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5" r:id="rId4"/>
    <p:sldId id="266" r:id="rId5"/>
    <p:sldId id="267" r:id="rId6"/>
    <p:sldId id="273" r:id="rId7"/>
    <p:sldId id="268" r:id="rId8"/>
    <p:sldId id="274" r:id="rId9"/>
    <p:sldId id="269" r:id="rId10"/>
    <p:sldId id="275" r:id="rId11"/>
    <p:sldId id="270" r:id="rId12"/>
    <p:sldId id="276" r:id="rId13"/>
    <p:sldId id="271" r:id="rId14"/>
    <p:sldId id="272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72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7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2DCB9C-8026-4817-9CBC-76F24278B59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29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9cElMKMt2t0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QEUrMXoR4" TargetMode="External"/><Relationship Id="rId2" Type="http://schemas.openxmlformats.org/officeDocument/2006/relationships/hyperlink" Target="https://www.youtube.com/watch?v=jQxYOLOJUb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0D29-5D9D-40E9-8E71-4961ED2DD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Rhythm 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7E8B6-E7DC-4761-B9F2-EC70B7A027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Music 7.5.2020</a:t>
            </a:r>
          </a:p>
        </p:txBody>
      </p:sp>
    </p:spTree>
    <p:extLst>
      <p:ext uri="{BB962C8B-B14F-4D97-AF65-F5344CB8AC3E}">
        <p14:creationId xmlns:p14="http://schemas.microsoft.com/office/powerpoint/2010/main" val="5765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B323-066B-4D4F-92E4-75EAEC20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 only again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0E3A4-CCC2-4E56-9D19-2DE38D909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6" t="51902" r="19693" b="34612"/>
          <a:stretch/>
        </p:blipFill>
        <p:spPr>
          <a:xfrm>
            <a:off x="469513" y="3429000"/>
            <a:ext cx="11262942" cy="12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4486-D484-46B7-A0B8-9F309708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the last line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A6B67E-ACB2-47EB-998C-2B06BFB8BC30}"/>
              </a:ext>
            </a:extLst>
          </p:cNvPr>
          <p:cNvGrpSpPr/>
          <p:nvPr/>
        </p:nvGrpSpPr>
        <p:grpSpPr>
          <a:xfrm>
            <a:off x="-534764" y="3585243"/>
            <a:ext cx="12689578" cy="1823424"/>
            <a:chOff x="-534764" y="3585243"/>
            <a:chExt cx="12689578" cy="182342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8DC8516-C60C-4402-BD62-E5A5C216B913}"/>
                </a:ext>
              </a:extLst>
            </p:cNvPr>
            <p:cNvCxnSpPr>
              <a:cxnSpLocks/>
            </p:cNvCxnSpPr>
            <p:nvPr/>
          </p:nvCxnSpPr>
          <p:spPr>
            <a:xfrm>
              <a:off x="368490" y="4421875"/>
              <a:ext cx="112048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61EBC96-006F-43BE-BDCF-E8A21B7332B7}"/>
                </a:ext>
              </a:extLst>
            </p:cNvPr>
            <p:cNvCxnSpPr/>
            <p:nvPr/>
          </p:nvCxnSpPr>
          <p:spPr>
            <a:xfrm flipV="1">
              <a:off x="5960224" y="3875964"/>
              <a:ext cx="0" cy="1091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305884-214A-4BD2-9933-103742BC1349}"/>
                </a:ext>
              </a:extLst>
            </p:cNvPr>
            <p:cNvGrpSpPr/>
            <p:nvPr/>
          </p:nvGrpSpPr>
          <p:grpSpPr>
            <a:xfrm>
              <a:off x="618698" y="3742411"/>
              <a:ext cx="853845" cy="1067987"/>
              <a:chOff x="931412" y="2178415"/>
              <a:chExt cx="1020417" cy="132569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C5FE27-8FBA-444F-B44B-9EBA7C43EAA2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2" descr="Types Of Musical Notes | Hello Music Theory">
                <a:extLst>
                  <a:ext uri="{FF2B5EF4-FFF2-40B4-BE49-F238E27FC236}">
                    <a16:creationId xmlns:a16="http://schemas.microsoft.com/office/drawing/2014/main" id="{9E19CF56-66A2-4D88-A7BB-296E51EE5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EB42352-6E40-4E55-ACB5-374AA0AFD597}"/>
                </a:ext>
              </a:extLst>
            </p:cNvPr>
            <p:cNvGrpSpPr/>
            <p:nvPr/>
          </p:nvGrpSpPr>
          <p:grpSpPr>
            <a:xfrm>
              <a:off x="4054446" y="3988344"/>
              <a:ext cx="1393852" cy="895095"/>
              <a:chOff x="2914525" y="2489205"/>
              <a:chExt cx="1641138" cy="102041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6D04EAF-6344-4A3A-BEF3-14AD61D5B680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5271B614-8BA4-4567-8B19-48B386AC6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516C84-782B-4212-A484-2296A98A3837}"/>
                </a:ext>
              </a:extLst>
            </p:cNvPr>
            <p:cNvGrpSpPr/>
            <p:nvPr/>
          </p:nvGrpSpPr>
          <p:grpSpPr>
            <a:xfrm>
              <a:off x="2845929" y="3988346"/>
              <a:ext cx="1399373" cy="895094"/>
              <a:chOff x="2914525" y="2489205"/>
              <a:chExt cx="1641138" cy="102041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FE3824-2B81-4161-97AA-82E93428BA03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2C0EBB41-D9CC-49AB-9105-0E36EBF7D9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AD0882-B52A-4D45-9C5D-E1513276AB6D}"/>
                </a:ext>
              </a:extLst>
            </p:cNvPr>
            <p:cNvGrpSpPr/>
            <p:nvPr/>
          </p:nvGrpSpPr>
          <p:grpSpPr>
            <a:xfrm>
              <a:off x="1646551" y="3988346"/>
              <a:ext cx="1336338" cy="895094"/>
              <a:chOff x="2914525" y="2489205"/>
              <a:chExt cx="1641138" cy="102041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06C0855-18A5-4609-8E66-242B74FF1B10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A784616C-9BD2-4B3C-A55C-A6ABE3B3FF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52DC634-9A02-490D-8F30-83D3D8607A39}"/>
                </a:ext>
              </a:extLst>
            </p:cNvPr>
            <p:cNvGrpSpPr/>
            <p:nvPr/>
          </p:nvGrpSpPr>
          <p:grpSpPr>
            <a:xfrm>
              <a:off x="6504562" y="3742411"/>
              <a:ext cx="801782" cy="1067987"/>
              <a:chOff x="931412" y="2178415"/>
              <a:chExt cx="1020417" cy="132569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70165EF-FA3E-454C-8054-F61F849BD746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Picture 2" descr="Types Of Musical Notes | Hello Music Theory">
                <a:extLst>
                  <a:ext uri="{FF2B5EF4-FFF2-40B4-BE49-F238E27FC236}">
                    <a16:creationId xmlns:a16="http://schemas.microsoft.com/office/drawing/2014/main" id="{22B322C3-1C47-4408-AFEE-F646B299C0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1AFFBFC-2EF3-4440-B119-3E8BB8C5DD5E}"/>
                </a:ext>
              </a:extLst>
            </p:cNvPr>
            <p:cNvGrpSpPr/>
            <p:nvPr/>
          </p:nvGrpSpPr>
          <p:grpSpPr>
            <a:xfrm>
              <a:off x="9935979" y="3801822"/>
              <a:ext cx="1685988" cy="1091822"/>
              <a:chOff x="5766299" y="3013448"/>
              <a:chExt cx="2361870" cy="1641138"/>
            </a:xfrm>
          </p:grpSpPr>
          <p:pic>
            <p:nvPicPr>
              <p:cNvPr id="24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D4FC4883-06D9-4C1D-B9F6-F8036D7634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73EF50B3-A0BF-4B00-87B5-D68F67DF2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031E453-B92B-4DFF-8C9A-84EA6F2B477C}"/>
                </a:ext>
              </a:extLst>
            </p:cNvPr>
            <p:cNvGrpSpPr/>
            <p:nvPr/>
          </p:nvGrpSpPr>
          <p:grpSpPr>
            <a:xfrm>
              <a:off x="8606742" y="3827222"/>
              <a:ext cx="1685988" cy="1091822"/>
              <a:chOff x="5766299" y="3013448"/>
              <a:chExt cx="2361870" cy="1641138"/>
            </a:xfrm>
          </p:grpSpPr>
          <p:pic>
            <p:nvPicPr>
              <p:cNvPr id="27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AB0026B1-B01E-499D-B750-559181B42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72AAAE0F-F4F7-4FE2-A8EB-EA67CFAD6B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2847BF7-8FCA-4E51-8058-6C86C7CB565E}"/>
                </a:ext>
              </a:extLst>
            </p:cNvPr>
            <p:cNvGrpSpPr/>
            <p:nvPr/>
          </p:nvGrpSpPr>
          <p:grpSpPr>
            <a:xfrm>
              <a:off x="7740032" y="3742411"/>
              <a:ext cx="801782" cy="1067987"/>
              <a:chOff x="931412" y="2178415"/>
              <a:chExt cx="1020417" cy="132569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B39471E-6CBB-4386-87C5-250128872B32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Picture 2" descr="Types Of Musical Notes | Hello Music Theory">
                <a:extLst>
                  <a:ext uri="{FF2B5EF4-FFF2-40B4-BE49-F238E27FC236}">
                    <a16:creationId xmlns:a16="http://schemas.microsoft.com/office/drawing/2014/main" id="{74A3AB2C-BF13-42B2-8481-8BCCB67B15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09102339-7F13-4EFC-AC51-EE5D80493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34764" y="3585243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A Lesson on Specificity in Teaching | Maiable Music">
              <a:extLst>
                <a:ext uri="{FF2B5EF4-FFF2-40B4-BE49-F238E27FC236}">
                  <a16:creationId xmlns:a16="http://schemas.microsoft.com/office/drawing/2014/main" id="{0537D0AA-BDD8-4C21-A224-5D386D5B9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6300" y="3658660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45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5A1F-1A2E-4A9E-A22C-3248368E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the notation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56A4E-24CD-44D9-8E29-40B4E7856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0" t="68727" r="19692" b="18549"/>
          <a:stretch/>
        </p:blipFill>
        <p:spPr>
          <a:xfrm>
            <a:off x="260634" y="2686929"/>
            <a:ext cx="11471821" cy="12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5DED7-943A-451E-B5F8-0E6C99140078}"/>
              </a:ext>
            </a:extLst>
          </p:cNvPr>
          <p:cNvSpPr txBox="1"/>
          <p:nvPr/>
        </p:nvSpPr>
        <p:spPr>
          <a:xfrm>
            <a:off x="304800" y="990600"/>
            <a:ext cx="1111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So time to try put it all together – if you’re ready for it!</a:t>
            </a:r>
          </a:p>
          <a:p>
            <a:endParaRPr lang="en-GB" sz="3200" dirty="0"/>
          </a:p>
          <a:p>
            <a:r>
              <a:rPr lang="en-GB" sz="3200" dirty="0"/>
              <a:t>If not – keep trying individual lines, or leave it there for today.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AE625-2EB6-4E96-8207-0CCD9A6D2503}"/>
              </a:ext>
            </a:extLst>
          </p:cNvPr>
          <p:cNvSpPr txBox="1"/>
          <p:nvPr/>
        </p:nvSpPr>
        <p:spPr>
          <a:xfrm>
            <a:off x="582540" y="2820412"/>
            <a:ext cx="11112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But the next 2 slides will have all 4 lines (1 with shapes, 1 with notation only).</a:t>
            </a:r>
          </a:p>
          <a:p>
            <a:pPr algn="ctr"/>
            <a:r>
              <a:rPr lang="en-GB" sz="3200" dirty="0"/>
              <a:t>Today’s song to play to is - Red Hot Chilli Pipers – Don’t Stop Believing. </a:t>
            </a:r>
          </a:p>
          <a:p>
            <a:pPr algn="ctr"/>
            <a:r>
              <a:rPr lang="en-GB" sz="3200" dirty="0"/>
              <a:t>Count to 32 before you start drumming (it has an 8 bar intro.)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I’ll upload another video of me for you to watch.</a:t>
            </a:r>
          </a:p>
        </p:txBody>
      </p:sp>
    </p:spTree>
    <p:extLst>
      <p:ext uri="{BB962C8B-B14F-4D97-AF65-F5344CB8AC3E}">
        <p14:creationId xmlns:p14="http://schemas.microsoft.com/office/powerpoint/2010/main" val="2530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>
            <a:extLst>
              <a:ext uri="{FF2B5EF4-FFF2-40B4-BE49-F238E27FC236}">
                <a16:creationId xmlns:a16="http://schemas.microsoft.com/office/drawing/2014/main" id="{03D6482E-F552-4088-BE79-6B89164E5002}"/>
              </a:ext>
            </a:extLst>
          </p:cNvPr>
          <p:cNvSpPr txBox="1"/>
          <p:nvPr/>
        </p:nvSpPr>
        <p:spPr>
          <a:xfrm>
            <a:off x="719469" y="215900"/>
            <a:ext cx="997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Youtube</a:t>
            </a:r>
            <a:r>
              <a:rPr lang="en-GB" sz="2400" dirty="0"/>
              <a:t> -</a:t>
            </a:r>
            <a:r>
              <a:rPr lang="en-GB" sz="2400" dirty="0">
                <a:hlinkClick r:id="rId2"/>
              </a:rPr>
              <a:t>https://www.youtube.com/watch?v=9cElMKMt2t0</a:t>
            </a:r>
            <a:endParaRPr lang="en-GB" sz="2400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24460A0-1185-4787-8BDC-1FBB3A2FB4F4}"/>
              </a:ext>
            </a:extLst>
          </p:cNvPr>
          <p:cNvGrpSpPr/>
          <p:nvPr/>
        </p:nvGrpSpPr>
        <p:grpSpPr>
          <a:xfrm>
            <a:off x="-438596" y="665419"/>
            <a:ext cx="12630596" cy="1987096"/>
            <a:chOff x="-450735" y="3594958"/>
            <a:chExt cx="12463294" cy="1853271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E031400-35DE-488B-92A2-85A3C0D28588}"/>
                </a:ext>
              </a:extLst>
            </p:cNvPr>
            <p:cNvCxnSpPr>
              <a:cxnSpLocks/>
            </p:cNvCxnSpPr>
            <p:nvPr/>
          </p:nvCxnSpPr>
          <p:spPr>
            <a:xfrm>
              <a:off x="368490" y="4421875"/>
              <a:ext cx="112048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368DF4D-72C8-4168-AD42-8D066C29F79F}"/>
                </a:ext>
              </a:extLst>
            </p:cNvPr>
            <p:cNvCxnSpPr/>
            <p:nvPr/>
          </p:nvCxnSpPr>
          <p:spPr>
            <a:xfrm flipV="1">
              <a:off x="5960224" y="3875964"/>
              <a:ext cx="0" cy="1091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B7010E4-BC0E-4F1F-A58F-1B34944023BC}"/>
                </a:ext>
              </a:extLst>
            </p:cNvPr>
            <p:cNvGrpSpPr/>
            <p:nvPr/>
          </p:nvGrpSpPr>
          <p:grpSpPr>
            <a:xfrm>
              <a:off x="1856165" y="3717198"/>
              <a:ext cx="774558" cy="1067987"/>
              <a:chOff x="931412" y="2178415"/>
              <a:chExt cx="1020417" cy="1325697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FB3EEF0-A9EF-4F34-AD44-8E3587DC41DD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9" name="Picture 2" descr="Types Of Musical Notes | Hello Music Theory">
                <a:extLst>
                  <a:ext uri="{FF2B5EF4-FFF2-40B4-BE49-F238E27FC236}">
                    <a16:creationId xmlns:a16="http://schemas.microsoft.com/office/drawing/2014/main" id="{B90CF689-9A8A-4474-B061-500F86421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3776CE1-A039-40B0-A3B5-405C835D6A63}"/>
                </a:ext>
              </a:extLst>
            </p:cNvPr>
            <p:cNvGrpSpPr/>
            <p:nvPr/>
          </p:nvGrpSpPr>
          <p:grpSpPr>
            <a:xfrm>
              <a:off x="2737370" y="3947650"/>
              <a:ext cx="1285621" cy="827561"/>
              <a:chOff x="2914525" y="2489205"/>
              <a:chExt cx="1641138" cy="1020416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92E222BD-2AC2-480E-8205-AD56EB18C8DC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0D9E5C44-9419-47CA-A32C-3EB503424A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8152E6D-48E6-4222-8A31-A23983191C07}"/>
                </a:ext>
              </a:extLst>
            </p:cNvPr>
            <p:cNvGrpSpPr/>
            <p:nvPr/>
          </p:nvGrpSpPr>
          <p:grpSpPr>
            <a:xfrm>
              <a:off x="8883113" y="3770745"/>
              <a:ext cx="774558" cy="1067987"/>
              <a:chOff x="931412" y="2178415"/>
              <a:chExt cx="1020417" cy="1325697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84A199A-90AE-4BCD-9344-4219FDCE2732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5" name="Picture 2" descr="Types Of Musical Notes | Hello Music Theory">
                <a:extLst>
                  <a:ext uri="{FF2B5EF4-FFF2-40B4-BE49-F238E27FC236}">
                    <a16:creationId xmlns:a16="http://schemas.microsoft.com/office/drawing/2014/main" id="{9C6AB9C5-8922-4FF4-9C0C-0183ECBE28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C968CB5-66A7-46F0-ABD7-92055352466C}"/>
                </a:ext>
              </a:extLst>
            </p:cNvPr>
            <p:cNvGrpSpPr/>
            <p:nvPr/>
          </p:nvGrpSpPr>
          <p:grpSpPr>
            <a:xfrm>
              <a:off x="6592409" y="3781359"/>
              <a:ext cx="774558" cy="1067987"/>
              <a:chOff x="931412" y="2178415"/>
              <a:chExt cx="1020417" cy="1325697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9072174F-2AFC-4B95-B781-19CB805DA22E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33" name="Picture 2" descr="Types Of Musical Notes | Hello Music Theory">
                <a:extLst>
                  <a:ext uri="{FF2B5EF4-FFF2-40B4-BE49-F238E27FC236}">
                    <a16:creationId xmlns:a16="http://schemas.microsoft.com/office/drawing/2014/main" id="{DF7329C4-3547-444D-8A38-7024EEFBAD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990591C-E6DD-46C1-8781-2AB3EF7A9E3A}"/>
                </a:ext>
              </a:extLst>
            </p:cNvPr>
            <p:cNvGrpSpPr/>
            <p:nvPr/>
          </p:nvGrpSpPr>
          <p:grpSpPr>
            <a:xfrm>
              <a:off x="4101971" y="3717198"/>
              <a:ext cx="799365" cy="1067987"/>
              <a:chOff x="931412" y="2178415"/>
              <a:chExt cx="1020417" cy="1325697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882C1D5-2AFF-4B0F-B0A6-A7F3B715AB7B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1" name="Picture 2" descr="Types Of Musical Notes | Hello Music Theory">
                <a:extLst>
                  <a:ext uri="{FF2B5EF4-FFF2-40B4-BE49-F238E27FC236}">
                    <a16:creationId xmlns:a16="http://schemas.microsoft.com/office/drawing/2014/main" id="{6B93179D-A377-4F5E-A017-F126ACB25C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664EEA5-9C4D-4654-AFF2-5E759CB3F5BE}"/>
                </a:ext>
              </a:extLst>
            </p:cNvPr>
            <p:cNvGrpSpPr/>
            <p:nvPr/>
          </p:nvGrpSpPr>
          <p:grpSpPr>
            <a:xfrm>
              <a:off x="470041" y="3947650"/>
              <a:ext cx="1358760" cy="860825"/>
              <a:chOff x="2914525" y="2489205"/>
              <a:chExt cx="1641138" cy="1020416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C335D99F-2780-46EB-9ABC-275286E75DEA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9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26EB6B25-7B0B-4076-B8C9-18D4003823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A1F4A22-3650-48AE-A102-159E8BD82122}"/>
                </a:ext>
              </a:extLst>
            </p:cNvPr>
            <p:cNvGrpSpPr/>
            <p:nvPr/>
          </p:nvGrpSpPr>
          <p:grpSpPr>
            <a:xfrm>
              <a:off x="7422842" y="3863659"/>
              <a:ext cx="1588487" cy="1149322"/>
              <a:chOff x="5766299" y="3013448"/>
              <a:chExt cx="2361870" cy="1641138"/>
            </a:xfrm>
          </p:grpSpPr>
          <p:pic>
            <p:nvPicPr>
              <p:cNvPr id="126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050776B8-4F12-4FD5-830D-51E85C500D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B9B02543-3C62-4976-BADC-52EF235859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8630A38-0A21-4150-99C7-9C0F31CAC6AE}"/>
                </a:ext>
              </a:extLst>
            </p:cNvPr>
            <p:cNvGrpSpPr/>
            <p:nvPr/>
          </p:nvGrpSpPr>
          <p:grpSpPr>
            <a:xfrm>
              <a:off x="9763933" y="3834427"/>
              <a:ext cx="1588487" cy="1149322"/>
              <a:chOff x="5766299" y="3013448"/>
              <a:chExt cx="2361870" cy="1641138"/>
            </a:xfrm>
          </p:grpSpPr>
          <p:pic>
            <p:nvPicPr>
              <p:cNvPr id="124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A3442018-8389-4075-9A4F-3BFCC3258C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D2BA4DBB-4E51-492E-B47A-99109B5F24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2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7144AD7F-B11B-4EE7-8B58-CCC1C0B2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50735" y="3594958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" descr="A Lesson on Specificity in Teaching | Maiable Music">
              <a:extLst>
                <a:ext uri="{FF2B5EF4-FFF2-40B4-BE49-F238E27FC236}">
                  <a16:creationId xmlns:a16="http://schemas.microsoft.com/office/drawing/2014/main" id="{8B29DD3D-5DD3-4A6B-8F4C-EC25ADA97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4045" y="3698222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E52F7DA-A16B-48C4-8486-0E177F36F7E8}"/>
              </a:ext>
            </a:extLst>
          </p:cNvPr>
          <p:cNvGrpSpPr/>
          <p:nvPr/>
        </p:nvGrpSpPr>
        <p:grpSpPr>
          <a:xfrm>
            <a:off x="-276802" y="2011347"/>
            <a:ext cx="12468802" cy="1895833"/>
            <a:chOff x="-523447" y="3536008"/>
            <a:chExt cx="12745604" cy="1895833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F56B67E-C271-4C15-A287-2B145B1963B5}"/>
                </a:ext>
              </a:extLst>
            </p:cNvPr>
            <p:cNvGrpSpPr/>
            <p:nvPr/>
          </p:nvGrpSpPr>
          <p:grpSpPr>
            <a:xfrm>
              <a:off x="368490" y="3875964"/>
              <a:ext cx="11424149" cy="1111309"/>
              <a:chOff x="368490" y="3875964"/>
              <a:chExt cx="11424149" cy="1111309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FB99E4B-CFBD-43F9-A4E2-8AF9091147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490" y="4421875"/>
                <a:ext cx="1120481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1A26AFAF-1051-4C9E-B5C4-11C5BB3AA35F}"/>
                  </a:ext>
                </a:extLst>
              </p:cNvPr>
              <p:cNvCxnSpPr/>
              <p:nvPr/>
            </p:nvCxnSpPr>
            <p:spPr>
              <a:xfrm flipV="1">
                <a:off x="5960224" y="3875964"/>
                <a:ext cx="0" cy="10918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23903238-5125-448C-8D61-05FBA8BB1263}"/>
                  </a:ext>
                </a:extLst>
              </p:cNvPr>
              <p:cNvGrpSpPr/>
              <p:nvPr/>
            </p:nvGrpSpPr>
            <p:grpSpPr>
              <a:xfrm>
                <a:off x="618698" y="3875964"/>
                <a:ext cx="857155" cy="984034"/>
                <a:chOff x="931412" y="2178415"/>
                <a:chExt cx="1020417" cy="1325697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15A9FEA1-7CE5-493F-B734-694DFA520F1B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69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03FA4105-24ED-4066-9EF4-AE0C630630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59917E22-CFA8-475D-BC75-C4BD7EDBB0EF}"/>
                  </a:ext>
                </a:extLst>
              </p:cNvPr>
              <p:cNvGrpSpPr/>
              <p:nvPr/>
            </p:nvGrpSpPr>
            <p:grpSpPr>
              <a:xfrm>
                <a:off x="1608610" y="4102566"/>
                <a:ext cx="1378564" cy="757431"/>
                <a:chOff x="2914525" y="2489205"/>
                <a:chExt cx="1641138" cy="1020416"/>
              </a:xfrm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2B240937-4646-4229-A2EB-BB59C9511E54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67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A400A953-50CE-4EF3-9A8C-8FC08633CB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5851029F-71FD-475B-B987-30F1CC6BCFFF}"/>
                  </a:ext>
                </a:extLst>
              </p:cNvPr>
              <p:cNvGrpSpPr/>
              <p:nvPr/>
            </p:nvGrpSpPr>
            <p:grpSpPr>
              <a:xfrm>
                <a:off x="3246946" y="3875964"/>
                <a:ext cx="857155" cy="984034"/>
                <a:chOff x="931412" y="2178415"/>
                <a:chExt cx="1020417" cy="1325697"/>
              </a:xfrm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56D66109-94C1-4C94-8F70-54D556139CD0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65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430F41B5-58FD-4FFE-874D-7F06F14715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08134060-5163-493C-AB5B-C44563AE5022}"/>
                  </a:ext>
                </a:extLst>
              </p:cNvPr>
              <p:cNvGrpSpPr/>
              <p:nvPr/>
            </p:nvGrpSpPr>
            <p:grpSpPr>
              <a:xfrm>
                <a:off x="4237791" y="4062647"/>
                <a:ext cx="1378564" cy="757431"/>
                <a:chOff x="2914525" y="2489205"/>
                <a:chExt cx="1641138" cy="1020416"/>
              </a:xfrm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EEEDBB41-E9E6-437E-A90D-388E0A682879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63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FB88E8E3-3D03-4494-B737-4577CC42F4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EFC48BE1-D694-4A8D-A8A4-B88287D27D5E}"/>
                  </a:ext>
                </a:extLst>
              </p:cNvPr>
              <p:cNvGrpSpPr/>
              <p:nvPr/>
            </p:nvGrpSpPr>
            <p:grpSpPr>
              <a:xfrm>
                <a:off x="9004261" y="3875964"/>
                <a:ext cx="907178" cy="984033"/>
                <a:chOff x="931412" y="2178415"/>
                <a:chExt cx="1020417" cy="1325697"/>
              </a:xfrm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0E18FFAA-4A13-40FE-9559-E23DCAA450E2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61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611FCE01-96D3-45D4-AFC9-D6AD75DB36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A615E7F7-7CE2-429B-8AD9-D649C0C39DBE}"/>
                  </a:ext>
                </a:extLst>
              </p:cNvPr>
              <p:cNvGrpSpPr/>
              <p:nvPr/>
            </p:nvGrpSpPr>
            <p:grpSpPr>
              <a:xfrm>
                <a:off x="7681295" y="3875964"/>
                <a:ext cx="907178" cy="984033"/>
                <a:chOff x="931412" y="2178415"/>
                <a:chExt cx="1020417" cy="1325697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756E3F7D-48F1-48D1-9584-81C41CE9BE1E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59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EA50CF2F-32F9-4344-AE39-F053C2B750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0C786AA3-6A19-4BDF-B862-D72E0EF6E050}"/>
                  </a:ext>
                </a:extLst>
              </p:cNvPr>
              <p:cNvGrpSpPr/>
              <p:nvPr/>
            </p:nvGrpSpPr>
            <p:grpSpPr>
              <a:xfrm>
                <a:off x="6362454" y="3875964"/>
                <a:ext cx="848386" cy="984034"/>
                <a:chOff x="931412" y="2178415"/>
                <a:chExt cx="1020417" cy="1325697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5C80147B-7340-4D5A-8FEE-A8937A5ADA19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57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9ECE608E-38CB-4B86-8728-6F1EA13D82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C1BA59BA-1B03-48B7-8711-CE71FEDFEB84}"/>
                  </a:ext>
                </a:extLst>
              </p:cNvPr>
              <p:cNvGrpSpPr/>
              <p:nvPr/>
            </p:nvGrpSpPr>
            <p:grpSpPr>
              <a:xfrm>
                <a:off x="10106651" y="3895451"/>
                <a:ext cx="1685988" cy="1091822"/>
                <a:chOff x="5766299" y="3013448"/>
                <a:chExt cx="2361870" cy="1641138"/>
              </a:xfrm>
            </p:grpSpPr>
            <p:pic>
              <p:nvPicPr>
                <p:cNvPr id="154" name="Picture 2" descr="Free Shhh Cliparts, Download Free Clip Art, Free Clip Art on ...">
                  <a:extLst>
                    <a:ext uri="{FF2B5EF4-FFF2-40B4-BE49-F238E27FC236}">
                      <a16:creationId xmlns:a16="http://schemas.microsoft.com/office/drawing/2014/main" id="{0AA35956-E0EA-4C85-8C68-20DD31652A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6299" y="3013448"/>
                  <a:ext cx="1641138" cy="16411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4" descr="Free Cliparts Quarter Rest, Download Free Clip Art, Free Clip Art ...">
                  <a:extLst>
                    <a:ext uri="{FF2B5EF4-FFF2-40B4-BE49-F238E27FC236}">
                      <a16:creationId xmlns:a16="http://schemas.microsoft.com/office/drawing/2014/main" id="{0F40DE3D-7725-4F5E-AE23-B6EFD4697C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6704" y="3113284"/>
                  <a:ext cx="1441465" cy="1441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42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B510E04A-CD04-412A-94E4-B3DD9D7D9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23447" y="3536008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4" descr="A Lesson on Specificity in Teaching | Maiable Music">
              <a:extLst>
                <a:ext uri="{FF2B5EF4-FFF2-40B4-BE49-F238E27FC236}">
                  <a16:creationId xmlns:a16="http://schemas.microsoft.com/office/drawing/2014/main" id="{9AAD7B27-190B-442A-BB11-72AA7B845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3643" y="3681834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6BB97F0-0CC3-4DBF-8CDB-BB5BF6DA133E}"/>
              </a:ext>
            </a:extLst>
          </p:cNvPr>
          <p:cNvGrpSpPr/>
          <p:nvPr/>
        </p:nvGrpSpPr>
        <p:grpSpPr>
          <a:xfrm>
            <a:off x="-276802" y="3426736"/>
            <a:ext cx="12468802" cy="1860575"/>
            <a:chOff x="-508746" y="2749631"/>
            <a:chExt cx="12558580" cy="1860575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FF3EC0B-0526-4FEF-A6E2-1113B8E6192E}"/>
                </a:ext>
              </a:extLst>
            </p:cNvPr>
            <p:cNvCxnSpPr>
              <a:cxnSpLocks/>
            </p:cNvCxnSpPr>
            <p:nvPr/>
          </p:nvCxnSpPr>
          <p:spPr>
            <a:xfrm>
              <a:off x="260054" y="3599714"/>
              <a:ext cx="112048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4113E5F-372A-4BAC-BA41-4106AF92C275}"/>
                </a:ext>
              </a:extLst>
            </p:cNvPr>
            <p:cNvCxnSpPr/>
            <p:nvPr/>
          </p:nvCxnSpPr>
          <p:spPr>
            <a:xfrm flipV="1">
              <a:off x="5851788" y="3053803"/>
              <a:ext cx="0" cy="1091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18268D3-835F-4E5E-8733-B80C344FDF91}"/>
                </a:ext>
              </a:extLst>
            </p:cNvPr>
            <p:cNvGrpSpPr/>
            <p:nvPr/>
          </p:nvGrpSpPr>
          <p:grpSpPr>
            <a:xfrm>
              <a:off x="1781871" y="2998048"/>
              <a:ext cx="857155" cy="984034"/>
              <a:chOff x="931412" y="2178415"/>
              <a:chExt cx="1020417" cy="1325697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7DCBED5-6C54-446F-B75F-1FCF5104F242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8" name="Picture 2" descr="Types Of Musical Notes | Hello Music Theory">
                <a:extLst>
                  <a:ext uri="{FF2B5EF4-FFF2-40B4-BE49-F238E27FC236}">
                    <a16:creationId xmlns:a16="http://schemas.microsoft.com/office/drawing/2014/main" id="{A8572422-C7A4-4CE5-9954-269C619050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52987A4C-4C2B-40CD-B169-3752973E61EE}"/>
                </a:ext>
              </a:extLst>
            </p:cNvPr>
            <p:cNvGrpSpPr/>
            <p:nvPr/>
          </p:nvGrpSpPr>
          <p:grpSpPr>
            <a:xfrm>
              <a:off x="320718" y="3238477"/>
              <a:ext cx="1378564" cy="757431"/>
              <a:chOff x="2914525" y="2489205"/>
              <a:chExt cx="1641138" cy="1020416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BEE3FFF8-4DE9-4D77-94CF-5847AF56F097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6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6B1CD2C7-1387-4F48-BE86-C0E07CB1F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74632F1-BAB0-4629-AB39-C00D512A3D1C}"/>
                </a:ext>
              </a:extLst>
            </p:cNvPr>
            <p:cNvGrpSpPr/>
            <p:nvPr/>
          </p:nvGrpSpPr>
          <p:grpSpPr>
            <a:xfrm>
              <a:off x="4303584" y="2998048"/>
              <a:ext cx="857155" cy="984034"/>
              <a:chOff x="931412" y="2178415"/>
              <a:chExt cx="1020417" cy="1325697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CCCF6A5-E2F5-4CCD-A1EC-14B9B6677769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4" name="Picture 2" descr="Types Of Musical Notes | Hello Music Theory">
                <a:extLst>
                  <a:ext uri="{FF2B5EF4-FFF2-40B4-BE49-F238E27FC236}">
                    <a16:creationId xmlns:a16="http://schemas.microsoft.com/office/drawing/2014/main" id="{0B96FF6B-7437-427D-BC64-67EB3E0BBE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78C1CC3-BDA5-4FFA-A06D-755091D84395}"/>
                </a:ext>
              </a:extLst>
            </p:cNvPr>
            <p:cNvGrpSpPr/>
            <p:nvPr/>
          </p:nvGrpSpPr>
          <p:grpSpPr>
            <a:xfrm>
              <a:off x="2727190" y="3220997"/>
              <a:ext cx="1378564" cy="757431"/>
              <a:chOff x="2914525" y="2489205"/>
              <a:chExt cx="1641138" cy="1020416"/>
            </a:xfrm>
          </p:grpSpPr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2E4B578C-6B32-4CE9-86F3-6F49F80823BE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2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997442F1-B2D7-4BE2-90B3-505F9C479D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BC65BB38-7760-4052-A629-B2E8AF5A5D16}"/>
                </a:ext>
              </a:extLst>
            </p:cNvPr>
            <p:cNvGrpSpPr/>
            <p:nvPr/>
          </p:nvGrpSpPr>
          <p:grpSpPr>
            <a:xfrm>
              <a:off x="8759510" y="2958442"/>
              <a:ext cx="848386" cy="984034"/>
              <a:chOff x="931412" y="2178415"/>
              <a:chExt cx="1020417" cy="1325697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F5A1E59F-9A9E-4CBD-BC4A-A7C7AAC03843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0" name="Picture 2" descr="Types Of Musical Notes | Hello Music Theory">
                <a:extLst>
                  <a:ext uri="{FF2B5EF4-FFF2-40B4-BE49-F238E27FC236}">
                    <a16:creationId xmlns:a16="http://schemas.microsoft.com/office/drawing/2014/main" id="{1C44314D-496C-4460-8A06-7F5FF54297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C71A6D08-7695-4A3D-A0B0-94C99291C50A}"/>
                </a:ext>
              </a:extLst>
            </p:cNvPr>
            <p:cNvGrpSpPr/>
            <p:nvPr/>
          </p:nvGrpSpPr>
          <p:grpSpPr>
            <a:xfrm>
              <a:off x="9703580" y="3044440"/>
              <a:ext cx="1685988" cy="1091822"/>
              <a:chOff x="5766299" y="3013448"/>
              <a:chExt cx="2361870" cy="1641138"/>
            </a:xfrm>
          </p:grpSpPr>
          <p:pic>
            <p:nvPicPr>
              <p:cNvPr id="187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5C0E5F67-88F5-4BFF-90C0-E370746C73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4F05C216-12FA-42DC-A85B-783F740CDA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F659A55E-4D2F-4E9E-A12D-5D5D580E3849}"/>
                </a:ext>
              </a:extLst>
            </p:cNvPr>
            <p:cNvGrpSpPr/>
            <p:nvPr/>
          </p:nvGrpSpPr>
          <p:grpSpPr>
            <a:xfrm>
              <a:off x="5897563" y="3220997"/>
              <a:ext cx="1378564" cy="757431"/>
              <a:chOff x="2914525" y="2489205"/>
              <a:chExt cx="1641138" cy="1020416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78E7FA93-2C57-4CDA-B391-3AA2CD7DF24F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6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809CCFB2-83E7-4389-85A0-630350B320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A9710249-1F09-4640-B1AA-449B8CBBA774}"/>
                </a:ext>
              </a:extLst>
            </p:cNvPr>
            <p:cNvGrpSpPr/>
            <p:nvPr/>
          </p:nvGrpSpPr>
          <p:grpSpPr>
            <a:xfrm>
              <a:off x="7111106" y="3220997"/>
              <a:ext cx="1378564" cy="757431"/>
              <a:chOff x="2914525" y="2489205"/>
              <a:chExt cx="1641138" cy="1020416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281B135C-D433-442A-B44A-38FA0C878816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4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C7EBC4A4-8D62-4C22-ABA9-E40BB57C9A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1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046F1EAF-81DE-4A7B-9404-75B3E1950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08746" y="2749631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4" descr="A Lesson on Specificity in Teaching | Maiable Music">
              <a:extLst>
                <a:ext uri="{FF2B5EF4-FFF2-40B4-BE49-F238E27FC236}">
                  <a16:creationId xmlns:a16="http://schemas.microsoft.com/office/drawing/2014/main" id="{7C5CFF9E-965D-4B57-8927-76E01CDB2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1320" y="2860199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EFA67D8-FA3A-44BE-9349-632E6AC4414E}"/>
              </a:ext>
            </a:extLst>
          </p:cNvPr>
          <p:cNvGrpSpPr/>
          <p:nvPr/>
        </p:nvGrpSpPr>
        <p:grpSpPr>
          <a:xfrm>
            <a:off x="-311070" y="4801660"/>
            <a:ext cx="12558580" cy="1860575"/>
            <a:chOff x="-508746" y="2749631"/>
            <a:chExt cx="12558580" cy="1860575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51DDCD2-5DF9-43B4-9FB5-27C21590CBBB}"/>
                </a:ext>
              </a:extLst>
            </p:cNvPr>
            <p:cNvCxnSpPr>
              <a:cxnSpLocks/>
            </p:cNvCxnSpPr>
            <p:nvPr/>
          </p:nvCxnSpPr>
          <p:spPr>
            <a:xfrm>
              <a:off x="260054" y="3599714"/>
              <a:ext cx="112048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6A8E0BF4-803E-4E61-998C-1D43129D031B}"/>
                </a:ext>
              </a:extLst>
            </p:cNvPr>
            <p:cNvCxnSpPr/>
            <p:nvPr/>
          </p:nvCxnSpPr>
          <p:spPr>
            <a:xfrm flipV="1">
              <a:off x="5851788" y="3053803"/>
              <a:ext cx="0" cy="1091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A21CC80F-3C97-4773-A508-C1A603216C37}"/>
                </a:ext>
              </a:extLst>
            </p:cNvPr>
            <p:cNvGrpSpPr/>
            <p:nvPr/>
          </p:nvGrpSpPr>
          <p:grpSpPr>
            <a:xfrm>
              <a:off x="1781871" y="2998048"/>
              <a:ext cx="857155" cy="984034"/>
              <a:chOff x="931412" y="2178415"/>
              <a:chExt cx="1020417" cy="1325697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84A3D1C-E294-4291-9D72-97B80A0680F5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7" name="Picture 2" descr="Types Of Musical Notes | Hello Music Theory">
                <a:extLst>
                  <a:ext uri="{FF2B5EF4-FFF2-40B4-BE49-F238E27FC236}">
                    <a16:creationId xmlns:a16="http://schemas.microsoft.com/office/drawing/2014/main" id="{3850E48E-F2B5-45F5-9C21-C710B571B3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0B05F1D5-48C6-41CC-947A-B7F58E4B0A58}"/>
                </a:ext>
              </a:extLst>
            </p:cNvPr>
            <p:cNvGrpSpPr/>
            <p:nvPr/>
          </p:nvGrpSpPr>
          <p:grpSpPr>
            <a:xfrm>
              <a:off x="320718" y="3238477"/>
              <a:ext cx="1378564" cy="757431"/>
              <a:chOff x="2914525" y="2489205"/>
              <a:chExt cx="1641138" cy="1020416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6FF19BC6-0640-4EE4-BF8F-1CA7CD0AFAE7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5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52F09434-7AF6-4807-99B0-7BAAF4A308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E185F91-842C-4448-9345-D73F093EE124}"/>
                </a:ext>
              </a:extLst>
            </p:cNvPr>
            <p:cNvGrpSpPr/>
            <p:nvPr/>
          </p:nvGrpSpPr>
          <p:grpSpPr>
            <a:xfrm>
              <a:off x="4303584" y="2998048"/>
              <a:ext cx="857155" cy="984034"/>
              <a:chOff x="931412" y="2178415"/>
              <a:chExt cx="1020417" cy="1325697"/>
            </a:xfrm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E7EBC44D-D491-4E18-9655-EC06ECFEDBC9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3" name="Picture 2" descr="Types Of Musical Notes | Hello Music Theory">
                <a:extLst>
                  <a:ext uri="{FF2B5EF4-FFF2-40B4-BE49-F238E27FC236}">
                    <a16:creationId xmlns:a16="http://schemas.microsoft.com/office/drawing/2014/main" id="{112587C5-062E-44D7-A43E-1A757C27E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C0B8B91F-E629-48A7-8AFD-532A9396FF7F}"/>
                </a:ext>
              </a:extLst>
            </p:cNvPr>
            <p:cNvGrpSpPr/>
            <p:nvPr/>
          </p:nvGrpSpPr>
          <p:grpSpPr>
            <a:xfrm>
              <a:off x="2727190" y="3220997"/>
              <a:ext cx="1378564" cy="757431"/>
              <a:chOff x="2914525" y="2489205"/>
              <a:chExt cx="1641138" cy="1020416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791D31D4-5945-44FF-A202-994D806A1A25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1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30083941-2943-4DA0-8CF4-51ECB2831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AD81448-EA2F-4DDB-A1EC-E4DBA3841A8D}"/>
                </a:ext>
              </a:extLst>
            </p:cNvPr>
            <p:cNvGrpSpPr/>
            <p:nvPr/>
          </p:nvGrpSpPr>
          <p:grpSpPr>
            <a:xfrm>
              <a:off x="8759510" y="2958442"/>
              <a:ext cx="848386" cy="984034"/>
              <a:chOff x="931412" y="2178415"/>
              <a:chExt cx="1020417" cy="1325697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0EA3285-2A50-4DC8-9651-2BF46F6FABB9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9" name="Picture 2" descr="Types Of Musical Notes | Hello Music Theory">
                <a:extLst>
                  <a:ext uri="{FF2B5EF4-FFF2-40B4-BE49-F238E27FC236}">
                    <a16:creationId xmlns:a16="http://schemas.microsoft.com/office/drawing/2014/main" id="{8E981F45-D698-4452-8F8B-6F8564BA94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DB0D4B44-F74D-4C2F-87DD-7BDCAA6245E7}"/>
                </a:ext>
              </a:extLst>
            </p:cNvPr>
            <p:cNvGrpSpPr/>
            <p:nvPr/>
          </p:nvGrpSpPr>
          <p:grpSpPr>
            <a:xfrm>
              <a:off x="9703580" y="3044440"/>
              <a:ext cx="1685988" cy="1091822"/>
              <a:chOff x="5766299" y="3013448"/>
              <a:chExt cx="2361870" cy="1641138"/>
            </a:xfrm>
          </p:grpSpPr>
          <p:pic>
            <p:nvPicPr>
              <p:cNvPr id="216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846C314E-89E5-4B1A-AAEF-00A3AE43E2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DE167AD2-D1AB-4DF9-9221-849FE5064F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BD19C8EA-09E4-4E59-AAED-4FC89904CACB}"/>
                </a:ext>
              </a:extLst>
            </p:cNvPr>
            <p:cNvGrpSpPr/>
            <p:nvPr/>
          </p:nvGrpSpPr>
          <p:grpSpPr>
            <a:xfrm>
              <a:off x="5897563" y="3220997"/>
              <a:ext cx="1378564" cy="757431"/>
              <a:chOff x="2914525" y="2489205"/>
              <a:chExt cx="1641138" cy="1020416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266D776-1092-45A6-9528-D8F8788BA0CB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5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F8F2B0E2-0311-4174-B9D8-6E3084858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FE90775-8EFC-4036-ADC4-12D0E019BFA1}"/>
                </a:ext>
              </a:extLst>
            </p:cNvPr>
            <p:cNvGrpSpPr/>
            <p:nvPr/>
          </p:nvGrpSpPr>
          <p:grpSpPr>
            <a:xfrm>
              <a:off x="7111106" y="3220997"/>
              <a:ext cx="1378564" cy="757431"/>
              <a:chOff x="2914525" y="2489205"/>
              <a:chExt cx="1641138" cy="1020416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35CEF33-B4EA-42C2-9075-01CF704781B4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3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FC1D6087-8D3B-4113-9E2D-E8158A278E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0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A10C6306-C679-4F91-8DE1-6AFF35C78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08746" y="2749631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4" descr="A Lesson on Specificity in Teaching | Maiable Music">
              <a:extLst>
                <a:ext uri="{FF2B5EF4-FFF2-40B4-BE49-F238E27FC236}">
                  <a16:creationId xmlns:a16="http://schemas.microsoft.com/office/drawing/2014/main" id="{CBD38E18-8582-49EB-BC2C-B8806F854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1320" y="2860199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3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3445F7-FD8B-494B-8F82-8DFCE98D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6A9BA-045C-45E7-AF03-BAE3E00AF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47DD42-A427-4799-822A-8B652C823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9" t="7980" r="19115" b="19370"/>
          <a:stretch/>
        </p:blipFill>
        <p:spPr>
          <a:xfrm>
            <a:off x="970671" y="602573"/>
            <a:ext cx="10049519" cy="56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smiley face emojis should never be used in work emails ...">
            <a:extLst>
              <a:ext uri="{FF2B5EF4-FFF2-40B4-BE49-F238E27FC236}">
                <a16:creationId xmlns:a16="http://schemas.microsoft.com/office/drawing/2014/main" id="{ACCBA040-DF3A-4B7D-B528-1F2754BC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32" b="94109" l="9814" r="89876">
                        <a14:foregroundMark x1="49587" y1="7132" x2="49587" y2="7132"/>
                        <a14:foregroundMark x1="46591" y1="94109" x2="46591" y2="94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-133142"/>
            <a:ext cx="92202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A8CAEA-6EBB-486A-88AB-D828984C87A2}"/>
              </a:ext>
            </a:extLst>
          </p:cNvPr>
          <p:cNvSpPr txBox="1"/>
          <p:nvPr/>
        </p:nvSpPr>
        <p:spPr>
          <a:xfrm>
            <a:off x="2769704" y="5857461"/>
            <a:ext cx="6586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8050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6C5F-B629-45A1-B260-EDD0EA5B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/>
              <a:t>We are learning to read and play a series of rhythmic patterns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31A2E-B8B4-4018-AAA3-33E8C1513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Drumming lesson number 3!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Continuing on with our work on reading musical notation and following rhythms. </a:t>
            </a:r>
          </a:p>
          <a:p>
            <a:pPr marL="0" indent="0">
              <a:buNone/>
            </a:pPr>
            <a:r>
              <a:rPr lang="en-GB" dirty="0"/>
              <a:t>This week, I will keep using the shapes to help those of you who still need it – but for anyone who is ready to up the challenge, I’ll put just the notes on the next page.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you want some body percussion warm ups, visit Mrs </a:t>
            </a:r>
            <a:r>
              <a:rPr lang="en-GB" dirty="0" err="1"/>
              <a:t>Picken’s</a:t>
            </a:r>
            <a:r>
              <a:rPr lang="en-GB" dirty="0"/>
              <a:t> </a:t>
            </a:r>
            <a:r>
              <a:rPr lang="en-GB" dirty="0" err="1"/>
              <a:t>Youtube</a:t>
            </a:r>
            <a:r>
              <a:rPr lang="en-GB" dirty="0"/>
              <a:t> page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https://www.youtube.com/watch?v=jQxYOLOJUbg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https://www.youtube.com/watch?v=lZQEUrMXoR4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4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0C37-E73B-4E38-A796-B5A1D6B14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2BB39-9CB4-4420-BABE-50299E905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590" y="1971923"/>
            <a:ext cx="11404409" cy="4601901"/>
          </a:xfrm>
        </p:spPr>
        <p:txBody>
          <a:bodyPr>
            <a:normAutofit/>
          </a:bodyPr>
          <a:lstStyle/>
          <a:p>
            <a:r>
              <a:rPr lang="en-GB" dirty="0"/>
              <a:t>Remember we have learned…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Crotchet                                                        It’s worth 1 beat, or say square in your head as you drum 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2 Quavers                                                                          </a:t>
            </a:r>
            <a:r>
              <a:rPr lang="en-GB" dirty="0"/>
              <a:t>2 quavers is 2 half beats – say circle as you drum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95F88-61F6-40F5-BE2E-4FD6F676C366}"/>
              </a:ext>
            </a:extLst>
          </p:cNvPr>
          <p:cNvSpPr/>
          <p:nvPr/>
        </p:nvSpPr>
        <p:spPr>
          <a:xfrm>
            <a:off x="2396775" y="2623781"/>
            <a:ext cx="1020417" cy="10204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2" descr="Types Of Musical Notes | Hello Music Theory">
            <a:extLst>
              <a:ext uri="{FF2B5EF4-FFF2-40B4-BE49-F238E27FC236}">
                <a16:creationId xmlns:a16="http://schemas.microsoft.com/office/drawing/2014/main" id="{A66502B6-7505-4354-BFAA-8996E01D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93" y="2230072"/>
            <a:ext cx="2247580" cy="22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31926E-CFCB-464D-A447-A7F516238F74}"/>
              </a:ext>
            </a:extLst>
          </p:cNvPr>
          <p:cNvSpPr/>
          <p:nvPr/>
        </p:nvSpPr>
        <p:spPr>
          <a:xfrm>
            <a:off x="4073870" y="4532016"/>
            <a:ext cx="1020416" cy="10204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4" descr="Quaver, Musical Notes, Music, Staff Png Clipart Png - Quarter Note ...">
            <a:extLst>
              <a:ext uri="{FF2B5EF4-FFF2-40B4-BE49-F238E27FC236}">
                <a16:creationId xmlns:a16="http://schemas.microsoft.com/office/drawing/2014/main" id="{425C1271-3A0D-4CB7-88D3-8AD135DF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09" y="4601140"/>
            <a:ext cx="1641138" cy="88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ypes Of Musical Notes | Hello Music Theory">
            <a:extLst>
              <a:ext uri="{FF2B5EF4-FFF2-40B4-BE49-F238E27FC236}">
                <a16:creationId xmlns:a16="http://schemas.microsoft.com/office/drawing/2014/main" id="{C4E67730-A774-40BC-9A05-C1AE868C5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50" t="16934" r="31314" b="32942"/>
          <a:stretch/>
        </p:blipFill>
        <p:spPr bwMode="auto">
          <a:xfrm>
            <a:off x="4030773" y="2623781"/>
            <a:ext cx="726758" cy="11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Quaver, Musical Notes, Music, Staff Png Clipart Png - Quarter Note ...">
            <a:extLst>
              <a:ext uri="{FF2B5EF4-FFF2-40B4-BE49-F238E27FC236}">
                <a16:creationId xmlns:a16="http://schemas.microsoft.com/office/drawing/2014/main" id="{FD375F1A-8D7D-41CA-9644-14C5D408C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36" r="21059" b="3646"/>
          <a:stretch/>
        </p:blipFill>
        <p:spPr bwMode="auto">
          <a:xfrm>
            <a:off x="5499651" y="4633478"/>
            <a:ext cx="942091" cy="8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4E5286-CF9D-4CF3-9881-2F41935DFBCB}"/>
              </a:ext>
            </a:extLst>
          </p:cNvPr>
          <p:cNvGrpSpPr/>
          <p:nvPr/>
        </p:nvGrpSpPr>
        <p:grpSpPr>
          <a:xfrm>
            <a:off x="545113" y="5552432"/>
            <a:ext cx="1588487" cy="1149322"/>
            <a:chOff x="5766299" y="3013448"/>
            <a:chExt cx="2361870" cy="1641138"/>
          </a:xfrm>
        </p:grpSpPr>
        <p:pic>
          <p:nvPicPr>
            <p:cNvPr id="16" name="Picture 2" descr="Free Shhh Cliparts, Download Free Clip Art, Free Clip Art on ...">
              <a:extLst>
                <a:ext uri="{FF2B5EF4-FFF2-40B4-BE49-F238E27FC236}">
                  <a16:creationId xmlns:a16="http://schemas.microsoft.com/office/drawing/2014/main" id="{7D235CBF-E65A-47A5-85AD-A3F8FD9CE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299" y="3013448"/>
              <a:ext cx="1641138" cy="164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Free Cliparts Quarter Rest, Download Free Clip Art, Free Clip Art ...">
              <a:extLst>
                <a:ext uri="{FF2B5EF4-FFF2-40B4-BE49-F238E27FC236}">
                  <a16:creationId xmlns:a16="http://schemas.microsoft.com/office/drawing/2014/main" id="{3D5EAE81-EC0D-40A2-B014-B22303C0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04" y="3113284"/>
              <a:ext cx="1441465" cy="1441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611C96-53B9-4BEB-97A6-4BD187C2BE7B}"/>
              </a:ext>
            </a:extLst>
          </p:cNvPr>
          <p:cNvSpPr txBox="1"/>
          <p:nvPr/>
        </p:nvSpPr>
        <p:spPr>
          <a:xfrm>
            <a:off x="2039853" y="5872866"/>
            <a:ext cx="752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Crotchet rest – be quiet for 1 beat</a:t>
            </a:r>
          </a:p>
        </p:txBody>
      </p:sp>
    </p:spTree>
    <p:extLst>
      <p:ext uri="{BB962C8B-B14F-4D97-AF65-F5344CB8AC3E}">
        <p14:creationId xmlns:p14="http://schemas.microsoft.com/office/powerpoint/2010/main" val="34645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05471-94CC-404D-B72F-3C45DE4B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>
                <a:solidFill>
                  <a:schemeClr val="tx2"/>
                </a:solidFill>
              </a:rPr>
              <a:t>New for this week...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An open repeat sign: as life goes on, the music to repeat will ...">
            <a:extLst>
              <a:ext uri="{FF2B5EF4-FFF2-40B4-BE49-F238E27FC236}">
                <a16:creationId xmlns:a16="http://schemas.microsoft.com/office/drawing/2014/main" id="{07A44E92-6782-4202-8167-D0656DD5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3589" y="-152596"/>
            <a:ext cx="3631243" cy="36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E5B0F-A97F-430E-93A1-852609EB1F30}"/>
              </a:ext>
            </a:extLst>
          </p:cNvPr>
          <p:cNvSpPr txBox="1"/>
          <p:nvPr/>
        </p:nvSpPr>
        <p:spPr>
          <a:xfrm>
            <a:off x="5196400" y="2505670"/>
            <a:ext cx="55005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pic>
        <p:nvPicPr>
          <p:cNvPr id="13" name="Picture 4" descr="A Lesson on Specificity in Teaching | Maiable Music">
            <a:extLst>
              <a:ext uri="{FF2B5EF4-FFF2-40B4-BE49-F238E27FC236}">
                <a16:creationId xmlns:a16="http://schemas.microsoft.com/office/drawing/2014/main" id="{010F9CCE-17AC-4C84-8E70-16CC3653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99" y="148891"/>
            <a:ext cx="1822906" cy="36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C58B0A-1F07-4133-A6F3-F7A8268C7F28}"/>
              </a:ext>
            </a:extLst>
          </p:cNvPr>
          <p:cNvSpPr txBox="1"/>
          <p:nvPr/>
        </p:nvSpPr>
        <p:spPr>
          <a:xfrm>
            <a:off x="506436" y="3478647"/>
            <a:ext cx="61757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Repeat signs!</a:t>
            </a:r>
          </a:p>
          <a:p>
            <a:endParaRPr lang="en-GB" sz="3200" dirty="0"/>
          </a:p>
          <a:p>
            <a:r>
              <a:rPr lang="en-GB" sz="3200" dirty="0"/>
              <a:t>They mean you repeat whatever is in between them.</a:t>
            </a:r>
          </a:p>
        </p:txBody>
      </p:sp>
    </p:spTree>
    <p:extLst>
      <p:ext uri="{BB962C8B-B14F-4D97-AF65-F5344CB8AC3E}">
        <p14:creationId xmlns:p14="http://schemas.microsoft.com/office/powerpoint/2010/main" val="2510684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187A-D3F8-48B2-9BC6-6BC42E65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rhythm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09BC6-46C9-4428-B39F-5263D6984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9421" y="2038447"/>
            <a:ext cx="10367958" cy="791868"/>
          </a:xfrm>
        </p:spPr>
        <p:txBody>
          <a:bodyPr>
            <a:normAutofit/>
          </a:bodyPr>
          <a:lstStyle/>
          <a:p>
            <a:r>
              <a:rPr lang="en-GB" sz="3600" dirty="0"/>
              <a:t>Let’s start shall we. Here is line 1 of today’s rhythm.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D36AB3-8989-4801-ABF1-F1B5C2422E9B}"/>
              </a:ext>
            </a:extLst>
          </p:cNvPr>
          <p:cNvSpPr txBox="1"/>
          <p:nvPr/>
        </p:nvSpPr>
        <p:spPr>
          <a:xfrm>
            <a:off x="833699" y="5121110"/>
            <a:ext cx="9795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See the repeat signs? Play the whole thing twice.</a:t>
            </a:r>
          </a:p>
          <a:p>
            <a:endParaRPr lang="en-GB" sz="2800" dirty="0"/>
          </a:p>
          <a:p>
            <a:r>
              <a:rPr lang="en-GB" sz="2800" dirty="0"/>
              <a:t>On the next page is just the notes – no shape.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9B8413-5813-404C-911A-C810898386F0}"/>
              </a:ext>
            </a:extLst>
          </p:cNvPr>
          <p:cNvGrpSpPr/>
          <p:nvPr/>
        </p:nvGrpSpPr>
        <p:grpSpPr>
          <a:xfrm>
            <a:off x="-450735" y="3594958"/>
            <a:ext cx="12463294" cy="1853271"/>
            <a:chOff x="-450735" y="3594958"/>
            <a:chExt cx="12463294" cy="185327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33F948-3660-4E52-B740-C8CB87199E5D}"/>
                </a:ext>
              </a:extLst>
            </p:cNvPr>
            <p:cNvCxnSpPr>
              <a:cxnSpLocks/>
            </p:cNvCxnSpPr>
            <p:nvPr/>
          </p:nvCxnSpPr>
          <p:spPr>
            <a:xfrm>
              <a:off x="368490" y="4421875"/>
              <a:ext cx="112048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0FE7F54-4D36-4CA7-9146-762399B33AEF}"/>
                </a:ext>
              </a:extLst>
            </p:cNvPr>
            <p:cNvCxnSpPr/>
            <p:nvPr/>
          </p:nvCxnSpPr>
          <p:spPr>
            <a:xfrm flipV="1">
              <a:off x="5960224" y="3875964"/>
              <a:ext cx="0" cy="1091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756B7A8-9E67-4108-904D-0C928F351EF3}"/>
                </a:ext>
              </a:extLst>
            </p:cNvPr>
            <p:cNvGrpSpPr/>
            <p:nvPr/>
          </p:nvGrpSpPr>
          <p:grpSpPr>
            <a:xfrm>
              <a:off x="1856165" y="3717198"/>
              <a:ext cx="774558" cy="1067987"/>
              <a:chOff x="931412" y="2178415"/>
              <a:chExt cx="1020417" cy="132569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2369C8A-74CC-4523-9C9C-495F5F292878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Picture 2" descr="Types Of Musical Notes | Hello Music Theory">
                <a:extLst>
                  <a:ext uri="{FF2B5EF4-FFF2-40B4-BE49-F238E27FC236}">
                    <a16:creationId xmlns:a16="http://schemas.microsoft.com/office/drawing/2014/main" id="{B6B2529D-41BE-4A59-954C-F5AEF03CB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E9AE01B-9E86-4FAE-BA95-C846BFADEB8F}"/>
                </a:ext>
              </a:extLst>
            </p:cNvPr>
            <p:cNvGrpSpPr/>
            <p:nvPr/>
          </p:nvGrpSpPr>
          <p:grpSpPr>
            <a:xfrm>
              <a:off x="2737370" y="3947650"/>
              <a:ext cx="1285621" cy="827561"/>
              <a:chOff x="2914525" y="2489205"/>
              <a:chExt cx="1641138" cy="1020416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25EC5B4-D9A8-49A9-BA07-7A11F1E66C07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8210E94B-A449-4AB0-BFAF-6941244343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A32527F-A026-426D-A815-CF4CB16EFB5C}"/>
                </a:ext>
              </a:extLst>
            </p:cNvPr>
            <p:cNvGrpSpPr/>
            <p:nvPr/>
          </p:nvGrpSpPr>
          <p:grpSpPr>
            <a:xfrm>
              <a:off x="8883113" y="3770745"/>
              <a:ext cx="774558" cy="1067987"/>
              <a:chOff x="931412" y="2178415"/>
              <a:chExt cx="1020417" cy="132569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06DE02B-77DA-4F73-BA0D-0B9D47215826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Picture 2" descr="Types Of Musical Notes | Hello Music Theory">
                <a:extLst>
                  <a:ext uri="{FF2B5EF4-FFF2-40B4-BE49-F238E27FC236}">
                    <a16:creationId xmlns:a16="http://schemas.microsoft.com/office/drawing/2014/main" id="{1ABE7E43-37A2-4C0B-8827-B8AD1CC531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6C2102-7FB7-450F-80A8-68AD31590D60}"/>
                </a:ext>
              </a:extLst>
            </p:cNvPr>
            <p:cNvGrpSpPr/>
            <p:nvPr/>
          </p:nvGrpSpPr>
          <p:grpSpPr>
            <a:xfrm>
              <a:off x="6592409" y="3781359"/>
              <a:ext cx="774558" cy="1067987"/>
              <a:chOff x="931412" y="2178415"/>
              <a:chExt cx="1020417" cy="13256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6D54B73-B1E4-4818-8A92-7B12E67C87D9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7" name="Picture 2" descr="Types Of Musical Notes | Hello Music Theory">
                <a:extLst>
                  <a:ext uri="{FF2B5EF4-FFF2-40B4-BE49-F238E27FC236}">
                    <a16:creationId xmlns:a16="http://schemas.microsoft.com/office/drawing/2014/main" id="{F538ACF2-79CA-4F9A-A327-628293ED49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93BC6F1-AD01-4EE8-B83C-4BB58E2E5481}"/>
                </a:ext>
              </a:extLst>
            </p:cNvPr>
            <p:cNvGrpSpPr/>
            <p:nvPr/>
          </p:nvGrpSpPr>
          <p:grpSpPr>
            <a:xfrm>
              <a:off x="4101971" y="3717198"/>
              <a:ext cx="799365" cy="1067987"/>
              <a:chOff x="931412" y="2178415"/>
              <a:chExt cx="1020417" cy="1325697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A84D371-687C-4CFB-9F7C-6B48B2FF2654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2" descr="Types Of Musical Notes | Hello Music Theory">
                <a:extLst>
                  <a:ext uri="{FF2B5EF4-FFF2-40B4-BE49-F238E27FC236}">
                    <a16:creationId xmlns:a16="http://schemas.microsoft.com/office/drawing/2014/main" id="{16F531CA-BAF9-4299-8021-8451D037E8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6ECE575-73BF-43B3-8BB8-8FFC7B9232B8}"/>
                </a:ext>
              </a:extLst>
            </p:cNvPr>
            <p:cNvGrpSpPr/>
            <p:nvPr/>
          </p:nvGrpSpPr>
          <p:grpSpPr>
            <a:xfrm>
              <a:off x="470041" y="3947650"/>
              <a:ext cx="1358760" cy="860825"/>
              <a:chOff x="2914525" y="2489205"/>
              <a:chExt cx="1641138" cy="1020416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29F1166-383A-43DB-A399-C2146B7ADE64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5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9978EC82-2D2B-47FF-952D-AED7428C1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12FDD9E-40CE-4132-A40A-122D52E9A40E}"/>
                </a:ext>
              </a:extLst>
            </p:cNvPr>
            <p:cNvGrpSpPr/>
            <p:nvPr/>
          </p:nvGrpSpPr>
          <p:grpSpPr>
            <a:xfrm>
              <a:off x="7422842" y="3863659"/>
              <a:ext cx="1588487" cy="1149322"/>
              <a:chOff x="5766299" y="3013448"/>
              <a:chExt cx="2361870" cy="1641138"/>
            </a:xfrm>
          </p:grpSpPr>
          <p:pic>
            <p:nvPicPr>
              <p:cNvPr id="47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7FF86E02-3456-41C5-8427-F554D35BF5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F2495AF6-EEA9-4690-A05D-4D6EBD6376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52E10B-0839-42FC-9F74-25EA21741424}"/>
                </a:ext>
              </a:extLst>
            </p:cNvPr>
            <p:cNvGrpSpPr/>
            <p:nvPr/>
          </p:nvGrpSpPr>
          <p:grpSpPr>
            <a:xfrm>
              <a:off x="9763933" y="3834427"/>
              <a:ext cx="1588487" cy="1149322"/>
              <a:chOff x="5766299" y="3013448"/>
              <a:chExt cx="2361870" cy="1641138"/>
            </a:xfrm>
          </p:grpSpPr>
          <p:pic>
            <p:nvPicPr>
              <p:cNvPr id="50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F82C74AF-BE8D-4148-AEBC-D6874985DD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1C52980F-3B26-42CF-93B4-582A4177FA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2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0CA4C4EA-99FA-454C-8AD8-DE5A645D2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50735" y="3594958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A Lesson on Specificity in Teaching | Maiable Music">
              <a:extLst>
                <a:ext uri="{FF2B5EF4-FFF2-40B4-BE49-F238E27FC236}">
                  <a16:creationId xmlns:a16="http://schemas.microsoft.com/office/drawing/2014/main" id="{8C0547BF-BF2C-4E1E-AB48-62DB3BA14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4045" y="3698222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222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2C85-8247-4C84-97C8-BDF1B1CB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CAE8D-2412-4EE3-9D84-A5F60F8E3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1" t="17010" r="19922" b="67393"/>
          <a:stretch/>
        </p:blipFill>
        <p:spPr>
          <a:xfrm>
            <a:off x="259482" y="3021036"/>
            <a:ext cx="11673035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3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EBB4-3D6E-445C-8A29-B836958D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Got it? Here’s line 2…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28B3DF-EB60-4D57-94BC-562AEFD32A13}"/>
              </a:ext>
            </a:extLst>
          </p:cNvPr>
          <p:cNvSpPr txBox="1"/>
          <p:nvPr/>
        </p:nvSpPr>
        <p:spPr>
          <a:xfrm>
            <a:off x="1047275" y="5341257"/>
            <a:ext cx="993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Play it twice as well.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4EE531-9BD5-423C-8155-20840725012B}"/>
              </a:ext>
            </a:extLst>
          </p:cNvPr>
          <p:cNvGrpSpPr/>
          <p:nvPr/>
        </p:nvGrpSpPr>
        <p:grpSpPr>
          <a:xfrm>
            <a:off x="-523447" y="3536008"/>
            <a:ext cx="12745604" cy="1895833"/>
            <a:chOff x="-523447" y="3536008"/>
            <a:chExt cx="12745604" cy="189583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05D641F-BD9B-447A-A6D2-4E2F32CC1776}"/>
                </a:ext>
              </a:extLst>
            </p:cNvPr>
            <p:cNvGrpSpPr/>
            <p:nvPr/>
          </p:nvGrpSpPr>
          <p:grpSpPr>
            <a:xfrm>
              <a:off x="368490" y="3875964"/>
              <a:ext cx="11424149" cy="1111309"/>
              <a:chOff x="368490" y="3875964"/>
              <a:chExt cx="11424149" cy="1111309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CDCDAB06-9CCA-405D-A2EA-094C536F65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490" y="4421875"/>
                <a:ext cx="1120481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123ECC7-0874-4A66-B6E3-C841521ABB60}"/>
                  </a:ext>
                </a:extLst>
              </p:cNvPr>
              <p:cNvCxnSpPr/>
              <p:nvPr/>
            </p:nvCxnSpPr>
            <p:spPr>
              <a:xfrm flipV="1">
                <a:off x="5960224" y="3875964"/>
                <a:ext cx="0" cy="10918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1E4B7C7-A9BB-4FDF-8795-D59364586A58}"/>
                  </a:ext>
                </a:extLst>
              </p:cNvPr>
              <p:cNvGrpSpPr/>
              <p:nvPr/>
            </p:nvGrpSpPr>
            <p:grpSpPr>
              <a:xfrm>
                <a:off x="618698" y="3875964"/>
                <a:ext cx="857155" cy="984034"/>
                <a:chOff x="931412" y="2178415"/>
                <a:chExt cx="1020417" cy="1325697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7EAC698-5724-48B3-A959-CC3BE41A3C09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0BADCAFA-45B4-4427-B0ED-3FE03B6186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F84974B-F1A0-4E56-8C0D-5C75AED7725C}"/>
                  </a:ext>
                </a:extLst>
              </p:cNvPr>
              <p:cNvGrpSpPr/>
              <p:nvPr/>
            </p:nvGrpSpPr>
            <p:grpSpPr>
              <a:xfrm>
                <a:off x="1608610" y="4102566"/>
                <a:ext cx="1378564" cy="757431"/>
                <a:chOff x="2914525" y="2489205"/>
                <a:chExt cx="1641138" cy="1020416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E348EA1-31C5-4977-BCEC-E211379496C9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8E7946D0-8947-4148-A610-417E3A1BAE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6205BB0-0157-4797-861C-AB90E16ED50A}"/>
                  </a:ext>
                </a:extLst>
              </p:cNvPr>
              <p:cNvGrpSpPr/>
              <p:nvPr/>
            </p:nvGrpSpPr>
            <p:grpSpPr>
              <a:xfrm>
                <a:off x="3246946" y="3875964"/>
                <a:ext cx="857155" cy="984034"/>
                <a:chOff x="931412" y="2178415"/>
                <a:chExt cx="1020417" cy="132569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FB61D62-CA74-49B4-8172-7AD0221D7FC7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3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6B8404BA-98EB-4340-A073-C29063B7D1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A76E51C-7E91-4039-B465-499BF440276C}"/>
                  </a:ext>
                </a:extLst>
              </p:cNvPr>
              <p:cNvGrpSpPr/>
              <p:nvPr/>
            </p:nvGrpSpPr>
            <p:grpSpPr>
              <a:xfrm>
                <a:off x="4237791" y="4062647"/>
                <a:ext cx="1378564" cy="757431"/>
                <a:chOff x="2914525" y="2489205"/>
                <a:chExt cx="1641138" cy="1020416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64BCACE-1120-472C-969C-33D5D6F02609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6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DCD0916E-0994-44BD-8DC1-5DF0DD2E7E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60252-C3AE-4C51-BE15-675796B08614}"/>
                  </a:ext>
                </a:extLst>
              </p:cNvPr>
              <p:cNvGrpSpPr/>
              <p:nvPr/>
            </p:nvGrpSpPr>
            <p:grpSpPr>
              <a:xfrm>
                <a:off x="9004261" y="3875964"/>
                <a:ext cx="907178" cy="984033"/>
                <a:chOff x="931412" y="2178415"/>
                <a:chExt cx="1020417" cy="1325697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25F51C3-D4E5-401E-9D0E-321C24D60C27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3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A4C243F9-52A5-4F1A-BFF4-C2CFCB7F17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5C1B3AE-310E-42CC-B5C2-C02DDFEFB6B3}"/>
                  </a:ext>
                </a:extLst>
              </p:cNvPr>
              <p:cNvGrpSpPr/>
              <p:nvPr/>
            </p:nvGrpSpPr>
            <p:grpSpPr>
              <a:xfrm>
                <a:off x="7681295" y="3875964"/>
                <a:ext cx="907178" cy="984033"/>
                <a:chOff x="931412" y="2178415"/>
                <a:chExt cx="1020417" cy="1325697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9C14CE5-A56A-4DD4-B248-F4A34CF35184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6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3D0F0507-E361-4EE4-B6E7-6422D7468B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93ED8AE-91AB-4108-BF57-AFE6C5C48C13}"/>
                  </a:ext>
                </a:extLst>
              </p:cNvPr>
              <p:cNvGrpSpPr/>
              <p:nvPr/>
            </p:nvGrpSpPr>
            <p:grpSpPr>
              <a:xfrm>
                <a:off x="6362454" y="3875964"/>
                <a:ext cx="848386" cy="984034"/>
                <a:chOff x="931412" y="2178415"/>
                <a:chExt cx="1020417" cy="1325697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205A4B6-DEF8-441B-BB44-6F8762881616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9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6137A4C0-FC40-4DDC-B768-5B8E199E75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41F2EA8-0A56-49AF-8254-43E284E76E62}"/>
                  </a:ext>
                </a:extLst>
              </p:cNvPr>
              <p:cNvGrpSpPr/>
              <p:nvPr/>
            </p:nvGrpSpPr>
            <p:grpSpPr>
              <a:xfrm>
                <a:off x="10106651" y="3895451"/>
                <a:ext cx="1685988" cy="1091822"/>
                <a:chOff x="5766299" y="3013448"/>
                <a:chExt cx="2361870" cy="1641138"/>
              </a:xfrm>
            </p:grpSpPr>
            <p:pic>
              <p:nvPicPr>
                <p:cNvPr id="31" name="Picture 2" descr="Free Shhh Cliparts, Download Free Clip Art, Free Clip Art on ...">
                  <a:extLst>
                    <a:ext uri="{FF2B5EF4-FFF2-40B4-BE49-F238E27FC236}">
                      <a16:creationId xmlns:a16="http://schemas.microsoft.com/office/drawing/2014/main" id="{787E373B-C0E8-4E4D-BBE9-4A8A263BE5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6299" y="3013448"/>
                  <a:ext cx="1641138" cy="16411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4" descr="Free Cliparts Quarter Rest, Download Free Clip Art, Free Clip Art ...">
                  <a:extLst>
                    <a:ext uri="{FF2B5EF4-FFF2-40B4-BE49-F238E27FC236}">
                      <a16:creationId xmlns:a16="http://schemas.microsoft.com/office/drawing/2014/main" id="{84DBA528-201C-44B2-9C6A-1C13288577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6704" y="3113284"/>
                  <a:ext cx="1441465" cy="1441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5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95516BCB-A0E0-4345-B370-F16D9342A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23447" y="3536008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A Lesson on Specificity in Teaching | Maiable Music">
              <a:extLst>
                <a:ext uri="{FF2B5EF4-FFF2-40B4-BE49-F238E27FC236}">
                  <a16:creationId xmlns:a16="http://schemas.microsoft.com/office/drawing/2014/main" id="{A4EBD82F-BEA2-4273-9661-6BD507A0A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3643" y="3681834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03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6A1237-923D-4384-933B-2C9EA32A2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5" t="35891" r="20038" b="50000"/>
          <a:stretch/>
        </p:blipFill>
        <p:spPr>
          <a:xfrm>
            <a:off x="180407" y="2194560"/>
            <a:ext cx="11831185" cy="1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5309-9A73-4928-870A-45A61EF2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3…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AEB827-0F63-4F2D-8276-AE1EBCCE33EC}"/>
              </a:ext>
            </a:extLst>
          </p:cNvPr>
          <p:cNvSpPr txBox="1"/>
          <p:nvPr/>
        </p:nvSpPr>
        <p:spPr>
          <a:xfrm>
            <a:off x="935366" y="5108927"/>
            <a:ext cx="993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Play it through twice!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855B6B-E7DE-4291-B7D3-D3DBE47CE99B}"/>
              </a:ext>
            </a:extLst>
          </p:cNvPr>
          <p:cNvGrpSpPr/>
          <p:nvPr/>
        </p:nvGrpSpPr>
        <p:grpSpPr>
          <a:xfrm>
            <a:off x="-508746" y="2749631"/>
            <a:ext cx="12558580" cy="1860575"/>
            <a:chOff x="-508746" y="2749631"/>
            <a:chExt cx="12558580" cy="186057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E61DA5-DFB6-44A4-AADD-5D58B5EA91E8}"/>
                </a:ext>
              </a:extLst>
            </p:cNvPr>
            <p:cNvCxnSpPr>
              <a:cxnSpLocks/>
            </p:cNvCxnSpPr>
            <p:nvPr/>
          </p:nvCxnSpPr>
          <p:spPr>
            <a:xfrm>
              <a:off x="260054" y="3599714"/>
              <a:ext cx="112048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1427BCA-35DD-4831-90F2-BF09C28420C4}"/>
                </a:ext>
              </a:extLst>
            </p:cNvPr>
            <p:cNvCxnSpPr/>
            <p:nvPr/>
          </p:nvCxnSpPr>
          <p:spPr>
            <a:xfrm flipV="1">
              <a:off x="5851788" y="3053803"/>
              <a:ext cx="0" cy="1091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914D82-E723-4C75-9B3A-E378BAA87CBA}"/>
                </a:ext>
              </a:extLst>
            </p:cNvPr>
            <p:cNvGrpSpPr/>
            <p:nvPr/>
          </p:nvGrpSpPr>
          <p:grpSpPr>
            <a:xfrm>
              <a:off x="1781871" y="2998048"/>
              <a:ext cx="857155" cy="984034"/>
              <a:chOff x="931412" y="2178415"/>
              <a:chExt cx="1020417" cy="132569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1C525BD-A2F1-435F-B4AC-9FFA21B30232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Picture 2" descr="Types Of Musical Notes | Hello Music Theory">
                <a:extLst>
                  <a:ext uri="{FF2B5EF4-FFF2-40B4-BE49-F238E27FC236}">
                    <a16:creationId xmlns:a16="http://schemas.microsoft.com/office/drawing/2014/main" id="{457E2964-EEBD-41F4-B1D6-E5DA07D21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84746C-3CC6-4C94-AC13-65953F634B5D}"/>
                </a:ext>
              </a:extLst>
            </p:cNvPr>
            <p:cNvGrpSpPr/>
            <p:nvPr/>
          </p:nvGrpSpPr>
          <p:grpSpPr>
            <a:xfrm>
              <a:off x="320718" y="3238477"/>
              <a:ext cx="1378564" cy="757431"/>
              <a:chOff x="2914525" y="2489205"/>
              <a:chExt cx="1641138" cy="102041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859D24D-E67E-415D-BA20-FF464034D265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9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ADF5C328-613C-42EF-BA06-88472DEBA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2654D0-C8BD-47F7-B6A4-FC7E488373F9}"/>
                </a:ext>
              </a:extLst>
            </p:cNvPr>
            <p:cNvGrpSpPr/>
            <p:nvPr/>
          </p:nvGrpSpPr>
          <p:grpSpPr>
            <a:xfrm>
              <a:off x="4303584" y="2998048"/>
              <a:ext cx="857155" cy="984034"/>
              <a:chOff x="931412" y="2178415"/>
              <a:chExt cx="1020417" cy="132569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CD40C2E-D72A-4A3F-9338-0717A1054AAD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" name="Picture 2" descr="Types Of Musical Notes | Hello Music Theory">
                <a:extLst>
                  <a:ext uri="{FF2B5EF4-FFF2-40B4-BE49-F238E27FC236}">
                    <a16:creationId xmlns:a16="http://schemas.microsoft.com/office/drawing/2014/main" id="{AFE4774D-F87F-4772-8F4A-47AD7847C0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A99BF78-8B5A-4DDC-8084-1D989FB461F1}"/>
                </a:ext>
              </a:extLst>
            </p:cNvPr>
            <p:cNvGrpSpPr/>
            <p:nvPr/>
          </p:nvGrpSpPr>
          <p:grpSpPr>
            <a:xfrm>
              <a:off x="2727190" y="3220997"/>
              <a:ext cx="1378564" cy="757431"/>
              <a:chOff x="2914525" y="2489205"/>
              <a:chExt cx="1641138" cy="1020416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BC9AFD4-47CC-42CC-A81F-0CC33F54D202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ECF31B79-0D82-4EC0-844D-5A10EC01C3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2887F1C-944B-48A3-AC1B-17B5B7F6FD2F}"/>
                </a:ext>
              </a:extLst>
            </p:cNvPr>
            <p:cNvGrpSpPr/>
            <p:nvPr/>
          </p:nvGrpSpPr>
          <p:grpSpPr>
            <a:xfrm>
              <a:off x="8759510" y="2958442"/>
              <a:ext cx="848386" cy="984034"/>
              <a:chOff x="931412" y="2178415"/>
              <a:chExt cx="1020417" cy="132569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A9494E-4C05-456A-A301-9474279984D3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Picture 2" descr="Types Of Musical Notes | Hello Music Theory">
                <a:extLst>
                  <a:ext uri="{FF2B5EF4-FFF2-40B4-BE49-F238E27FC236}">
                    <a16:creationId xmlns:a16="http://schemas.microsoft.com/office/drawing/2014/main" id="{DB497B25-6F1D-4BA6-86DA-4BEDAE29B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9CCB9F3-F4CD-4546-A1DA-67222E0E7B5E}"/>
                </a:ext>
              </a:extLst>
            </p:cNvPr>
            <p:cNvGrpSpPr/>
            <p:nvPr/>
          </p:nvGrpSpPr>
          <p:grpSpPr>
            <a:xfrm>
              <a:off x="9703580" y="3044440"/>
              <a:ext cx="1685988" cy="1091822"/>
              <a:chOff x="5766299" y="3013448"/>
              <a:chExt cx="2361870" cy="1641138"/>
            </a:xfrm>
          </p:grpSpPr>
          <p:pic>
            <p:nvPicPr>
              <p:cNvPr id="33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A1A9C1AA-208E-456C-B369-3AA048A0C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B737E087-9A41-4805-A617-A994B2324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6C418EA-050D-48F9-9A65-580B461AFBFE}"/>
                </a:ext>
              </a:extLst>
            </p:cNvPr>
            <p:cNvGrpSpPr/>
            <p:nvPr/>
          </p:nvGrpSpPr>
          <p:grpSpPr>
            <a:xfrm>
              <a:off x="5897563" y="3220997"/>
              <a:ext cx="1378564" cy="757431"/>
              <a:chOff x="2914525" y="2489205"/>
              <a:chExt cx="1641138" cy="1020416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49BF891-C631-4C06-9C49-5273A5E162B9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D864B4C0-C3CE-4AA6-BB69-778AA971A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B430BAF-172F-4B70-9CE7-86AC0D4C3EEA}"/>
                </a:ext>
              </a:extLst>
            </p:cNvPr>
            <p:cNvGrpSpPr/>
            <p:nvPr/>
          </p:nvGrpSpPr>
          <p:grpSpPr>
            <a:xfrm>
              <a:off x="7111106" y="3220997"/>
              <a:ext cx="1378564" cy="757431"/>
              <a:chOff x="2914525" y="2489205"/>
              <a:chExt cx="1641138" cy="102041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AF652A6-A664-4388-BDFE-D7E5D0C1B460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800B1643-113E-4044-888A-AA18434013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0F75ECD7-7B92-4FCE-A6E7-7BB8E83C0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08746" y="2749631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A Lesson on Specificity in Teaching | Maiable Music">
              <a:extLst>
                <a:ext uri="{FF2B5EF4-FFF2-40B4-BE49-F238E27FC236}">
                  <a16:creationId xmlns:a16="http://schemas.microsoft.com/office/drawing/2014/main" id="{EB061912-DF50-4BF0-B07F-4347AD66B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1320" y="2860199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55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358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</vt:lpstr>
      <vt:lpstr>Banded</vt:lpstr>
      <vt:lpstr>Rhythm patterns</vt:lpstr>
      <vt:lpstr>We are learning to read and play a series of rhythmic patterns</vt:lpstr>
      <vt:lpstr>Revision</vt:lpstr>
      <vt:lpstr>New for this week...</vt:lpstr>
      <vt:lpstr>Today’s rhythm</vt:lpstr>
      <vt:lpstr>Notes only</vt:lpstr>
      <vt:lpstr>Got it? Here’s line 2…</vt:lpstr>
      <vt:lpstr>PowerPoint Presentation</vt:lpstr>
      <vt:lpstr>Line 3…</vt:lpstr>
      <vt:lpstr>Notes only again</vt:lpstr>
      <vt:lpstr>And the last line</vt:lpstr>
      <vt:lpstr>Just the notation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Rhythm patterns</dc:title>
  <dc:creator>Miss Stapleton</dc:creator>
  <cp:lastModifiedBy>Miss Stapleton</cp:lastModifiedBy>
  <cp:revision>1</cp:revision>
  <dcterms:created xsi:type="dcterms:W3CDTF">2020-04-29T10:58:40Z</dcterms:created>
  <dcterms:modified xsi:type="dcterms:W3CDTF">2020-04-29T11:00:35Z</dcterms:modified>
</cp:coreProperties>
</file>