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80" r:id="rId3"/>
    <p:sldId id="285" r:id="rId4"/>
    <p:sldId id="283" r:id="rId5"/>
    <p:sldId id="282" r:id="rId6"/>
    <p:sldId id="275" r:id="rId7"/>
    <p:sldId id="261" r:id="rId8"/>
    <p:sldId id="286" r:id="rId9"/>
    <p:sldId id="281" r:id="rId10"/>
    <p:sldId id="276" r:id="rId11"/>
    <p:sldId id="258" r:id="rId12"/>
    <p:sldId id="268" r:id="rId13"/>
    <p:sldId id="287" r:id="rId14"/>
    <p:sldId id="288" r:id="rId15"/>
    <p:sldId id="262" r:id="rId16"/>
    <p:sldId id="266" r:id="rId17"/>
    <p:sldId id="26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6C5"/>
    <a:srgbClr val="00FF00"/>
    <a:srgbClr val="FF9900"/>
    <a:srgbClr val="FFFF99"/>
    <a:srgbClr val="61D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5B620-F92E-4B6B-B989-6DDCAF21DAD1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DD8E6-08A6-48DE-BF44-DED92BDDB5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6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45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44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18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FD2E0-2E24-4843-BA3F-BB61EDC75CF3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62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10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06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51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47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6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66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27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590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64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8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1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408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45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18D9-FF7C-4207-907E-2BCD006EEEB5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57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commentisfree/belief/2010/dec/22/jesus-buddha-japan-manga-nove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eikakudoori.wordpress.com/2011/07/24/manga-and-exposure-to-the-mediu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okyo5.wordpress.com/tag/kappa/" TargetMode="External"/><Relationship Id="rId3" Type="http://schemas.openxmlformats.org/officeDocument/2006/relationships/hyperlink" Target="http://muza-chan.net/japan/index.php/blog/japanese-stories-tengu-mount-kurama" TargetMode="External"/><Relationship Id="rId7" Type="http://schemas.openxmlformats.org/officeDocument/2006/relationships/hyperlink" Target="http://azukiblog.wordpress.com/tag/kapp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zukiblog.wordpress.com/tag/kappa/" TargetMode="External"/><Relationship Id="rId5" Type="http://schemas.openxmlformats.org/officeDocument/2006/relationships/hyperlink" Target="http://web-japan.org/kidsweb/folk/tengu/tengu01.html" TargetMode="External"/><Relationship Id="rId10" Type="http://schemas.openxmlformats.org/officeDocument/2006/relationships/image" Target="../media/image12.gif"/><Relationship Id="rId4" Type="http://schemas.openxmlformats.org/officeDocument/2006/relationships/image" Target="../media/image10.gif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474349">
            <a:off x="5231484" y="3113787"/>
            <a:ext cx="30428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まんが</a:t>
            </a:r>
            <a:endParaRPr lang="en-US" altLang="ja-JP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manga</a:t>
            </a:r>
          </a:p>
          <a:p>
            <a:r>
              <a:rPr lang="en-A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comics</a:t>
            </a:r>
          </a:p>
        </p:txBody>
      </p:sp>
      <p:sp>
        <p:nvSpPr>
          <p:cNvPr id="3" name="TextBox 2"/>
          <p:cNvSpPr txBox="1"/>
          <p:nvPr/>
        </p:nvSpPr>
        <p:spPr>
          <a:xfrm rot="736119">
            <a:off x="320252" y="3108700"/>
            <a:ext cx="43316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ja-JP" alt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アニメ</a:t>
            </a:r>
            <a:endParaRPr lang="en-US" altLang="ja-JP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en-A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anime</a:t>
            </a:r>
          </a:p>
          <a:p>
            <a:r>
              <a:rPr lang="en-A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animation</a:t>
            </a:r>
            <a:endParaRPr lang="en-A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www.freekidscoloringandcrafts.com/as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614"/>
            <a:ext cx="3691231" cy="27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25.media.tumblr.com/tumblr_lzqgc0ajZv1rptst9o1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4"/>
            <a:ext cx="2985864" cy="31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incess Knigh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73" y="851120"/>
            <a:ext cx="1715064" cy="24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oei-animation.com/files/visuels/Sally_the_Witch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4" y="4374492"/>
            <a:ext cx="3218198" cy="21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644" y="3549974"/>
            <a:ext cx="3599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Mahootsukai</a:t>
            </a:r>
            <a:r>
              <a:rPr lang="en-A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A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Sarii</a:t>
            </a:r>
            <a:r>
              <a:rPr lang="en-A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 </a:t>
            </a:r>
          </a:p>
          <a:p>
            <a:r>
              <a:rPr lang="en-AU" sz="2000" dirty="0">
                <a:latin typeface="Comic Sans MS" pitchFamily="66" charset="0"/>
              </a:rPr>
              <a:t>Little Witch Sally (1966)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7236" y="36833"/>
            <a:ext cx="33073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Ribon</a:t>
            </a:r>
            <a:r>
              <a:rPr lang="en-A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no </a:t>
            </a:r>
            <a:r>
              <a:rPr lang="en-A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kishi</a:t>
            </a:r>
            <a:r>
              <a:rPr lang="en-A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  </a:t>
            </a:r>
          </a:p>
          <a:p>
            <a:r>
              <a:rPr lang="en-AU" sz="2000" dirty="0">
                <a:latin typeface="Comic Sans MS" pitchFamily="66" charset="0"/>
              </a:rPr>
              <a:t>Princess Knight (1953-56</a:t>
            </a:r>
            <a:r>
              <a:rPr lang="en-AU" sz="2400" dirty="0">
                <a:latin typeface="Comic Sans MS" pitchFamily="66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802" y="0"/>
            <a:ext cx="3939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Sazaesan</a:t>
            </a:r>
            <a:endParaRPr lang="en-A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AU" sz="2000" dirty="0">
                <a:latin typeface="Comic Sans MS" pitchFamily="66" charset="0"/>
              </a:rPr>
              <a:t>by </a:t>
            </a:r>
            <a:r>
              <a:rPr lang="en-AU" sz="2000" dirty="0" err="1">
                <a:latin typeface="Comic Sans MS" pitchFamily="66" charset="0"/>
              </a:rPr>
              <a:t>Machiko</a:t>
            </a:r>
            <a:r>
              <a:rPr lang="en-AU" sz="2000" dirty="0">
                <a:latin typeface="Comic Sans MS" pitchFamily="66" charset="0"/>
              </a:rPr>
              <a:t> Hasegawa (1946)</a:t>
            </a:r>
            <a:endParaRPr lang="en-AU" sz="3600" dirty="0">
              <a:latin typeface="Comic Sans MS" pitchFamily="66" charset="0"/>
            </a:endParaRPr>
          </a:p>
        </p:txBody>
      </p:sp>
      <p:pic>
        <p:nvPicPr>
          <p:cNvPr id="13" name="Picture 4" descr="http://blog.xamjapan.com/wp-content/uploads/blog.xamjapan.com/2011/08/sazae-san-ani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2" y="826186"/>
            <a:ext cx="3228390" cy="24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4.bp.blogspot.com/-540ElIEpbQw/TamXiGkwV9I/AAAAAAAAAMI/n9Bajej5sm8/s1600/chibi-maruk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66" y="4341701"/>
            <a:ext cx="2791655" cy="21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9392" y="3579002"/>
            <a:ext cx="29722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46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Chibi</a:t>
            </a: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46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A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46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Marukochan</a:t>
            </a:r>
            <a:endParaRPr lang="en-A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646C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AU" dirty="0">
                <a:latin typeface="Comic Sans MS" pitchFamily="66" charset="0"/>
              </a:rPr>
              <a:t>by </a:t>
            </a:r>
            <a:r>
              <a:rPr lang="en-AU" dirty="0" err="1">
                <a:latin typeface="Comic Sans MS" pitchFamily="66" charset="0"/>
              </a:rPr>
              <a:t>Momoko</a:t>
            </a:r>
            <a:r>
              <a:rPr lang="en-AU" dirty="0">
                <a:latin typeface="Comic Sans MS" pitchFamily="66" charset="0"/>
              </a:rPr>
              <a:t> Sakura (1986)</a:t>
            </a:r>
          </a:p>
        </p:txBody>
      </p:sp>
    </p:spTree>
    <p:extLst>
      <p:ext uri="{BB962C8B-B14F-4D97-AF65-F5344CB8AC3E}">
        <p14:creationId xmlns:p14="http://schemas.microsoft.com/office/powerpoint/2010/main" val="284766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l_fi" descr="ultram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2" y="120010"/>
            <a:ext cx="4680520" cy="640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3000" y="179348"/>
            <a:ext cx="3564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ウルトラマン</a:t>
            </a:r>
            <a:endParaRPr lang="en-AU" altLang="ja-JP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altLang="ja-JP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altLang="ja-JP" sz="48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urutoraman</a:t>
            </a:r>
            <a:r>
              <a:rPr lang="ja-JP" alt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en-AU" altLang="ja-JP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</a:p>
          <a:p>
            <a:r>
              <a:rPr lang="en-AU" altLang="ja-JP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Ultra Man</a:t>
            </a:r>
            <a:endParaRPr lang="en-AU" altLang="ja-JP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8452" y="2430842"/>
            <a:ext cx="33843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TV Series (1966)</a:t>
            </a:r>
          </a:p>
          <a:p>
            <a:r>
              <a:rPr lang="en-AU" sz="2400" dirty="0"/>
              <a:t>He has come from outer space to fight against evil. </a:t>
            </a:r>
            <a:r>
              <a:rPr lang="en-AU" sz="2400" b="1" u="sng" dirty="0">
                <a:solidFill>
                  <a:srgbClr val="FF0000"/>
                </a:solidFill>
              </a:rPr>
              <a:t>Ultra Man </a:t>
            </a:r>
            <a:r>
              <a:rPr lang="en-AU" sz="2400" dirty="0"/>
              <a:t>can stay on earth for only three minutes at a time. The light on his chest stays on while he is on earth. If the light goes off, he must return quickly to space.</a:t>
            </a:r>
          </a:p>
          <a:p>
            <a:r>
              <a:rPr lang="en-AU" altLang="ja-JP" sz="1400" i="1" dirty="0" err="1"/>
              <a:t>Niko</a:t>
            </a:r>
            <a:r>
              <a:rPr lang="en-AU" altLang="ja-JP" sz="1400" i="1" dirty="0"/>
              <a:t> </a:t>
            </a:r>
            <a:r>
              <a:rPr lang="en-AU" altLang="ja-JP" sz="1400" i="1" dirty="0" err="1"/>
              <a:t>Niko</a:t>
            </a:r>
            <a:r>
              <a:rPr lang="en-AU" altLang="ja-JP" sz="1400" i="1" dirty="0"/>
              <a:t> </a:t>
            </a:r>
            <a:r>
              <a:rPr lang="en-AU" altLang="ja-JP" sz="1400" dirty="0"/>
              <a:t>National Curriculum Corporation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0433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77" y="2798872"/>
            <a:ext cx="37079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 err="1">
                <a:solidFill>
                  <a:schemeClr val="accent6">
                    <a:lumMod val="75000"/>
                  </a:schemeClr>
                </a:solidFill>
              </a:rPr>
              <a:t>Doragon</a:t>
            </a:r>
            <a:r>
              <a:rPr lang="en-AU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2000" b="1" i="1" dirty="0" err="1">
                <a:solidFill>
                  <a:schemeClr val="accent6">
                    <a:lumMod val="75000"/>
                  </a:schemeClr>
                </a:solidFill>
              </a:rPr>
              <a:t>booru</a:t>
            </a:r>
            <a:r>
              <a:rPr lang="en-AU" sz="2000" b="1" i="1" dirty="0">
                <a:solidFill>
                  <a:schemeClr val="accent6">
                    <a:lumMod val="75000"/>
                  </a:schemeClr>
                </a:solidFill>
              </a:rPr>
              <a:t> (Dragon Ball)</a:t>
            </a: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2000" b="1" dirty="0"/>
              <a:t>was inspired by the classical Chinese novel </a:t>
            </a:r>
            <a:r>
              <a:rPr lang="en-AU" sz="2000" b="1" i="1" dirty="0">
                <a:solidFill>
                  <a:schemeClr val="accent6">
                    <a:lumMod val="75000"/>
                  </a:schemeClr>
                </a:solidFill>
              </a:rPr>
              <a:t>Journey to the West</a:t>
            </a:r>
            <a:r>
              <a:rPr lang="en-AU" sz="2000" b="1" dirty="0"/>
              <a:t>. The series follows the adventures of </a:t>
            </a:r>
            <a:r>
              <a:rPr lang="en-AU" sz="2000" b="1" i="1" dirty="0" err="1">
                <a:solidFill>
                  <a:schemeClr val="accent6">
                    <a:lumMod val="75000"/>
                  </a:schemeClr>
                </a:solidFill>
              </a:rPr>
              <a:t>Gohu</a:t>
            </a:r>
            <a:r>
              <a:rPr lang="en-AU" sz="2000" b="1" dirty="0"/>
              <a:t>  from his childhood through adulthood  as he trains in martial arts and explores the world in search of the seven mystical orbs known as the Dragon Balls, which can summon a wish-granting dragon.</a:t>
            </a:r>
          </a:p>
        </p:txBody>
      </p:sp>
      <p:pic>
        <p:nvPicPr>
          <p:cNvPr id="7172" name="Picture 4" descr="http://www.wallpowper.com/wallpaper/2012/10/21/dragonballz-494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188640"/>
            <a:ext cx="3104131" cy="24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4992" y="188640"/>
            <a:ext cx="599760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ドラゴンボール</a:t>
            </a:r>
            <a:br>
              <a:rPr lang="en-A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A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Dragon Ball </a:t>
            </a:r>
            <a:br>
              <a:rPr lang="en-A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AU" sz="3200" dirty="0"/>
              <a:t>by  TORIYAMA Akira </a:t>
            </a:r>
            <a:r>
              <a:rPr lang="ja-JP" altLang="en-US" sz="3200" dirty="0"/>
              <a:t>鳥山明</a:t>
            </a:r>
            <a:r>
              <a:rPr lang="en-AU" altLang="ja-JP" sz="3200" dirty="0"/>
              <a:t> (1984)</a:t>
            </a:r>
            <a:endParaRPr lang="en-AU" sz="3200" dirty="0"/>
          </a:p>
        </p:txBody>
      </p:sp>
      <p:pic>
        <p:nvPicPr>
          <p:cNvPr id="7" name="il_fi" descr="EveryoneInDragonBall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80" y="2798872"/>
            <a:ext cx="5180696" cy="389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e/ef/Hayao_Miyazaki.jpg/220px-Hayao_Miyaza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4201"/>
            <a:ext cx="1269386" cy="178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QKCekCZ48qmAvhWOp741rP0lYOfmz4ubsDug_hwLTZvlYUczIQKx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587">
            <a:off x="5291628" y="3928696"/>
            <a:ext cx="1427568" cy="21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4" name="Picture 10" descr="http://t1.gstatic.com/images?q=tbn:ANd9GcS7nRfQXOp9_t3gmoOIYovWR_w3aFk3tAlyhQFf7Mm4k5JFy4XLnXWQbxS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2001">
            <a:off x="1812941" y="4261972"/>
            <a:ext cx="1481099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hQSERQUExQWFBUWGBgYFhgYGBgXHRQbGxcVFxkYFxcYHiYeGRwjHRcVHy8gJCcpLCwsFx4xNTAqNSYrLCkBCQoKDgwOGg8PGioiHyQsKSwpLCosKSwsKSksKSwpKSksLCkpKSwpLCkpLCwpLCwsLCwsLCwsKSksLCksLCkpKf/AABEIAP0AqwMBIgACEQEDEQH/xAAcAAABBQEBAQAAAAAAAAAAAAAFAgMEBgcAAQj/xABEEAACAQIEBAQEBAQEAgkFAAABAhEAAwQSITEFBkFREyJhcTKBkaEHFEKxI1LB8DNigtEVchYkQ2OSotLh8SVEU3Oy/8QAGgEAAgMBAQAAAAAAAAAAAAAAAwQAAQIFBv/EACoRAAICAQQCAgIBBAMAAAAAAAABAgMRBBIhMRNBImEyUUIFgaGxI8HR/9oADAMBAAIRAxEAPwCT4Y7D6CvMg7D6Cliur0e1HCyxOQdh9BXZB2H0FKrqraiZYnIOw+grsg7D6ClVMweOVFINtX1mT02029PvVNYXCLX2yDkHYfavMg7D7UQxHEVYGLaqSCDERqc0gFdDuN9vapq3GBE4caAAzl1gQY8ukwe5312gbk0vxNJfYDyDsPoK7IOw+go09xoI/LgEiJ8u4y6wR6a+9NWLxknwVYOSyggCAu4H99arf9F7fsE5B2H2r3IOw+go6Lh0/gIQCDMqZEjqBEnL0HfvTKZkkGyCSxYTl0ERlOm3mBjTepv+ibX+wRlHYfauCDsPoKODPDTYEQwHwiJIIMkSY29jSTiWYlhZSJ2hY2Pp2Iqb/om1/sC5B2H0Fd4Y7D6CjDYnw1XNYSG+EmJI66gdmXXoRSDxdf8A8KbEHaNTMgRp96tSb/iTH2Csg7D6Cu8Mdh9BT1+7mMwBoBpA2AHTvv8AOm4oqSx0YbYnwx2H0Fd4Y7D7UqK6KvaissTkHYfauyDt+1LivIqnFEyeV7XV7WijyupVdFQmRNdFKivYqEyIinFvMNmYexNKVo6CnGx+USQo+VYk8GkN533lvqa5c42LDfYkb71G/wClCsYUgH2/YVGxPMLE5BB01IH960pLURXCQXYEVvNsGaNdiY2g/bSlrccwQxnp5jPsNaG4XiJZsqggjQxB17EzRO1bcakgExPQ++ppO3WuHSRuFW58iBecfqYfMj2rzxGmcxmZmTv3nvtUm5jVVgHhgRvqY+YED60m/huqag/3vV6b+qV2S2TjhsJZpJRjui8kZ3J3JPuZpMUoqRvXhrsL6ETyvKVNeGrIdXRXqqTsJqWnCLp/SapyS7LUWyJXVMxfC3tiWGn1+tQxVJqXRGmj2K6KWRXqDWtFCIr1Uqak/wAory457CsbjW0Tatp1DfKpAs25nK0dqieOaV+abvWWmayhzEWUVSQtwwOkVQ+O8XBOzr6mPQaD51dfFNZ5zPwS6L+hkXTp6eh7UnqoySyhihxb5IDcTAbSddp/qBTdrG3YJ8zAanQ6D0jb+9aIcM5cC3GN1vhEyNtI277irpwvHW7eGuWoAe4ArFlGxmST6gGudJ7Vlsd49IpvCuLkHLqinUaxJAnQd/eaKcwYjE27aG8tzwX+BmhWUgTEqNRHoOtaVw3A4RrQVbVpmAUMSFBWdjqP2qNwTCpddjeBfw5ADarqIOUeu3zpV219tm1S89GYcMxF9xmtofDUa+VojrJUfvUvh3M5VyZdR1AcMP8AwncHTY6VrV7E2cFbfKugzN4aRMDcgDYd6y3CchfmboNk/wAIyZJHlMnQd196HKyty2vs345JZRbOF8Ss4i3mBE7GZEHfavL1lRsRUXgfL1zDG4l0qQGIGp1g71Mv2wNor0ekbdayzk3rEiKVpVu1JjvXMaVhRLT0FNSlgDCLkw3w3CqDoPc1YbNvTTaq9hroAnrRvCXpiK5t2WdGtJEq/hQ6kEaGgbcnpP8AiMPkKsOtMXC0mNqDCyceEwk64y7RQjSlaK40mK7TOKOnEmpfDuGPfPliBuTSeGcN8UmTAFXDhmGW2kKPf1pW67YuOxumpz76AycptmEkZepG9I4jy0UUsjTHTrVqSk3rZIjvSS1M93LHJaeGODPRiGG3y0FVXmjmO4j5fKoEakKzHuQP06aVK5s5iw9rGZM7MtrMHC65nI2ABG22vWs84hjA9wmDJJOp7nQe/TeiX6iMo4QKmhxllhC5zK86Ekak5gNfSB61yYq89ouQWRSNTqFmQNDvrP2oN+YyxAH97VKXEEoia6tJ133j+lcyeWPRSD3CsZdXDgay10MZMSIIB1PST9KseC46+QBWA7kOug1O5P8AcVUcC6ROXUFfYgnXb+9RTt3GZZK6RKgegMH02mkbNOpZGIzcS3cCxrXcaZdVY28sTmzfESTlqyYXFXLcgqQx8oj+ZTqJ9v2rL+A8X8PGeJmCDQTppIA66dateN5ttnFWVUq48XMzDUaggQRo0k+ulc/UaeSnhfoPXNNckyxxnPiL6tJzW0aD0YHzR2p+24YNl3UwQY7SDS+IcbtZ7hdA5ViojdlI3B7RJ3qLwPiFt3v29AslrY66CRrudNNTRNLrrtPLKfHGQd+mhavsfCzSrLCYqSmDJAZRII0Pel4TAEHUd69pC6Nkd8XwzieNwe1j2HtkR33NWDC2jA9ftQ7CYQyI660WtSKXtlkNBE5BApelRSGI61wRvWk9v2MZ+iivbIJBEGp3DcIrSW1irNiOGI+hURv/AGRQm/gVssdTr07Cuqr1JY9nM8Di8+hVu4A0KPkKKXMSVtExsQukFmdjARJ0nUanQfWgWGvw3960Tv3s1oWzAZbi3LUnKrkGTbLHQMfMBPp60pengcqE4zCsLfiX8T4SgS2TUKPV3mfkq1RONfiTasXXs27ty7bNpwt9SQyXMpyZVEK6glQSQDv2ol+KvG1OB8FCwuuyZkZWVlX4tZEdIkEj1rL+DctX8Q0opREUs91wQlpRJLMx9idN6UeBlAm7Ny9E5iWA7liT+81of/QzDXcHicNaWeIYULeuEa+JMl7Sa65AQp/zAd6Ecr4RsPbucRvW5FshbClDF2+dQxGnkUeY7dK7l78QBh8Wt5MJZBzEMU8YuysfPGa4QSd9RvWSFZtC2bLSpzkgKQR+2/yq84rlpbGAwt+za8fOpa9eyeL4RB0TIWCoNTqQTp0od+JfK35bFB7SkYbEfxrbAEhc2rqe0EzHYj5RMPjMfwq86W3e2TBEDNbuqdQ4BlWDDrWMECScVwoS34tgZ1cMSgCeIqzmtugJWCY1A2mahYzjltnBTDYcBmMiHMayd2n+9hR/mi5av8Os4y7aXDYproSFGQYhIGZhbOsCfqPaqHh7TPcXKGclp8oJ39BtWdv2ayaVzpwTB4bE+GLNpFNq2wlWaWYvuS2g8oody3dw2LhFsW7LW2ckoCwYAKEkMxIIOadY2NEfxdYrjBK//bpqRI0N0b+9V7kfjrLdiRDAxCrpuZ29qDcpbZNG4NZSZc+aODJ4dg2hbtNdteLdY5jJ8nwlico1b7VXuW8GBiirXADEeUFhtIOw9B/vVk50v3bVvAlFMHClT5ZE/wAMxr86A8ucTxXjMSs27almJWAqrO5jTSPtS12nlJcBIWJdln4NhiuDvG4Mt2zcW0G8w8rNbE5ZAMzIOlT2wZtwWuB50ClWWZIHxI3l1MSdJNS7LlsPiGJCg3LWZhEAfws0nYQDqenyr18LZAEYpYzKWBZWzZXVxlEyDK9PpT2nzGKQGxJtsm4GwQi5ozAaxrr71LsrGppjA4gNnhSMhgz6gNB7GCJB1EiaduNTedzBPglK4NKAqPYWn5rElhmk+CKtsg76V5jsILqFYBnb0qJZxRG4PzIqZbvgdaM008mFh8Aexy8RuZI9KG8xcwjCKwuC4VJCgWlt3CZGkqxn6iNquSuDVc5lUJYxrqMr/lLpLKSCcogH0IkiazKyUlyRQUejKhxrBhmK3uKoJJMeGFmTMCYGp2EUzi+K4C6Mr3uKXBHwk22+qzH2ruROPvYw2KZyGsl7Kul0NcQq5uBhlnQtoMw660a4dyZbuYnD4rhtwqPEtu+HLwwTOuY2m08RAJkHUdaFj2aAL8S4f8LXuKkbFWZI9ipaNun+9NKnDFII/wCJKRqCFtAj2M6fagfEMY4xly6GJuLecqx88FbhK/FO0DTart+EfEbt3GYk3Lty4ThrreZ2bU5dYJgGaosF3cZgWENd4uQdIJQgyNoLQdOlLscWwVpQq4jiyLGgm2B8gTA9hVUs8exBAt+NdyMyNBdm8ynRgSZB1Ox61ffxh8A8Ri7cv5ltW4VVVlWQTIzMNSd9KogGvvw5jnuNxNif1OLR7dWO231pVj/hykm23FEP+QW1nt8JovzLcB4BgRbe6Va+4OcwzAC5AaCZAOwk7UVw+Aa9wnh1vxLwY3LsFGgmM2jMWGg6b1ZCr3sTgG8r3eKsOzMhB/0s39K7Crw5WBT/AIiG7qLQP1U7VpfA+UsPcJN4vcuL5VF0ywtqYXMRod53J1HSKkY/luxF6zbVkFwLPhEJcXLr/DZoDiCJWQdR3qYIZ5bxeEJ/xOKSddWUT6wXq3cK4FbNvxP+sOnUXbtoj0zKXj11qPguVLtrEYRxfN20rhrZMhlU3EV1YHzRPQkjUxRq5hJu3jbJDm+7MIGZwrNBtEkhmXXynYbCokQ5cJZGgTb/AL21+3i7Us8PtgBvCIB2PiWwCffxff701hrdoP4lsZbgPxksTM6hwx1G4IPrsakXMNPg+HCJcL3R/NbaYuEN+oy3l7SSdlrcq2jKmmF+CgC0QAoUMcsFSdgTmKkiZnr2mnWuwaFo6WRlQZRMnUmTpqSdSdBUi1iQ1GjW4oG5psLW2pzPUNL9K8ahOHITciuYbiJPWpgLHUHT2qHgbFtfU1Ku4sLswA7RNOTazwBimSbV5xs3ygUB5l4abquyXns3GAzFCwDiIhlBgiP2qRiuPAL5dT16UPuczIB5hJ7Cs4T7NZfozfGcuY+0jLad2tMZZVJgkmSWXY79qBxew7qV8S26nMG8ykMIgg9NhWvW+aQTC5VHtTuMdLylXQNOk7isOqL6NKTMQdmJJMySSTI1JMknvqTT+F43ewwItX3tA6kIxWfeN/ai/OfEbSN4OHtqWBhnyjQj9K9z0Jpjh3KIRfExJ1icpMBf+Y9T6UldONfDY3Rp5XPCAlrHObniKzeJMhgDM95AqVxHiN+8QcRcuXCNAbhzEekn51OxPNFtNLSZgNNPKvy60Mv8zsxBCKCPc/WdDQ4zk/QxZp6YLG/L/wABbD8XvOq27l641sR5CxKiOy7D5VqnC+J4N7SKXuEgDR7lyJ7gA5foBWN4LGreuAKotMYET5SZiV6jvH0rShbscPw5vXJYiPNuWJ2Vei1m7UqlLjLfSFY1OXvgtmHxy2yfCU7RLMx0mdA0kCdek1Fx/ES5koSeuUvHz1UH33rMMd+IOJun+Hlsr2ADt82bQH2Fe8abEJgcLjFxV9nuXLiMC3lUqJWFHfWZpbGsn+TUfo0vEuuS7WecbAbLesFcp0uK75hAjU5pAA6AwKPWr9i4spMMwfNnfNmGzZiZB13nrWDWOIXHJdrj5jJkGNfaIrQuGYy7h71nD3GW4L1hL9twMpGYGUYDSfKdRXU02cqNnIrZz+JcWwSS0yc4hizMxI9STPQV49pPLJdsplQzuwWIOgJgUNbGnqDTL8QrqeNfoWw/2FrmLk1MsY6KrC4zWpFrGVrHojgy128fSjxCgFvGaV6cdWHWjOWPYcup9O1TjdVhrpUQcQtvoTl96QQOhmhdju09xOAXvQu5wBSanuhpCXam3JW0r/EOG5NhFDuK8bbD4e4ysc0Qv/MdAflv8q0BLQuCN6q3PfLK/kb7xqq5xHQgjp7TQnwi8GYcEuhryuf+zXNP+beSfenuOcxG+Rm+AfCg0zf5m/pQOzicqsB+qB8utW/lr8NbuJsfmbhyWzPhj9V07COgWeu8AwDXNcVu3SHVa/H44/3K+/E0j4ATHyHYD0qK90EnMsHoo0HueprTOW/wpAtvduhrt1fgswUBbWMzsAI6mKncv/hBbtq93GtJgmFnTvtqe37etb4oHiTMlGAuC0b2UhMwUGNyZMA/I61arvG2xPD0stLNmMEAksUy5R6aNVt/ES3b/KAWVHhWisADLJAyqMp1PmIJ0296C8r2WwigIBdvNkJt6Ar4mVFBaPLqQTHbWsXNbVLHK6NRjh4KVhyZyhWLbQASfpV1w2Bv3sEuFvi3h7IvG7nuMA+qwVVSdBGsmpPH8HjhdVLzrZ8QwES5atl9f06lm/1HX0qTxr8OgmF8ZEuZxlAVyGe5cdlUElSVyANIiZJ16Cqc5uKXC/yYjWs8FQ41wC3h3H5e+l1SNiyyD2kaVaeFY385jOHlbbKcNhxbuloglQ8FSDrOYUDv8upZuLaA8W+q57ktlRZggaAmRMdBJ60pbt6zxC2cOpDlEe5bXWQVBcEdZAn/AN6LS2sJvJUoLs118DbI8wAoZjuGL+kVKe+WUEA6gR86jrafrXYjNizrTBjYQU21mKM3bebcfOmHwX1oysTBbJIHByKVBpxsM0xlrz8o1ayi8MHWOIAxOtFUxpK+UhapNnE+tTLHEDIA1J2Hel8jjRabfELinVxHqKmjEq+x19qqg4pBytoRuD0qVa4rHwkVDLiW3COF60rFKt629ppKurKw9GEGD31qppxhwdSD9qc4nxsjC3yPKwtPlI75TrWJLhsrBUuWOR8Pf/PpcuZ3ssqW2ttoMxceKQB5wCFBHqfStk4VwyMBaw58h8BUO4ytkAJ010bX1+dfOvCeYLmDxPi4cwQApB1DqQMysOoNb5ypzR+btIblsWXYSqgkiO0kaHqB2iuNcpdroPXt6JPJnAThMKlt4NyXLkSd3YqskkkAGASSaTzdwVsXaawHCAqDJzfzQZysDoDIkxO4IFGwsdz6f0ocOJqbVy61trWURNwBSev09/6UsnJyyF2pLBmXPWLWxaC24GV4RTrJH649Br2lvSKLco4Wyy4K/btjMygXbkkl7gfzZ53YESDVQbAHiuIxL23gWyPDkSGgZY12zEA0rg2FxuBOV1IsO6h9QwUmVFxcpkEaHTeNelN3VylDgFGSTNj4ty7bxNyxccsPBuC4FVoV2UgrnEa5SAdx1op8I0Gg6AbaQNKE8ucVOJspcdfDuah16ZlYqxXuCRI9CKk8Txd23l8O2jgyDmuZIPQbGQaTbb4YZRXaK1zDwBFQXzn8XJbtQT5RJXOQsaMxCzr0761H5b4ZbQveKDxHdvMd8o8gC9lgRp0iinN2Lnwremb42AO0fLadflTOHxEjYKFG3Ydq6Gki38mBta6QSCigXMXMngnw7Sh7kSZ+FJGkxufSpa8STXXb71ntq1exDZtQty7BfWAzGdfYfsKJqrnXHg1p6lNty9D2M5kxUy15l9FIUfQb/epnCOemM+MCbawDdVfgJMAP09ZGvp1qc3DeG27gt3JLZR5mZiDMGSQYB1HQAAjaaLcZs4e3hntKLSBgIRconUawNdB1pbT2Tk85Ya5QawkiSPMJmQRII2PamiwoXyxcP5KyDM5dJ7Scv2ipmSusnlZOe+zM7F8Bhm1GoPpIiflvRXlHGZMYoaDlFyJ7hTBH99aEDhl0pnFtip6gEj6ik4O81twSPMFddQdmQrPuszVyYXDbwhzEcSL3HO8sxn5mnLfEtN6Z4fwFrl62gu+GepiZ9u8AVY+KcEt5XVly3I0I9O47etJvVpPHoPGiTT+gMvETUnCrfxB8KwviXHkAHYA7sx/lFQbtuwttP4jlgTmAVdQScvXRt5GvStV/Cfgot4UXyPPe19kBhR9p+lD1mtVNW5Ll8ICo5Kdh/wAC7ihWe/bLblMrZT/lzdvWKu/LHBHsHNdgEBlKGMpHQhxI+oHarbiTQ/G3iiFgJy6kdx1+1ePt/q2pjNwzkPCtCcReuW4KgMvZ2Gntc6j0I+dUbm/F38dbuWbakkghURhqRGrPoMu0yQN6vdrJcUMuza6aD6bV5wzg1pVzhR5tQN4HQnuftTWg1ttsmmlwakklhlE5H5ExGGQjFAW0mSbbB2b0MbddRPtUHnDi/wD1+1hMG+QEoty5OeWcjQZpEKPqdOlaOcSyXPCcypWbbeg0KtHUeXX1FZFzjhCmJGItCCLo2/mDSh+cV0NPqrrLZRn6QN1pLJqGDw7WEA1uW95GjIdjB79x16TNN8S41iFIGHtNcJ6OhWJ2lgwEfIRRzGYBbisjbHQwYmDMGq/zLzAuFQ21bPdbULoAgP6nj7CenYUOM2+Cb8FE41x+9YuHxIu3m1eNFtgRlUfvRTky6/Ei+UZFtgZmYyJacqqBvoCdYqkcfxZzEEks3mYnczr9/wDatM/Bq2BgXYbteafkiAf1roPUSqr4BuOeWP8AFeX79hCwyugGpWQQP+U7/WgHJF5PNZb40YtEaOpCxr6EA/MVq7JmUg6yIqiDl42sS4EA3FAttsCwfMJnQbRHqaDO53Q2y79BaXtZJ4jw7DM6veVM3wqW0n09fY1WOO8vWmxCXTozHVAZUooA3UAidf7FWnieLW2PDxCtbJ3EZh7grmBqm8S4opukp8IgL00G2n97mnNHU/5Eskn0GxfjQbdBtHtSgwqupxX1p8cS9a6wpgpdnFuoIV2UHcAkA/IUlrrtHmYnpqSa4CiXA8eLDl8oY5THoelCyg/KeUNWi4ugLo8ggSPK2/f0iPWKtOOx4NkXWKqNVbMdc22XKNSBuNNu1VvhWCN7ECdZJZp+pr0WVOe1lLlCWAmJgmQO8DWkJUfJY6H56jyLc+Jf7GVxmHsw6r47zMlfDX1hd941/atu5OxGfB4d4AzWwYGwkkwPSsEfCKxlWEno3lj2YaftW4fh9c/+n2ASDkUoYII0Y9R8q5/9aX/HB/piMPZYb4odxL/Cef5TRO8NKrfNGOyWSo+J9AK8hODlckhmpZaGeUsR5HQn4TI9AZn9gfnVis3QLSE6AKP2qq8rYUljGxU5j6Ftvc5fpJqXzbiiAltTlBImNNOntXoqNP4rJT9PBqfykLTE/mMUCPgtKwnoS0CKAHha3MUbf6BdRh1+B88f+Uj51OxPHUs2/CsDYQW9evv71UrvNH5XE2zqxW1cbL0zvohb0iT86Y00LXKd0lhNYS/7BWPCwXvnDnFcIuRYa+w8o3CA/qb+g6+1VPlfly5jLniXS2UmWY7sfShnKfAbnEcS168SVnM7H9R/lH96Cthw9hUUKgAUbAVTaqWPYuuT5w445a/eJEfxHEdgCQB8gAKv34O8cAt37DGMrLcX2aEb6FU+tU/nXDZMbiBEfxX+7Fv60M5f4k1jFW2UxJytOxVtDP7+4FNOPkrYSTxg+mrT1C5hwPiWiRuNR8q8wGJDLvp/Spdss40hVOxOpYdwJ0FI1SZmS2sqGH4emNdEuMQ4+ImSSBsTplgnSJ70O41+G9wtcKXZceYhhAM7EMOh9tKsHE8CMKy3bbHUkEGCD17elC+Ifiet50GGtsWt/FdaFX/MmXdgfl0OkV6DTWytWEAmlDkzriGEuWHyXFKsPoR3BGhHqKYGKq0fibzdYuW8OqqFdmOcESUAGhRhupJ/uKo73IJB0Ipvd6ZFJNZFLTgplWp1TSTY2i0ck4WXd+wiZ2mgPEXa3iWZTqryDUjh+PuIpCNlHWPpTSgMZkE+81Xl2lbMjvEuHBkGItCEbR1H/Zv1Hsd6d5R5+bh1423Vrlm6wJUbrIAzIOpkGRsaZFrpXflUI0ylwSekjWI+x0/zUvdKFsds1wbVT9M2Xg/G0xQY2HBURMqQUJEgQd+p/qegbmDhwunMksVnOx1Xbp076CBVA4Nxh8KLoUH+IoBgwRBn76j51rHAOK28VhkZABsGX+RhBKkfLT0IrjQ0Ea7N3pdGlmPKJXCMD4NlVgZjq0aan+g2+VVHmnEZrvtMfYf+qrrjMRlUt2FZh+fOIxbW0y5Q2UsT2+KB7zXQT9kh3ydbsliBG5iqovCLmJxzD+Z2EnoqmPsBW5YHl+1kWEEjXN1Puev9KEcK4RYuFr1khsjXEJ9QSD9f296Zsm9nxANqUuQjwPA28PZW1bEAD6nqTRKq5c4oLTeadPQ0jiPPuGtp5bguXDoqIMzT6r0+dcSO6bx7NThgzb8T0H524w65fsoE/aqOph1PqP3q5c3m5ci49s25GmZgWMEmWA0U+bb0qm31rsUfHgqz8TU/ww4zcIbCXpmzBkn4rZ2Wff8A8p9K1LCYnOM3Tp6+tfOfBuP3EPiqf4loa/8AeWv1KwG+WQw9jWzcu8RTHIzW7k2EISFlSzZQYYxoII0696W1FLjPdHplRanHDJfMnHbBQ2wwZ+gUZoM9TsOuk1gvGcfdtYq+qOUAuN8Md/vvW082YFUCFVCgGIAjQ+1YFjLOS9cQ65XYe8E7/amtI3HOGYuikkN41y5zMxY9Sxkn+/8AeiWF5hyooZFYgRJEkxt9ooawpgincsXLEhp5aZw9uaLYbBzQpzUex6KbI4nKQCZIj2pu1aGW2uXI6HcT5o7+vzo7a4dUj/h3l9ZkGlZXRYdReMAjimJgaGCQTp0Ubx9gP/ahnJlk+JcMdB/WiXGuHMCCBOcFIA9QfvrRnh2AXDoSYACyx9hqf770OdqUHj2ZUG58+hw4ANUjhGKfCuXtn4tCp2YDaR8zruP3XhL4uqGT4T8vlFT8PwhnO1czzyTwzowhXjdIlcT5qa9byohRjvqCB6jv86k8l8pqCCV9/WinDOUoGZ4AAkk6AfWnOM89YXA2x4RGIYkjLaZCFIj421y7j3pymuy1py4QjqLa4/GCKTz7z5fXEHD4S7ktpoz2jqzRDDN0g6adRvTHJ3NNzCXQh89q6CXUn4GnW5PtJIqnC49y47BRJLN1MkyY9NaJ4VyrK1zLbCAmZjNOhBruSgtnRzEzXOKcN8a14gghxIynQgiQZ+dZpxXl3zmABoRWpcj4+1ewNpFuKzIsEAyQBsSN9qRxPleSSK4ltcq5b4IcrmpLazEf+CsjkEkhgR/X+n3oTjMEVraMRyW5/TQXiPJJaTE941/bapG+W7LWDagtuMmSJcNslh/Kyj1zKVP2NbJ+CCxw9/8A97//AMWhVGx3KBVjpOtaL+FmG8LCuv8A3rH7KP6U5bZGUOGLxral0Fecx/CHvWAcdWcXf7eI371vPO+IARR6yfYa1hz4UvcZzuzFvqSamlXbLu6QMZKYK1YH4YY2qC3DjNO4QttYe4bhtqs2A4eTsKF8GtAkUWxPM7WLvh2rVt4AJLsV1OsQPSKQnXKx8DvkUCwcP5eL9KJLwBJyh0Lfy5hP03qmcw8yYu9h8gNvD6SwtsZuL/zbgaGR1oDwj8ugDPbIIkyCVOg6kSaEtGnFvPJT1LzwaDxXgi20Ny4IW2C5J/SADJ+lZ7iuavHRreRVV5GpaQOjSNDqKsXEOeLt3D37C20NlrZWb1yHVRIOUbsZggEk6esVnFowVHZR/Wqq0qjzLv8A0Zs1MnwjVPw74XbdWFti0mWn0kHLHSZ+1F+b+bVwNzwLSjOFUs8ZiC0wiodJiDmJ07VQOUuMNhZuLqEuKwExoSMwJ7GKn43iB4jjWbLbDserkKDGgBjU6UWiiG6U5mZ2y2qKPOK89YzFr4NxwlqRIVQucamHjcbaDSoeO4q7p4VlAqAHNcCQW/yhiIA9BvQTDpFxgx84LAn2PT00opjeY71pTatMoQiCSqkk7mCwIET2p+SSj8ULp88gxMG/dvaTp6RUfEcOfMJ/+KsnBeJ22bPcAuN1LgMxjTdpmrFj7eHxSBhZyFSfhBUk9G0gaGZGtSVmMLBOOR3lJRbtFbbFX01G8yCJ/b5ml8T/ABXxRbLbFtMhhiVk3CPQny6zoKhWVNrK9vD3/EgBpe3l+QiT36UIxHL1xrhuBWl2LHMoGSd9npZzrjPMmSLe3ArmD8TcbiP4LMLakDMtpShY9QXJmD2EfOjXJGBChWLHP5v1GFJ2gDf1mR6VT+KcEa06tcuqs6AhGOupA0+dWXhtl8Oqyy3AwIDIwk/5oJkH/atvxzi0XHKeS8X+FreQEFS8eYCNDqDpuNqb4LaNjMpEAkmqhhOJ37V9MQbRckRcCsqlusjXeZq28O55wmKdrVxWw90H4X1+rKIHz7Vy3p33FjyvXTAfN+K8Vso7EVWrPCAOladi+UgTIINN2eUI6fatQlZBbcG24PkoTcJ8u1DH4PrtWnLgbLEqlxGYSCoZSZG+gM6UOu8A1OlZ8tsOyfBmaYDEssR+1ERws32zshYxGnk/qOn7UNwdH8DP9mnZz29HFla/YpeRkY5jauSeouj9jUschgqR/GE92Voqbh7R71KVSOv3pJ3zT+LZHcin8Z5Ca3YdvFaLas3mQawOpU96peNwxV0PVlBjrG1arzDeP5W+Mw/w26+lZtxNyLlpjOXw1ymNtdfv+9N02TnzINCSkshXD8HvrZLvby2j/iaqGyx8QU6wJn5U6nC8QLeezbfUyjqJ76iNdp+VW/lvF3jhrfiuWYjrPw/pB07R9aHZbmCZmtKbmHOpQDW0e69Sv96xUjK1ZxH/AMMu5N4Ku1pwC1zOpA+FlaJ+ehM1DvBkWSRmJBAgQNRtWiYLj1u8JRl9iYI+VSypb9Ib/TP71tXzS5jj+4F3JMo+C48bFvKMpLOSSwB06+vy9ad41xXF5VF5PDS7JTTKdB3HbermOGrIJCA7/Cs/t/c1WeJ8dxzOR+VQm2niLncP5Njl11Og0GvpWVbCcspBI2OfSBOJ5puDJbRiqIADEBmPU5h+9RsRfuPr/FdZ6ZjM9zBmK0jB3wbSOyZGKhiunlJEkTUe9x+2Gyk6/wB/SgrULPEDLseSgrwu85DrYuNB/lbrPcUVxHBcRcSyGs3PKTptEiZidqJ4nmJySE07RQq9xO9JLOSNipnffUj9hRlfY10kUr/Q3ieA3hH8IxmEyw0Ej19K7C8Fvh85RpylTqPWNjQ27j3Z/NLKNACdB0kAntUuzdYiCxRf1Eb/APxRPJOP6Nb3gftYTFQRlug9CYHSo92ziEafEZe03Z1jWQsxrOkUQv8AFgRlUmBAnWO2sd+1CfG2J2B0HfX0/eqVs5dlOx5CHDsGbH8Q3GzTmlPLE6nU6nc9KktzLenW6w+bUKGNNwFohe3eDqfaKg551g6+1Tl9g/JJ+wpg8K07j6VZMBw6Y8x+UVU7PFG6ACiNjiLndj9aam6o/wAcmpYLrZ4fbUeZvq1c1zDjYg+yk1VLWINPjFkUB6jb+MULsL4/EK9q4q2z5kYawN1I2EzvWf3hmw9nQbXQf/CpP7VaGxz94qns82kHQeJp/piaG7LJ9jWn9mj8IYGzbJJnKOv+1SzcQdv3qrcOuHwk16U+bhilZqyXcmLzj8mEcdwfC3SS1tcx3ZZU/Ub1BblixljxLwXt4hj9qjtcM0k1Sra9lKTCuCNjD/At1iBGYy0D0LECPahfFONG7IVGGRbymCAxLFGk6xHkGknek0OsDzXPdv2rUaknk6GkxJTb9In4nj+Ju2bbKoYupNxgVU5gWG3qADQpMNfJErE/EcymPbWpHA3JsICSQBAnoIG31qfRsbW+BOyfPAPsYa4s+Sf9a7esGaVicDdcDW2sREk6baeVTU7NXCqywOQSOB3Nf4tvXsHO3banm4RI/wARR7Kd++9TyKSavMjTlIGJwZgMovwJJMIdZ361LbhVsiDcbaDAA+m8U+DXpNTMit0iJd4LYOUS4C6QD6HeeutODg9ro1z6r/6aeIpNT5fsvdI//9k="/>
          <p:cNvSpPr>
            <a:spLocks noChangeAspect="1" noChangeArrowheads="1"/>
          </p:cNvSpPr>
          <p:nvPr/>
        </p:nvSpPr>
        <p:spPr bwMode="auto">
          <a:xfrm>
            <a:off x="155575" y="-784225"/>
            <a:ext cx="11049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40" name="Picture 16" descr="http://t1.gstatic.com/images?q=tbn:ANd9GcTProEj_Hh00FHpOk6CnoOGkM387XOa4MK5LkFKGCF_wPbgRgm3Y0s-9V3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728">
            <a:off x="3004906" y="3935892"/>
            <a:ext cx="1446269" cy="21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visocki.files.wordpress.com/2012/02/pm_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60" y="3837813"/>
            <a:ext cx="1492145" cy="21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dnvideo.dolimg.com/cdn_assets/ea2b1a3255f41fdbd59ac1f1b333b5739e5229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672">
            <a:off x="6552292" y="4285462"/>
            <a:ext cx="1409348" cy="21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Rainy\Pictures\Totoro_Fan_Art_Colour_by_elvenarcher516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r="7272"/>
          <a:stretch/>
        </p:blipFill>
        <p:spPr bwMode="auto">
          <a:xfrm>
            <a:off x="4756692" y="332656"/>
            <a:ext cx="4323378" cy="32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"/>
            <a:ext cx="474181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Tonari</a:t>
            </a:r>
            <a:r>
              <a:rPr lang="en-AU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sz="54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noTotoro</a:t>
            </a:r>
            <a:endParaRPr lang="en-AU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となりのトトロ</a:t>
            </a:r>
            <a:r>
              <a:rPr lang="en-AU" sz="1600" dirty="0"/>
              <a:t> </a:t>
            </a:r>
          </a:p>
          <a:p>
            <a:r>
              <a:rPr lang="en-AU" sz="2800" dirty="0"/>
              <a:t>     My Neighbour </a:t>
            </a:r>
            <a:r>
              <a:rPr lang="en-AU" sz="2800" dirty="0" err="1"/>
              <a:t>Totoro</a:t>
            </a:r>
            <a:endParaRPr lang="en-AU" sz="2800" dirty="0"/>
          </a:p>
          <a:p>
            <a:r>
              <a:rPr lang="en-AU" sz="2800" dirty="0"/>
              <a:t>         by </a:t>
            </a:r>
            <a:r>
              <a:rPr lang="en-AU" sz="2800" dirty="0" err="1"/>
              <a:t>Hayao</a:t>
            </a:r>
            <a:r>
              <a:rPr lang="en-AU" sz="2800" dirty="0"/>
              <a:t> Miyazaki (1988)</a:t>
            </a:r>
            <a:endParaRPr lang="en-AU" sz="14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1520906" y="2654201"/>
            <a:ext cx="850000" cy="774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78886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Anpanman</a:t>
            </a:r>
            <a:r>
              <a:rPr lang="en-AU" sz="3600" dirty="0">
                <a:latin typeface="Comic Sans MS" pitchFamily="66" charset="0"/>
              </a:rPr>
              <a:t> by Takashi </a:t>
            </a:r>
            <a:r>
              <a:rPr lang="en-AU" sz="3600" dirty="0" err="1">
                <a:latin typeface="Comic Sans MS" pitchFamily="66" charset="0"/>
              </a:rPr>
              <a:t>Yanase</a:t>
            </a:r>
            <a:endParaRPr lang="en-AU" sz="3600" dirty="0">
              <a:latin typeface="Comic Sans MS" pitchFamily="66" charset="0"/>
            </a:endParaRPr>
          </a:p>
          <a:p>
            <a:r>
              <a:rPr lang="ja-JP" alt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アンパンマン</a:t>
            </a:r>
            <a:endParaRPr lang="en-A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t0.gstatic.com/images?q=tbn:ANd9GcTBjubV7NOaf9G9-ovLVcMMpcNJfx8ZiTY1gb2ltSU-qzkvliNqDL0gjF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8" y="3212976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l_fi" descr="anpanma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04" y="1512660"/>
            <a:ext cx="4511984" cy="479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470" y="580148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err="1">
                <a:latin typeface="Arial Narrow" pitchFamily="34" charset="0"/>
              </a:rPr>
              <a:t>Anpanman</a:t>
            </a:r>
            <a:r>
              <a:rPr lang="en-AU" sz="2000" b="1" dirty="0">
                <a:latin typeface="Arial Narrow" pitchFamily="34" charset="0"/>
              </a:rPr>
              <a:t> is made from bun dough filled with sweet red-bean paste.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8" y="2055624"/>
            <a:ext cx="4177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err="1">
                <a:latin typeface="Arial Narrow" pitchFamily="34" charset="0"/>
              </a:rPr>
              <a:t>Anpanman</a:t>
            </a:r>
            <a:r>
              <a:rPr lang="en-AU" sz="2000" b="1" dirty="0">
                <a:latin typeface="Arial Narrow" pitchFamily="34" charset="0"/>
              </a:rPr>
              <a:t> began as a Children’s book</a:t>
            </a:r>
          </a:p>
          <a:p>
            <a:r>
              <a:rPr lang="en-AU" sz="2000" b="1" dirty="0">
                <a:latin typeface="Arial Narrow" pitchFamily="34" charset="0"/>
              </a:rPr>
              <a:t>Series in 1973 and became a successful</a:t>
            </a:r>
          </a:p>
          <a:p>
            <a:r>
              <a:rPr lang="en-AU" sz="2000" b="1" dirty="0">
                <a:latin typeface="Arial Narrow" pitchFamily="34" charset="0"/>
              </a:rPr>
              <a:t>animation series in 1988.</a:t>
            </a:r>
          </a:p>
        </p:txBody>
      </p:sp>
    </p:spTree>
    <p:extLst>
      <p:ext uri="{BB962C8B-B14F-4D97-AF65-F5344CB8AC3E}">
        <p14:creationId xmlns:p14="http://schemas.microsoft.com/office/powerpoint/2010/main" val="2787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muumin_by_chevic-d5jsvu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" y="2982383"/>
            <a:ext cx="47811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ile:Tanoshii-moomin-ikka 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35" y="2965833"/>
            <a:ext cx="4294356" cy="354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3340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ムーミン</a:t>
            </a:r>
            <a:r>
              <a:rPr lang="en-AU" altLang="ja-JP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altLang="ja-JP" sz="60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Muumin</a:t>
            </a:r>
            <a:r>
              <a:rPr lang="en-AU" altLang="ja-JP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AU" altLang="ja-JP" sz="3600" dirty="0"/>
              <a:t>(1990)</a:t>
            </a:r>
          </a:p>
          <a:p>
            <a:r>
              <a:rPr lang="en-AU" sz="2400" dirty="0"/>
              <a:t>TV series adaptation loosely based on the books by the </a:t>
            </a:r>
          </a:p>
          <a:p>
            <a:r>
              <a:rPr lang="en-AU" sz="2400" dirty="0"/>
              <a:t>Finnish illustrator and writer </a:t>
            </a:r>
            <a:r>
              <a:rPr lang="en-AU" sz="2400" dirty="0" err="1"/>
              <a:t>Tove</a:t>
            </a:r>
            <a:r>
              <a:rPr lang="en-AU" sz="2400" dirty="0"/>
              <a:t> </a:t>
            </a:r>
            <a:r>
              <a:rPr lang="en-AU" sz="2400" dirty="0" err="1"/>
              <a:t>Jansson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0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l_fi" descr="sailor_moo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" y="2107828"/>
            <a:ext cx="5313957" cy="398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879" y="57696"/>
            <a:ext cx="8794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Sailor Moon 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美少女戦士セーラームーン</a:t>
            </a:r>
            <a:endParaRPr lang="en-AU" altLang="ja-JP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sz="2800" b="1" dirty="0"/>
              <a:t>(</a:t>
            </a:r>
            <a:r>
              <a:rPr lang="en-AU" sz="2800" b="1" dirty="0" err="1"/>
              <a:t>Bishoojo</a:t>
            </a:r>
            <a:r>
              <a:rPr lang="en-AU" sz="2800" b="1" dirty="0"/>
              <a:t> </a:t>
            </a:r>
            <a:r>
              <a:rPr lang="en-AU" sz="2800" b="1" dirty="0" err="1"/>
              <a:t>senshi</a:t>
            </a:r>
            <a:r>
              <a:rPr lang="en-AU" sz="2800" b="1" dirty="0"/>
              <a:t> </a:t>
            </a:r>
            <a:r>
              <a:rPr lang="en-AU" sz="2800" b="1" dirty="0" err="1"/>
              <a:t>Seeraamuun</a:t>
            </a:r>
            <a:r>
              <a:rPr lang="en-AU" sz="2800" b="1" dirty="0"/>
              <a:t>)</a:t>
            </a:r>
            <a:r>
              <a:rPr lang="en-AU" sz="2800" dirty="0"/>
              <a:t>  </a:t>
            </a:r>
          </a:p>
          <a:p>
            <a:r>
              <a:rPr lang="en-AU" sz="2800" b="1" dirty="0"/>
              <a:t>by TAKEUCHI Naoko</a:t>
            </a:r>
            <a:r>
              <a:rPr lang="en-AU" sz="2800" dirty="0"/>
              <a:t>   </a:t>
            </a:r>
            <a:r>
              <a:rPr lang="ja-JP" altLang="en-US" sz="2800" b="1" dirty="0"/>
              <a:t>武内直子         </a:t>
            </a:r>
            <a:r>
              <a:rPr lang="en-AU" altLang="ja-JP" sz="2800" b="1" dirty="0"/>
              <a:t>(1991; anime 1992)</a:t>
            </a:r>
            <a:endParaRPr lang="en-AU" sz="2800" dirty="0"/>
          </a:p>
        </p:txBody>
      </p:sp>
      <p:pic>
        <p:nvPicPr>
          <p:cNvPr id="5" name="Content Placeholder 12" descr="230px-Sailor_Senshi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854" y="2107828"/>
            <a:ext cx="3256942" cy="39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4.bp.blogspot.com/-HPkkir4lCCI/TamZIyF7L9I/AAAAAAAAAMc/cxw508W2IaA/s1600/ninja-hattori-ku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"/>
          <a:stretch/>
        </p:blipFill>
        <p:spPr bwMode="auto">
          <a:xfrm>
            <a:off x="5580274" y="709817"/>
            <a:ext cx="316673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.bp.blogspot.com/-3NcZW5OSYs4/TamYkg2M9aI/AAAAAAAAAMY/QjRPJDaNZnk/s1600/shin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4" y="849470"/>
            <a:ext cx="2420087" cy="27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i9kcNOtShi8/TamXofsFNfI/AAAAAAAAAMM/8nDTBag4Yb4/s1600/1_ufo_bab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06" y="2348880"/>
            <a:ext cx="2308492" cy="31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373" y="1717105"/>
            <a:ext cx="213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omic Sans MS" pitchFamily="66" charset="0"/>
              </a:rPr>
              <a:t>Da! Da! Da!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3262"/>
            <a:ext cx="313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>
                <a:latin typeface="Comic Sans MS" pitchFamily="66" charset="0"/>
              </a:rPr>
              <a:t>Kureyon</a:t>
            </a:r>
            <a:r>
              <a:rPr lang="en-AU" sz="2800" dirty="0">
                <a:latin typeface="Comic Sans MS" pitchFamily="66" charset="0"/>
              </a:rPr>
              <a:t> </a:t>
            </a:r>
            <a:r>
              <a:rPr lang="en-AU" sz="2800" dirty="0" err="1">
                <a:latin typeface="Comic Sans MS" pitchFamily="66" charset="0"/>
              </a:rPr>
              <a:t>Shinchan</a:t>
            </a:r>
            <a:endParaRPr lang="en-AU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1248" y="544508"/>
            <a:ext cx="317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Comic Sans MS" pitchFamily="66" charset="0"/>
              </a:rPr>
              <a:t>Ninja Hattori-kun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64" y="-14994"/>
            <a:ext cx="886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  <a:latin typeface="Comic Sans MS" pitchFamily="66" charset="0"/>
              </a:rPr>
              <a:t>Do you know any of these characters?</a:t>
            </a:r>
          </a:p>
        </p:txBody>
      </p:sp>
      <p:pic>
        <p:nvPicPr>
          <p:cNvPr id="16" name="Picture 2" descr="http://2.bp.blogspot.com/-XUPWFnbYmqc/TamZX34cHfI/AAAAAAAAAMg/kZLn_iRFkBo/s1600/comicqq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/>
          <a:stretch/>
        </p:blipFill>
        <p:spPr bwMode="auto">
          <a:xfrm>
            <a:off x="6782635" y="3667568"/>
            <a:ext cx="1937111" cy="26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00115" y="5557584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>
                <a:latin typeface="Comic Sans MS" pitchFamily="66" charset="0"/>
              </a:rPr>
              <a:t>Meitantei</a:t>
            </a:r>
            <a:r>
              <a:rPr lang="en-AU" sz="2800" dirty="0">
                <a:latin typeface="Comic Sans MS" pitchFamily="66" charset="0"/>
              </a:rPr>
              <a:t> Conan</a:t>
            </a:r>
          </a:p>
        </p:txBody>
      </p:sp>
      <p:pic>
        <p:nvPicPr>
          <p:cNvPr id="14" name="Picture 2" descr="http://static.tvtropes.org/pmwiki/pub/images/CaptainTsubas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5" y="3567317"/>
            <a:ext cx="2466209" cy="24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930" y="5926161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>
                <a:latin typeface="Comic Sans MS" pitchFamily="66" charset="0"/>
              </a:rPr>
              <a:t>Kyaputen</a:t>
            </a:r>
            <a:r>
              <a:rPr lang="en-AU" sz="2800" dirty="0">
                <a:latin typeface="Comic Sans MS" pitchFamily="66" charset="0"/>
              </a:rPr>
              <a:t> </a:t>
            </a:r>
            <a:r>
              <a:rPr lang="en-AU" sz="2800" dirty="0" err="1">
                <a:latin typeface="Comic Sans MS" pitchFamily="66" charset="0"/>
              </a:rPr>
              <a:t>Tsubasa</a:t>
            </a:r>
            <a:endParaRPr lang="en-A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l_fi" descr="Pokemon-pokemon-24572021-1600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4" y="830750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2203"/>
            <a:ext cx="2967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>
                <a:solidFill>
                  <a:srgbClr val="FF0000"/>
                </a:solidFill>
                <a:latin typeface="Comic Sans MS" pitchFamily="66" charset="0"/>
              </a:rPr>
              <a:t>Or these?</a:t>
            </a:r>
          </a:p>
        </p:txBody>
      </p:sp>
      <p:pic>
        <p:nvPicPr>
          <p:cNvPr id="5" name="Content Placeholder 11" descr="naru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818" y="3145258"/>
            <a:ext cx="4333268" cy="3279230"/>
          </a:xfrm>
          <a:prstGeom prst="rect">
            <a:avLst/>
          </a:prstGeom>
        </p:spPr>
      </p:pic>
      <p:pic>
        <p:nvPicPr>
          <p:cNvPr id="2052" name="Picture 4" descr="Pokemo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3558"/>
            <a:ext cx="2141546" cy="21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1.fanpop.com/images/image_uploads/Naruto-Uzumaki-uzumaki-naruto-964976_692_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552303" cy="24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9363" y="3568660"/>
            <a:ext cx="2363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Pokemon</a:t>
            </a:r>
            <a:endParaRPr lang="en-A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74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00525"/>
            <a:ext cx="877035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b="1" dirty="0">
                <a:latin typeface="Arial Narrow" pitchFamily="34" charset="0"/>
              </a:rPr>
              <a:t>Japanese comic books or </a:t>
            </a:r>
            <a:r>
              <a:rPr lang="ja-JP" altLang="en-US" sz="2400" b="1" i="1" dirty="0">
                <a:solidFill>
                  <a:srgbClr val="FF0000"/>
                </a:solidFill>
                <a:latin typeface="Arial Narrow" pitchFamily="34" charset="0"/>
              </a:rPr>
              <a:t>まんが</a:t>
            </a:r>
            <a:r>
              <a:rPr lang="en-AU" altLang="ja-JP" sz="2400" b="1" dirty="0">
                <a:latin typeface="Arial Narrow" pitchFamily="34" charset="0"/>
              </a:rPr>
              <a:t>  are incredibly popular.  Over one </a:t>
            </a:r>
          </a:p>
          <a:p>
            <a:r>
              <a:rPr lang="en-AU" altLang="ja-JP" sz="2400" b="1" dirty="0">
                <a:latin typeface="Arial Narrow" pitchFamily="34" charset="0"/>
              </a:rPr>
              <a:t>billion comic books are published every year.  Everyone in Japan </a:t>
            </a:r>
          </a:p>
          <a:p>
            <a:r>
              <a:rPr lang="en-AU" altLang="ja-JP" sz="2400" b="1" dirty="0">
                <a:latin typeface="Arial Narrow" pitchFamily="34" charset="0"/>
              </a:rPr>
              <a:t>loves comics – not only children but adults too.  Japanese people have </a:t>
            </a:r>
          </a:p>
          <a:p>
            <a:r>
              <a:rPr lang="en-AU" altLang="ja-JP" sz="2400" b="1" dirty="0">
                <a:latin typeface="Arial Narrow" pitchFamily="34" charset="0"/>
              </a:rPr>
              <a:t>been enjoying stories and pictures presented in comic style for </a:t>
            </a:r>
          </a:p>
          <a:p>
            <a:r>
              <a:rPr lang="en-AU" altLang="ja-JP" sz="2400" b="1" dirty="0">
                <a:latin typeface="Arial Narrow" pitchFamily="34" charset="0"/>
              </a:rPr>
              <a:t>almost 100 years.	</a:t>
            </a:r>
            <a:r>
              <a:rPr lang="en-AU" altLang="ja-JP" sz="2400" dirty="0">
                <a:latin typeface="Comic Sans MS" pitchFamily="66" charset="0"/>
              </a:rPr>
              <a:t>			</a:t>
            </a:r>
            <a:endParaRPr lang="en-US" altLang="ja-JP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7375" y="184862"/>
            <a:ext cx="9440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漫画 まんが </a:t>
            </a:r>
            <a:r>
              <a:rPr lang="en-A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manga comics</a:t>
            </a:r>
          </a:p>
        </p:txBody>
      </p:sp>
      <p:pic>
        <p:nvPicPr>
          <p:cNvPr id="9" name="Picture 4" descr="http://www.nanoda.com/wp-content/themes/nanoda/images/banner-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" y="3501008"/>
            <a:ext cx="518549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1.wikia.nocookie.net/__cb20080314170405/sailormoon/pl/images/1/14/Mang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71494"/>
            <a:ext cx="2731189" cy="31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8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832648" cy="1143000"/>
          </a:xfrm>
        </p:spPr>
        <p:txBody>
          <a:bodyPr>
            <a:normAutofit/>
          </a:bodyPr>
          <a:lstStyle/>
          <a:p>
            <a:r>
              <a:rPr lang="en-US" altLang="ja-JP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 is </a:t>
            </a:r>
            <a:r>
              <a:rPr lang="en-US" altLang="ja-JP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manga</a:t>
            </a:r>
            <a:r>
              <a:rPr lang="en-US" altLang="ja-JP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en-A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20256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r>
              <a:rPr lang="en-US" altLang="ja-JP" dirty="0">
                <a:latin typeface="Comic Sans MS" pitchFamily="66" charset="0"/>
              </a:rPr>
              <a:t> </a:t>
            </a:r>
            <a:r>
              <a:rPr lang="ja-JP" altLang="en-US" dirty="0">
                <a:latin typeface="Comic Sans MS" pitchFamily="66" charset="0"/>
              </a:rPr>
              <a:t>漫画 </a:t>
            </a:r>
            <a:r>
              <a:rPr lang="en-US" altLang="ja-JP" dirty="0">
                <a:latin typeface="Comic Sans MS" pitchFamily="66" charset="0"/>
              </a:rPr>
              <a:t>is a Japanese word.</a:t>
            </a:r>
          </a:p>
          <a:p>
            <a:pPr>
              <a:buNone/>
            </a:pPr>
            <a:r>
              <a:rPr lang="en-US" altLang="ja-JP" dirty="0">
                <a:latin typeface="Comic Sans MS" pitchFamily="66" charset="0"/>
              </a:rPr>
              <a:t>    - </a:t>
            </a:r>
            <a:r>
              <a:rPr lang="en-US" altLang="ja-JP" i="1" dirty="0">
                <a:solidFill>
                  <a:srgbClr val="FF0000"/>
                </a:solidFill>
                <a:latin typeface="Comic Sans MS" pitchFamily="66" charset="0"/>
              </a:rPr>
              <a:t>man</a:t>
            </a:r>
            <a:r>
              <a:rPr lang="en-US" altLang="ja-JP" dirty="0">
                <a:latin typeface="Comic Sans MS" pitchFamily="66" charset="0"/>
              </a:rPr>
              <a:t> </a:t>
            </a:r>
            <a:r>
              <a:rPr lang="ja-JP" altLang="en-US" dirty="0">
                <a:latin typeface="Comic Sans MS" pitchFamily="66" charset="0"/>
              </a:rPr>
              <a:t>漫 </a:t>
            </a:r>
            <a:r>
              <a:rPr lang="en-US" altLang="ja-JP" dirty="0">
                <a:latin typeface="Comic Sans MS" pitchFamily="66" charset="0"/>
              </a:rPr>
              <a:t>= fanciful; with strange ideas</a:t>
            </a:r>
          </a:p>
          <a:p>
            <a:pPr>
              <a:buNone/>
            </a:pPr>
            <a:r>
              <a:rPr lang="en-US" altLang="ja-JP" dirty="0">
                <a:latin typeface="Comic Sans MS" pitchFamily="66" charset="0"/>
              </a:rPr>
              <a:t>    - </a:t>
            </a:r>
            <a:r>
              <a:rPr lang="en-US" altLang="ja-JP" i="1" dirty="0" err="1">
                <a:solidFill>
                  <a:srgbClr val="FF0000"/>
                </a:solidFill>
                <a:latin typeface="Comic Sans MS" pitchFamily="66" charset="0"/>
              </a:rPr>
              <a:t>ga</a:t>
            </a:r>
            <a:r>
              <a:rPr lang="en-US" altLang="ja-JP" dirty="0">
                <a:latin typeface="Comic Sans MS" pitchFamily="66" charset="0"/>
              </a:rPr>
              <a:t> </a:t>
            </a:r>
            <a:r>
              <a:rPr lang="ja-JP" altLang="en-US" dirty="0">
                <a:latin typeface="Comic Sans MS" pitchFamily="66" charset="0"/>
              </a:rPr>
              <a:t>画 </a:t>
            </a:r>
            <a:r>
              <a:rPr lang="en-US" altLang="ja-JP" dirty="0">
                <a:latin typeface="Comic Sans MS" pitchFamily="66" charset="0"/>
              </a:rPr>
              <a:t>= pictures; sketches</a:t>
            </a:r>
          </a:p>
          <a:p>
            <a:r>
              <a:rPr lang="en-US" altLang="ja-JP" i="1" dirty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r>
              <a:rPr lang="en-US" altLang="ja-JP" dirty="0">
                <a:latin typeface="Comic Sans MS" pitchFamily="66" charset="0"/>
              </a:rPr>
              <a:t> are like comics that tell stories in pictures and words.</a:t>
            </a:r>
          </a:p>
          <a:p>
            <a:r>
              <a:rPr lang="en-US" altLang="ja-JP" dirty="0">
                <a:latin typeface="Comic Sans MS" pitchFamily="66" charset="0"/>
              </a:rPr>
              <a:t>In </a:t>
            </a:r>
            <a:r>
              <a:rPr lang="en-US" altLang="ja-JP" i="1" dirty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r>
              <a:rPr lang="en-US" altLang="ja-JP" dirty="0">
                <a:latin typeface="Comic Sans MS" pitchFamily="66" charset="0"/>
              </a:rPr>
              <a:t> anything can happen.</a:t>
            </a:r>
          </a:p>
          <a:p>
            <a:r>
              <a:rPr lang="en-US" altLang="ja-JP" dirty="0">
                <a:latin typeface="Comic Sans MS" pitchFamily="66" charset="0"/>
              </a:rPr>
              <a:t>There  are </a:t>
            </a:r>
            <a:r>
              <a:rPr lang="en-US" altLang="ja-JP" i="1" dirty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r>
              <a:rPr lang="en-US" altLang="ja-JP" dirty="0">
                <a:latin typeface="Comic Sans MS" pitchFamily="66" charset="0"/>
              </a:rPr>
              <a:t> for children and </a:t>
            </a:r>
            <a:r>
              <a:rPr lang="en-US" altLang="ja-JP" i="1" dirty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r>
              <a:rPr lang="en-US" altLang="ja-JP" dirty="0">
                <a:latin typeface="Comic Sans MS" pitchFamily="66" charset="0"/>
              </a:rPr>
              <a:t> for adults.</a:t>
            </a:r>
          </a:p>
          <a:p>
            <a:r>
              <a:rPr lang="en-US" altLang="ja-JP" dirty="0">
                <a:latin typeface="Comic Sans MS" pitchFamily="66" charset="0"/>
                <a:cs typeface="HGP明朝E"/>
              </a:rPr>
              <a:t>Characters are </a:t>
            </a:r>
            <a:r>
              <a:rPr lang="en-AU" dirty="0">
                <a:latin typeface="Comic Sans MS" pitchFamily="66" charset="0"/>
              </a:rPr>
              <a:t>normal people who end up in unusual situations or have a ‘secret other life’.</a:t>
            </a:r>
          </a:p>
          <a:p>
            <a:endParaRPr lang="en-US" altLang="ja-JP" dirty="0">
              <a:latin typeface="Comic Sans MS" pitchFamily="66" charset="0"/>
            </a:endParaRPr>
          </a:p>
          <a:p>
            <a:endParaRPr lang="en-US" altLang="ja-JP" dirty="0">
              <a:latin typeface="Comic Sans MS" pitchFamily="66" charset="0"/>
            </a:endParaRPr>
          </a:p>
          <a:p>
            <a:endParaRPr lang="en-US" altLang="ja-JP" dirty="0"/>
          </a:p>
          <a:p>
            <a:endParaRPr lang="en-US" altLang="ja-JP" dirty="0"/>
          </a:p>
          <a:p>
            <a:pPr>
              <a:buNone/>
            </a:pPr>
            <a:endParaRPr lang="en-US" altLang="ja-JP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1633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6312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3"/>
              </a:rPr>
              <a:t>http://www.guardian.co.uk/commentisfree/belief/2010/dec/22/jesus-buddha-japan-manga-novel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1" y="7327"/>
            <a:ext cx="48381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manga</a:t>
            </a:r>
            <a:r>
              <a:rPr lang="en-A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shop</a:t>
            </a:r>
          </a:p>
        </p:txBody>
      </p:sp>
    </p:spTree>
    <p:extLst>
      <p:ext uri="{BB962C8B-B14F-4D97-AF65-F5344CB8AC3E}">
        <p14:creationId xmlns:p14="http://schemas.microsoft.com/office/powerpoint/2010/main" val="199036904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eikakudoori.files.wordpress.com/2011/07/manga-ca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9144000" cy="450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6519827"/>
            <a:ext cx="5641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4"/>
              </a:rPr>
              <a:t>http://keikakudoori.wordpress.com/2011/07/24/manga-and-exposure-to-the-medium/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332656"/>
            <a:ext cx="5150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manga</a:t>
            </a:r>
            <a:r>
              <a:rPr lang="en-AU" sz="7200" dirty="0">
                <a:solidFill>
                  <a:srgbClr val="99FF99"/>
                </a:solidFill>
                <a:latin typeface="Comic Sans MS" pitchFamily="66" charset="0"/>
              </a:rPr>
              <a:t> </a:t>
            </a:r>
            <a:r>
              <a:rPr lang="en-A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cafe</a:t>
            </a:r>
            <a:endParaRPr lang="en-AU" sz="7200" dirty="0">
              <a:solidFill>
                <a:srgbClr val="99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4519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3/Hokusai-MangaBathing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3" y="1577803"/>
            <a:ext cx="7832104" cy="51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796"/>
            <a:ext cx="740298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  <a:latin typeface="Comic Sans MS" pitchFamily="66" charset="0"/>
              </a:rPr>
              <a:t>Earliest form of </a:t>
            </a:r>
            <a:r>
              <a:rPr lang="ja-JP" altLang="en-US" sz="4800" dirty="0">
                <a:solidFill>
                  <a:srgbClr val="FF0000"/>
                </a:solidFill>
                <a:latin typeface="Comic Sans MS" pitchFamily="66" charset="0"/>
              </a:rPr>
              <a:t>まんが</a:t>
            </a:r>
            <a:r>
              <a:rPr lang="en-AU" altLang="ja-JP" sz="4800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r>
              <a:rPr lang="en-AU" sz="2800" dirty="0">
                <a:latin typeface="Comic Sans MS" pitchFamily="66" charset="0"/>
              </a:rPr>
              <a:t>Image of bathers from the </a:t>
            </a:r>
            <a:r>
              <a:rPr lang="en-AU" sz="2800" i="1" dirty="0">
                <a:latin typeface="Comic Sans MS" pitchFamily="66" charset="0"/>
              </a:rPr>
              <a:t>Hokusai manga:</a:t>
            </a:r>
          </a:p>
          <a:p>
            <a:r>
              <a:rPr lang="en-AU" sz="2800" dirty="0">
                <a:latin typeface="Comic Sans MS" pitchFamily="66" charset="0"/>
              </a:rPr>
              <a:t>(before 1820)</a:t>
            </a:r>
          </a:p>
        </p:txBody>
      </p:sp>
    </p:spTree>
    <p:extLst>
      <p:ext uri="{BB962C8B-B14F-4D97-AF65-F5344CB8AC3E}">
        <p14:creationId xmlns:p14="http://schemas.microsoft.com/office/powerpoint/2010/main" val="27941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l_fi" descr="tengu-statue-mount-kurama-kyoto-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3" y="3769418"/>
            <a:ext cx="3474886" cy="250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951" y="6275822"/>
            <a:ext cx="5411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3"/>
              </a:rPr>
              <a:t>http://muza-chan.net/japan/index.php/blog/japanese-stories-tengu-mount-kurama</a:t>
            </a:r>
            <a:endParaRPr lang="en-AU" sz="1200" dirty="0"/>
          </a:p>
        </p:txBody>
      </p:sp>
      <p:pic>
        <p:nvPicPr>
          <p:cNvPr id="6147" name="il_fi" descr="tengu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2" y="743005"/>
            <a:ext cx="3244431" cy="241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42" y="6520950"/>
            <a:ext cx="9054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5"/>
              </a:rPr>
              <a:t>http://web-japan.org/kidsweb/folk/tengu/tengu01.html</a:t>
            </a:r>
            <a:r>
              <a:rPr lang="en-AU" sz="1200" u="sng" dirty="0">
                <a:hlinkClick r:id="rId6"/>
              </a:rPr>
              <a:t> </a:t>
            </a:r>
            <a:r>
              <a:rPr lang="en-AU" sz="1200" u="sng" dirty="0">
                <a:hlinkClick r:id="rId7"/>
              </a:rPr>
              <a:t>http://azukiblog.wordpress.com/tag/kappa</a:t>
            </a:r>
            <a:r>
              <a:rPr lang="en-AU" sz="1200" u="sng" dirty="0"/>
              <a:t> </a:t>
            </a:r>
            <a:r>
              <a:rPr lang="en-AU" sz="1200" u="sng" dirty="0">
                <a:hlinkClick r:id="rId8"/>
              </a:rPr>
              <a:t>http://tokyo5.wordpress.com/tag/kappa/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045732" y="4941168"/>
            <a:ext cx="4846748" cy="120032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itchFamily="34" charset="0"/>
              </a:rPr>
              <a:t>Located a little north of Kyoto, Mount </a:t>
            </a:r>
            <a:r>
              <a:rPr lang="en-AU" sz="2400" b="1" dirty="0" err="1">
                <a:latin typeface="Arial Narrow" pitchFamily="34" charset="0"/>
              </a:rPr>
              <a:t>Kurama</a:t>
            </a:r>
            <a:r>
              <a:rPr lang="en-AU" sz="2400" b="1" dirty="0">
                <a:latin typeface="Arial Narrow" pitchFamily="34" charset="0"/>
              </a:rPr>
              <a:t> is one of the mythical places inhabited by </a:t>
            </a:r>
            <a:r>
              <a:rPr lang="en-AU" sz="2400" b="1" i="1" u="sng" dirty="0" err="1">
                <a:solidFill>
                  <a:srgbClr val="FF0000"/>
                </a:solidFill>
                <a:latin typeface="Arial Narrow" pitchFamily="34" charset="0"/>
              </a:rPr>
              <a:t>tengu</a:t>
            </a:r>
            <a:r>
              <a:rPr lang="en-AU" sz="2400" b="1" i="1" u="sng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en-AU" sz="2400" b="1" dirty="0">
              <a:latin typeface="Arial Narrow" pitchFamily="34" charset="0"/>
            </a:endParaRPr>
          </a:p>
        </p:txBody>
      </p:sp>
      <p:pic>
        <p:nvPicPr>
          <p:cNvPr id="7" name="il_fi" descr="kapp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00" y="1429669"/>
            <a:ext cx="2520280" cy="291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l_fi" descr="kappa-blin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95" y="2014974"/>
            <a:ext cx="2524984" cy="252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043" y="96674"/>
            <a:ext cx="817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>
                <a:solidFill>
                  <a:srgbClr val="FF0000"/>
                </a:solidFill>
                <a:latin typeface="Comic Sans MS" pitchFamily="66" charset="0"/>
              </a:rPr>
              <a:t>Traditional Characters used in </a:t>
            </a:r>
            <a:r>
              <a:rPr lang="en-AU" sz="3600" i="1" dirty="0">
                <a:solidFill>
                  <a:srgbClr val="FF0000"/>
                </a:solidFill>
                <a:latin typeface="Comic Sans MS" pitchFamily="66" charset="0"/>
              </a:rPr>
              <a:t>manga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9926" y="3123087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i="1" dirty="0" err="1">
                <a:solidFill>
                  <a:srgbClr val="FF0000"/>
                </a:solidFill>
                <a:latin typeface="Comic Sans MS" pitchFamily="66" charset="0"/>
              </a:rPr>
              <a:t>tengu</a:t>
            </a:r>
            <a:endParaRPr lang="en-AU" sz="3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3816" y="1280104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i="1" dirty="0">
                <a:solidFill>
                  <a:srgbClr val="FF0000"/>
                </a:solidFill>
                <a:latin typeface="Comic Sans MS" pitchFamily="66" charset="0"/>
              </a:rPr>
              <a:t>kappa</a:t>
            </a:r>
          </a:p>
        </p:txBody>
      </p:sp>
    </p:spTree>
    <p:extLst>
      <p:ext uri="{BB962C8B-B14F-4D97-AF65-F5344CB8AC3E}">
        <p14:creationId xmlns:p14="http://schemas.microsoft.com/office/powerpoint/2010/main" val="4895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5904656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>
                <a:latin typeface="Comic Sans MS" pitchFamily="66" charset="0"/>
              </a:rPr>
              <a:t>His manga include:</a:t>
            </a:r>
          </a:p>
          <a:p>
            <a:pPr>
              <a:buNone/>
            </a:pPr>
            <a:r>
              <a:rPr lang="en-AU" sz="3600" dirty="0" err="1">
                <a:solidFill>
                  <a:srgbClr val="FF0000"/>
                </a:solidFill>
                <a:latin typeface="Comic Sans MS" pitchFamily="66" charset="0"/>
              </a:rPr>
              <a:t>Tetsuwan</a:t>
            </a:r>
            <a:r>
              <a:rPr lang="en-AU" sz="3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3600" dirty="0" err="1">
                <a:solidFill>
                  <a:srgbClr val="FF0000"/>
                </a:solidFill>
                <a:latin typeface="Comic Sans MS" pitchFamily="66" charset="0"/>
              </a:rPr>
              <a:t>Atomu</a:t>
            </a:r>
            <a:r>
              <a:rPr lang="en-AU" sz="3600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ja-JP" altLang="en-US" sz="2800" dirty="0">
                <a:solidFill>
                  <a:srgbClr val="FF0000"/>
                </a:solidFill>
              </a:rPr>
              <a:t>鉄腕アトム</a:t>
            </a:r>
            <a:r>
              <a:rPr lang="en-AU" sz="2800" dirty="0">
                <a:latin typeface="Comic Sans MS" pitchFamily="66" charset="0"/>
              </a:rPr>
              <a:t>(</a:t>
            </a:r>
            <a:r>
              <a:rPr lang="en-AU" sz="2800" dirty="0" err="1">
                <a:latin typeface="Comic Sans MS" pitchFamily="66" charset="0"/>
              </a:rPr>
              <a:t>Astro</a:t>
            </a:r>
            <a:r>
              <a:rPr lang="en-AU" sz="2800" dirty="0">
                <a:latin typeface="Comic Sans MS" pitchFamily="66" charset="0"/>
              </a:rPr>
              <a:t> Boy, 1961)</a:t>
            </a:r>
          </a:p>
          <a:p>
            <a:pPr marL="0" lvl="6" indent="0">
              <a:buNone/>
            </a:pPr>
            <a:r>
              <a:rPr lang="en-AU" altLang="ja-JP" sz="2800" dirty="0">
                <a:solidFill>
                  <a:srgbClr val="FF0000"/>
                </a:solidFill>
              </a:rPr>
              <a:t> </a:t>
            </a:r>
            <a:r>
              <a:rPr lang="en-AU" altLang="ja-JP" sz="3600" dirty="0" err="1">
                <a:solidFill>
                  <a:srgbClr val="00B050"/>
                </a:solidFill>
                <a:latin typeface="Comic Sans MS" pitchFamily="66" charset="0"/>
              </a:rPr>
              <a:t>Janguru</a:t>
            </a:r>
            <a:r>
              <a:rPr lang="en-AU" altLang="ja-JP" sz="36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AU" altLang="ja-JP" sz="3600" dirty="0" err="1">
                <a:solidFill>
                  <a:srgbClr val="00B050"/>
                </a:solidFill>
                <a:latin typeface="Comic Sans MS" pitchFamily="66" charset="0"/>
              </a:rPr>
              <a:t>Taitei</a:t>
            </a:r>
            <a:r>
              <a:rPr lang="en-AU" altLang="ja-JP" sz="3600" dirty="0">
                <a:solidFill>
                  <a:srgbClr val="00B050"/>
                </a:solidFill>
              </a:rPr>
              <a:t>  </a:t>
            </a:r>
            <a:r>
              <a:rPr lang="ja-JP" altLang="en-US" sz="2800" dirty="0">
                <a:solidFill>
                  <a:srgbClr val="00B050"/>
                </a:solidFill>
              </a:rPr>
              <a:t>ジャングル大帝</a:t>
            </a:r>
            <a:endParaRPr lang="en-AU" altLang="ja-JP" sz="3600" dirty="0">
              <a:solidFill>
                <a:srgbClr val="00B050"/>
              </a:solidFill>
            </a:endParaRPr>
          </a:p>
          <a:p>
            <a:pPr marL="342900" lvl="6" indent="-342900">
              <a:buNone/>
            </a:pPr>
            <a:r>
              <a:rPr lang="en-AU" altLang="ja-JP" sz="2800" dirty="0">
                <a:latin typeface="Comic Sans MS" pitchFamily="66" charset="0"/>
              </a:rPr>
              <a:t>(</a:t>
            </a:r>
            <a:r>
              <a:rPr lang="en-AU" sz="2800" dirty="0">
                <a:latin typeface="Comic Sans MS" pitchFamily="66" charset="0"/>
              </a:rPr>
              <a:t>Jungle Emperor or Kimba the White Lion)</a:t>
            </a:r>
          </a:p>
        </p:txBody>
      </p:sp>
      <p:pic>
        <p:nvPicPr>
          <p:cNvPr id="5" name="Picture 4" descr="230px-AstroBoyVolum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444" y="1772816"/>
            <a:ext cx="1714512" cy="2646312"/>
          </a:xfrm>
          <a:prstGeom prst="rect">
            <a:avLst/>
          </a:prstGeom>
        </p:spPr>
      </p:pic>
      <p:pic>
        <p:nvPicPr>
          <p:cNvPr id="7" name="Content Placeholder 17" descr="0634d4c006ced732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16216" y="4581128"/>
            <a:ext cx="2132348" cy="2073525"/>
          </a:xfrm>
        </p:spPr>
      </p:pic>
      <p:sp>
        <p:nvSpPr>
          <p:cNvPr id="8" name="TextBox 7"/>
          <p:cNvSpPr txBox="1"/>
          <p:nvPr/>
        </p:nvSpPr>
        <p:spPr>
          <a:xfrm>
            <a:off x="1636980" y="637045"/>
            <a:ext cx="59057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TEZUKA Osamu</a:t>
            </a: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ja-JP" altLang="en-US" sz="2800" dirty="0">
                <a:latin typeface="Comic Sans MS" pitchFamily="66" charset="0"/>
              </a:rPr>
              <a:t>手塚治虫</a:t>
            </a:r>
            <a:r>
              <a:rPr lang="en-US" altLang="ja-JP" sz="2800" dirty="0">
                <a:latin typeface="Comic Sans MS" pitchFamily="66" charset="0"/>
              </a:rPr>
              <a:t>:  </a:t>
            </a:r>
          </a:p>
          <a:p>
            <a:r>
              <a:rPr lang="en-US" altLang="ja-JP" sz="2800" dirty="0">
                <a:latin typeface="Comic Sans MS" pitchFamily="66" charset="0"/>
              </a:rPr>
              <a:t>Japan’s most famous manga artist</a:t>
            </a:r>
            <a:r>
              <a:rPr lang="en-US" altLang="ja-JP" dirty="0">
                <a:latin typeface="Comic Sans MS" pitchFamily="66" charset="0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230"/>
            <a:ext cx="1380737" cy="159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846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earlofthoughts.files.wordpress.com/2012/03/doraemon-terb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1597">
            <a:off x="365349" y="324643"/>
            <a:ext cx="2178863" cy="28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1517" y="59137"/>
            <a:ext cx="45259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61D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Doraemon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61D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6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61D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ドラエもん</a:t>
            </a:r>
            <a:endParaRPr lang="en-AU" sz="6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61D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338" y="3107964"/>
            <a:ext cx="2312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F0"/>
                </a:solidFill>
              </a:rPr>
              <a:t>ドラエもん</a:t>
            </a:r>
            <a:r>
              <a:rPr lang="ja-JP" altLang="en-US" sz="1400" dirty="0"/>
              <a:t>　</a:t>
            </a:r>
            <a:r>
              <a:rPr lang="en-AU" altLang="ja-JP" sz="2400" dirty="0"/>
              <a:t>is a 22</a:t>
            </a:r>
            <a:r>
              <a:rPr lang="en-AU" altLang="ja-JP" sz="2400" baseline="30000" dirty="0"/>
              <a:t>nd</a:t>
            </a:r>
            <a:r>
              <a:rPr lang="en-AU" altLang="ja-JP" sz="2400" dirty="0"/>
              <a:t> century robotic stray cat. </a:t>
            </a:r>
          </a:p>
          <a:p>
            <a:r>
              <a:rPr lang="en-AU" altLang="ja-JP" sz="2400" dirty="0"/>
              <a:t>He has a magic 4D pocket from which he pulls  </a:t>
            </a:r>
          </a:p>
          <a:p>
            <a:r>
              <a:rPr lang="en-AU" altLang="ja-JP" sz="2400" dirty="0"/>
              <a:t>anything he wants.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90056" y="2553966"/>
            <a:ext cx="27363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u="sng" dirty="0"/>
              <a:t>Hiroshi Fujimoto </a:t>
            </a:r>
            <a:r>
              <a:rPr lang="en-AU" sz="2400" dirty="0"/>
              <a:t>and his childhood friend </a:t>
            </a:r>
            <a:r>
              <a:rPr lang="en-AU" sz="2400" dirty="0" err="1"/>
              <a:t>Motoo</a:t>
            </a:r>
            <a:r>
              <a:rPr lang="en-AU" sz="2400" dirty="0"/>
              <a:t> </a:t>
            </a:r>
            <a:r>
              <a:rPr lang="en-AU" sz="2400" dirty="0" err="1"/>
              <a:t>Abiko</a:t>
            </a:r>
            <a:r>
              <a:rPr lang="en-AU" sz="2400" dirty="0"/>
              <a:t> </a:t>
            </a:r>
          </a:p>
          <a:p>
            <a:r>
              <a:rPr lang="en-AU" sz="2400" dirty="0"/>
              <a:t>co-authored cartoons under the pen name Fujiko </a:t>
            </a:r>
            <a:r>
              <a:rPr lang="en-AU" sz="2400" dirty="0" err="1"/>
              <a:t>Fujio</a:t>
            </a:r>
            <a:r>
              <a:rPr lang="en-AU" sz="2400" dirty="0"/>
              <a:t> from 1952–1987. In the 1980’s, a </a:t>
            </a:r>
            <a:r>
              <a:rPr lang="en-AU" sz="2400" dirty="0" err="1">
                <a:solidFill>
                  <a:srgbClr val="00B0F0"/>
                </a:solidFill>
              </a:rPr>
              <a:t>doraemon</a:t>
            </a:r>
            <a:r>
              <a:rPr lang="en-AU" sz="2400" dirty="0"/>
              <a:t> boom swept through parts of Asia.</a:t>
            </a:r>
          </a:p>
        </p:txBody>
      </p:sp>
      <p:pic>
        <p:nvPicPr>
          <p:cNvPr id="2050" name="Picture 2" descr="http://4.bp.blogspot.com/_af_7tRkI6f4/TNVef5uym3I/AAAAAAAAAA0/Rks8lEm75Nk/s1600/fujiko-fuj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33" y="70721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l_fi" descr="Doraemon_and_frien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43" y="2556789"/>
            <a:ext cx="3766485" cy="37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736</Words>
  <Application>Microsoft Office PowerPoint</Application>
  <PresentationFormat>On-screen Show (4:3)</PresentationFormat>
  <Paragraphs>97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Berlin Sans FB Demi</vt:lpstr>
      <vt:lpstr>Calibri</vt:lpstr>
      <vt:lpstr>Comic Sans MS</vt:lpstr>
      <vt:lpstr>Office Theme</vt:lpstr>
      <vt:lpstr>PowerPoint Presentation</vt:lpstr>
      <vt:lpstr>PowerPoint Presentation</vt:lpstr>
      <vt:lpstr>What is manga?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Rainy</dc:creator>
  <cp:lastModifiedBy>Kirsty Renac</cp:lastModifiedBy>
  <cp:revision>85</cp:revision>
  <dcterms:created xsi:type="dcterms:W3CDTF">2013-01-03T06:29:01Z</dcterms:created>
  <dcterms:modified xsi:type="dcterms:W3CDTF">2020-05-04T13:40:36Z</dcterms:modified>
</cp:coreProperties>
</file>