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2DCB9C-8026-4817-9CBC-76F24278B597}"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30900623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DCB9C-8026-4817-9CBC-76F24278B597}"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39428172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F2DCB9C-8026-4817-9CBC-76F24278B597}" type="datetimeFigureOut">
              <a:rPr lang="en-GB" smtClean="0"/>
              <a:t>21/04/2020</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38348929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DCB9C-8026-4817-9CBC-76F24278B597}"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17198990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F2DCB9C-8026-4817-9CBC-76F24278B597}" type="datetimeFigureOut">
              <a:rPr lang="en-GB" smtClean="0"/>
              <a:t>21/04/2020</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4A75C7D-864D-448D-9191-AEFFDE1EF827}" type="slidenum">
              <a:rPr lang="en-GB" smtClean="0"/>
              <a:t>‹#›</a:t>
            </a:fld>
            <a:endParaRPr lang="en-GB"/>
          </a:p>
        </p:txBody>
      </p:sp>
    </p:spTree>
    <p:extLst>
      <p:ext uri="{BB962C8B-B14F-4D97-AF65-F5344CB8AC3E}">
        <p14:creationId xmlns:p14="http://schemas.microsoft.com/office/powerpoint/2010/main" val="26017285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2DCB9C-8026-4817-9CBC-76F24278B597}"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40668500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2DCB9C-8026-4817-9CBC-76F24278B597}" type="datetimeFigureOut">
              <a:rPr lang="en-GB" smtClean="0"/>
              <a:t>21/04/2020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25417831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2DCB9C-8026-4817-9CBC-76F24278B597}" type="datetimeFigureOut">
              <a:rPr lang="en-GB" smtClean="0"/>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18059797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DCB9C-8026-4817-9CBC-76F24278B597}" type="datetimeFigureOut">
              <a:rPr lang="en-GB" smtClean="0"/>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23160491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2DCB9C-8026-4817-9CBC-76F24278B597}"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23870293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2DCB9C-8026-4817-9CBC-76F24278B597}"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A75C7D-864D-448D-9191-AEFFDE1EF827}" type="slidenum">
              <a:rPr lang="en-GB" smtClean="0"/>
              <a:t>‹#›</a:t>
            </a:fld>
            <a:endParaRPr lang="en-GB"/>
          </a:p>
        </p:txBody>
      </p:sp>
    </p:spTree>
    <p:extLst>
      <p:ext uri="{BB962C8B-B14F-4D97-AF65-F5344CB8AC3E}">
        <p14:creationId xmlns:p14="http://schemas.microsoft.com/office/powerpoint/2010/main" val="25927959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F2DCB9C-8026-4817-9CBC-76F24278B597}" type="datetimeFigureOut">
              <a:rPr lang="en-GB" smtClean="0"/>
              <a:t>21/04/2020</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4A75C7D-864D-448D-9191-AEFFDE1EF827}" type="slidenum">
              <a:rPr lang="en-GB" smtClean="0"/>
              <a:t>‹#›</a:t>
            </a:fld>
            <a:endParaRPr lang="en-GB"/>
          </a:p>
        </p:txBody>
      </p:sp>
    </p:spTree>
    <p:extLst>
      <p:ext uri="{BB962C8B-B14F-4D97-AF65-F5344CB8AC3E}">
        <p14:creationId xmlns:p14="http://schemas.microsoft.com/office/powerpoint/2010/main" val="417312926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wioRj-mSLPc&amp;t=4s" TargetMode="External"/><Relationship Id="rId2" Type="http://schemas.openxmlformats.org/officeDocument/2006/relationships/hyperlink" Target="https://www.youtube.com/watch?v=j22d7QYxFw0" TargetMode="External"/><Relationship Id="rId1" Type="http://schemas.openxmlformats.org/officeDocument/2006/relationships/slideLayout" Target="../slideLayouts/slideLayout2.xml"/><Relationship Id="rId4" Type="http://schemas.openxmlformats.org/officeDocument/2006/relationships/hyperlink" Target="https://www.youtube.com/watch?v=pC7TfQaOTt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40D29-5D9D-40E9-8E71-4961ED2DD7BF}"/>
              </a:ext>
            </a:extLst>
          </p:cNvPr>
          <p:cNvSpPr>
            <a:spLocks noGrp="1"/>
          </p:cNvSpPr>
          <p:nvPr>
            <p:ph type="ctrTitle"/>
          </p:nvPr>
        </p:nvSpPr>
        <p:spPr/>
        <p:txBody>
          <a:bodyPr/>
          <a:lstStyle/>
          <a:p>
            <a:r>
              <a:rPr lang="en-GB" dirty="0"/>
              <a:t>Rhythm patterns</a:t>
            </a:r>
          </a:p>
        </p:txBody>
      </p:sp>
      <p:sp>
        <p:nvSpPr>
          <p:cNvPr id="3" name="Subtitle 2">
            <a:extLst>
              <a:ext uri="{FF2B5EF4-FFF2-40B4-BE49-F238E27FC236}">
                <a16:creationId xmlns:a16="http://schemas.microsoft.com/office/drawing/2014/main" id="{92E7E8B6-E7DC-4761-B9F2-EC70B7A02735}"/>
              </a:ext>
            </a:extLst>
          </p:cNvPr>
          <p:cNvSpPr>
            <a:spLocks noGrp="1"/>
          </p:cNvSpPr>
          <p:nvPr>
            <p:ph type="subTitle" idx="1"/>
          </p:nvPr>
        </p:nvSpPr>
        <p:spPr/>
        <p:txBody>
          <a:bodyPr/>
          <a:lstStyle/>
          <a:p>
            <a:r>
              <a:rPr lang="en-GB" dirty="0"/>
              <a:t>Music 23.4.2020</a:t>
            </a:r>
          </a:p>
        </p:txBody>
      </p:sp>
    </p:spTree>
    <p:extLst>
      <p:ext uri="{BB962C8B-B14F-4D97-AF65-F5344CB8AC3E}">
        <p14:creationId xmlns:p14="http://schemas.microsoft.com/office/powerpoint/2010/main" val="5765944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16C5F-B629-45A1-B260-EDD0EA5B5FC4}"/>
              </a:ext>
            </a:extLst>
          </p:cNvPr>
          <p:cNvSpPr>
            <a:spLocks noGrp="1"/>
          </p:cNvSpPr>
          <p:nvPr>
            <p:ph type="title"/>
          </p:nvPr>
        </p:nvSpPr>
        <p:spPr/>
        <p:txBody>
          <a:bodyPr>
            <a:normAutofit fontScale="90000"/>
          </a:bodyPr>
          <a:lstStyle/>
          <a:p>
            <a:r>
              <a:rPr lang="en-GB" b="1" i="1" dirty="0"/>
              <a:t>We are learning to create a musical rhythm which keeps to the beat.</a:t>
            </a:r>
            <a:br>
              <a:rPr lang="en-GB" dirty="0"/>
            </a:br>
            <a:endParaRPr lang="en-GB" dirty="0"/>
          </a:p>
        </p:txBody>
      </p:sp>
      <p:sp>
        <p:nvSpPr>
          <p:cNvPr id="3" name="Content Placeholder 2">
            <a:extLst>
              <a:ext uri="{FF2B5EF4-FFF2-40B4-BE49-F238E27FC236}">
                <a16:creationId xmlns:a16="http://schemas.microsoft.com/office/drawing/2014/main" id="{5A531A2E-B8B4-4018-AAA3-33E8C15135D1}"/>
              </a:ext>
            </a:extLst>
          </p:cNvPr>
          <p:cNvSpPr>
            <a:spLocks noGrp="1"/>
          </p:cNvSpPr>
          <p:nvPr>
            <p:ph idx="1"/>
          </p:nvPr>
        </p:nvSpPr>
        <p:spPr/>
        <p:txBody>
          <a:bodyPr/>
          <a:lstStyle/>
          <a:p>
            <a:r>
              <a:rPr lang="en-GB" dirty="0"/>
              <a:t>Warm up – Body Percussion</a:t>
            </a:r>
          </a:p>
          <a:p>
            <a:r>
              <a:rPr lang="en-GB" u="sng" dirty="0">
                <a:hlinkClick r:id="rId2"/>
              </a:rPr>
              <a:t>https://www.youtube.com/watch?v=j22d7QYxFw0</a:t>
            </a:r>
            <a:endParaRPr lang="en-GB" dirty="0"/>
          </a:p>
          <a:p>
            <a:r>
              <a:rPr lang="en-GB" u="sng" dirty="0">
                <a:hlinkClick r:id="rId3"/>
              </a:rPr>
              <a:t>https://www.youtube.com/watch?v=wioRj-mSLPc&amp;t=4s</a:t>
            </a:r>
            <a:endParaRPr lang="en-GB" dirty="0"/>
          </a:p>
          <a:p>
            <a:r>
              <a:rPr lang="en-GB" u="sng" dirty="0">
                <a:hlinkClick r:id="rId4"/>
              </a:rPr>
              <a:t>https://www.youtube.com/watch?v=pC7TfQaOTts</a:t>
            </a:r>
            <a:endParaRPr lang="en-GB" dirty="0"/>
          </a:p>
          <a:p>
            <a:r>
              <a:rPr lang="en-GB" dirty="0"/>
              <a:t>Watch the above YouTube videos and copy the body percussion rhythms that Mrs </a:t>
            </a:r>
            <a:r>
              <a:rPr lang="en-GB" dirty="0" err="1"/>
              <a:t>Picken</a:t>
            </a:r>
            <a:r>
              <a:rPr lang="en-GB" dirty="0"/>
              <a:t> is doing. This will get us thinking about keeping to a beat.</a:t>
            </a:r>
          </a:p>
          <a:p>
            <a:pPr marL="0" indent="0">
              <a:buNone/>
            </a:pPr>
            <a:endParaRPr lang="en-GB" dirty="0"/>
          </a:p>
        </p:txBody>
      </p:sp>
    </p:spTree>
    <p:extLst>
      <p:ext uri="{BB962C8B-B14F-4D97-AF65-F5344CB8AC3E}">
        <p14:creationId xmlns:p14="http://schemas.microsoft.com/office/powerpoint/2010/main" val="34914535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8A1A12-E05A-47FC-AFBF-2A93E636FC9C}"/>
              </a:ext>
            </a:extLst>
          </p:cNvPr>
          <p:cNvSpPr/>
          <p:nvPr/>
        </p:nvSpPr>
        <p:spPr>
          <a:xfrm>
            <a:off x="5103513" y="326964"/>
            <a:ext cx="6717425" cy="923330"/>
          </a:xfrm>
          <a:prstGeom prst="rect">
            <a:avLst/>
          </a:prstGeom>
        </p:spPr>
        <p:txBody>
          <a:bodyPr wrap="square">
            <a:spAutoFit/>
          </a:bodyPr>
          <a:lstStyle/>
          <a:p>
            <a:r>
              <a:rPr lang="en-GB" b="1" dirty="0">
                <a:solidFill>
                  <a:srgbClr val="000000"/>
                </a:solidFill>
                <a:latin typeface="MS Sans Serif"/>
              </a:rPr>
              <a:t>*Say 'out loud’   the shapes that they see. </a:t>
            </a:r>
            <a:endParaRPr lang="en-GB" dirty="0"/>
          </a:p>
          <a:p>
            <a:r>
              <a:rPr lang="en-GB" b="1" dirty="0">
                <a:solidFill>
                  <a:srgbClr val="000000"/>
                </a:solidFill>
                <a:latin typeface="MS Sans Serif"/>
              </a:rPr>
              <a:t>Starting on line 1 across, then line 2, line 3, line 4. </a:t>
            </a:r>
            <a:endParaRPr lang="en-GB" sz="1600" dirty="0">
              <a:latin typeface="Arial" panose="020B0604020202020204" pitchFamily="34" charset="0"/>
            </a:endParaRPr>
          </a:p>
          <a:p>
            <a:r>
              <a:rPr lang="en-GB" b="1" dirty="0">
                <a:solidFill>
                  <a:srgbClr val="000000"/>
                </a:solidFill>
                <a:latin typeface="MS Sans Serif"/>
              </a:rPr>
              <a:t>Count to 4 to give children the speed of the beat before starting.</a:t>
            </a:r>
            <a:endParaRPr lang="en-GB" dirty="0"/>
          </a:p>
        </p:txBody>
      </p:sp>
      <p:pic>
        <p:nvPicPr>
          <p:cNvPr id="3" name="Picture 2">
            <a:extLst>
              <a:ext uri="{FF2B5EF4-FFF2-40B4-BE49-F238E27FC236}">
                <a16:creationId xmlns:a16="http://schemas.microsoft.com/office/drawing/2014/main" id="{C67ECF25-1412-4881-849D-92025D73798F}"/>
              </a:ext>
            </a:extLst>
          </p:cNvPr>
          <p:cNvPicPr>
            <a:picLocks noChangeAspect="1"/>
          </p:cNvPicPr>
          <p:nvPr/>
        </p:nvPicPr>
        <p:blipFill rotWithShape="1">
          <a:blip r:embed="rId2"/>
          <a:srcRect l="14423" t="15162" r="25230" b="17317"/>
          <a:stretch/>
        </p:blipFill>
        <p:spPr>
          <a:xfrm>
            <a:off x="1847556" y="1382816"/>
            <a:ext cx="8496887" cy="5345078"/>
          </a:xfrm>
          <a:prstGeom prst="rect">
            <a:avLst/>
          </a:prstGeom>
        </p:spPr>
      </p:pic>
      <p:sp>
        <p:nvSpPr>
          <p:cNvPr id="4" name="TextBox 3">
            <a:extLst>
              <a:ext uri="{FF2B5EF4-FFF2-40B4-BE49-F238E27FC236}">
                <a16:creationId xmlns:a16="http://schemas.microsoft.com/office/drawing/2014/main" id="{DB2401FC-9EEC-4BF2-9952-D863D944888D}"/>
              </a:ext>
            </a:extLst>
          </p:cNvPr>
          <p:cNvSpPr txBox="1"/>
          <p:nvPr/>
        </p:nvSpPr>
        <p:spPr>
          <a:xfrm>
            <a:off x="344557" y="251791"/>
            <a:ext cx="4505739" cy="369332"/>
          </a:xfrm>
          <a:prstGeom prst="rect">
            <a:avLst/>
          </a:prstGeom>
          <a:noFill/>
        </p:spPr>
        <p:txBody>
          <a:bodyPr wrap="square" rtlCol="0">
            <a:spAutoFit/>
          </a:bodyPr>
          <a:lstStyle/>
          <a:p>
            <a:r>
              <a:rPr lang="en-GB" dirty="0"/>
              <a:t>Rhythm Work.</a:t>
            </a:r>
          </a:p>
        </p:txBody>
      </p:sp>
    </p:spTree>
    <p:extLst>
      <p:ext uri="{BB962C8B-B14F-4D97-AF65-F5344CB8AC3E}">
        <p14:creationId xmlns:p14="http://schemas.microsoft.com/office/powerpoint/2010/main" val="37243994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146743-B217-4EB6-9BD1-71A46F0D7491}"/>
              </a:ext>
            </a:extLst>
          </p:cNvPr>
          <p:cNvSpPr/>
          <p:nvPr/>
        </p:nvSpPr>
        <p:spPr>
          <a:xfrm>
            <a:off x="609599" y="495156"/>
            <a:ext cx="10734261" cy="646331"/>
          </a:xfrm>
          <a:prstGeom prst="rect">
            <a:avLst/>
          </a:prstGeom>
        </p:spPr>
        <p:txBody>
          <a:bodyPr wrap="square">
            <a:spAutoFit/>
          </a:bodyPr>
          <a:lstStyle/>
          <a:p>
            <a:r>
              <a:rPr lang="en-GB" b="1" dirty="0">
                <a:solidFill>
                  <a:srgbClr val="000000"/>
                </a:solidFill>
                <a:latin typeface="MS Sans Serif"/>
              </a:rPr>
              <a:t> Now clap and chant out the shapes at the same time. Clap on each syllable, so 2 claps for </a:t>
            </a:r>
            <a:r>
              <a:rPr lang="en-GB" b="1" dirty="0" err="1">
                <a:solidFill>
                  <a:srgbClr val="000000"/>
                </a:solidFill>
                <a:latin typeface="MS Sans Serif"/>
              </a:rPr>
              <a:t>cir-cle</a:t>
            </a:r>
            <a:r>
              <a:rPr lang="en-GB" b="1" dirty="0">
                <a:solidFill>
                  <a:srgbClr val="000000"/>
                </a:solidFill>
                <a:latin typeface="MS Sans Serif"/>
              </a:rPr>
              <a:t>, 1 clap for square. Remember to count to 4 before you start to get the beat. </a:t>
            </a:r>
            <a:endParaRPr lang="en-GB" dirty="0"/>
          </a:p>
        </p:txBody>
      </p:sp>
      <p:pic>
        <p:nvPicPr>
          <p:cNvPr id="3" name="Picture 2">
            <a:extLst>
              <a:ext uri="{FF2B5EF4-FFF2-40B4-BE49-F238E27FC236}">
                <a16:creationId xmlns:a16="http://schemas.microsoft.com/office/drawing/2014/main" id="{19F3830C-8898-41A7-8134-FF4881FF4BB1}"/>
              </a:ext>
            </a:extLst>
          </p:cNvPr>
          <p:cNvPicPr>
            <a:picLocks noChangeAspect="1"/>
          </p:cNvPicPr>
          <p:nvPr/>
        </p:nvPicPr>
        <p:blipFill rotWithShape="1">
          <a:blip r:embed="rId2"/>
          <a:srcRect l="14423" t="15162" r="25230" b="17317"/>
          <a:stretch/>
        </p:blipFill>
        <p:spPr>
          <a:xfrm>
            <a:off x="609599" y="1250294"/>
            <a:ext cx="8496887" cy="5345078"/>
          </a:xfrm>
          <a:prstGeom prst="rect">
            <a:avLst/>
          </a:prstGeom>
        </p:spPr>
      </p:pic>
    </p:spTree>
    <p:extLst>
      <p:ext uri="{BB962C8B-B14F-4D97-AF65-F5344CB8AC3E}">
        <p14:creationId xmlns:p14="http://schemas.microsoft.com/office/powerpoint/2010/main" val="32288104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B0F96F-14C1-4923-BBE3-3BF1D57B9981}"/>
              </a:ext>
            </a:extLst>
          </p:cNvPr>
          <p:cNvSpPr/>
          <p:nvPr/>
        </p:nvSpPr>
        <p:spPr>
          <a:xfrm>
            <a:off x="225286" y="209619"/>
            <a:ext cx="11370365" cy="1200329"/>
          </a:xfrm>
          <a:prstGeom prst="rect">
            <a:avLst/>
          </a:prstGeom>
        </p:spPr>
        <p:txBody>
          <a:bodyPr wrap="square">
            <a:spAutoFit/>
          </a:bodyPr>
          <a:lstStyle/>
          <a:p>
            <a:r>
              <a:rPr lang="en-GB" b="1" dirty="0">
                <a:solidFill>
                  <a:srgbClr val="000000"/>
                </a:solidFill>
                <a:latin typeface="MS Sans Serif"/>
              </a:rPr>
              <a:t> Now in class this is where we would introduce drumsticks, and we would tap them on the floor. If you happen to have drumsticks at home, great. If not, you could try a couple of wooden spoons/similar.</a:t>
            </a:r>
          </a:p>
          <a:p>
            <a:r>
              <a:rPr lang="en-GB" b="1" dirty="0">
                <a:solidFill>
                  <a:srgbClr val="000000"/>
                </a:solidFill>
                <a:latin typeface="MS Sans Serif"/>
              </a:rPr>
              <a:t>Or just stick to clapping your hands, or tapping them on your thighs. Try not to say the shapes out loud this time.</a:t>
            </a:r>
            <a:endParaRPr lang="en-GB" dirty="0"/>
          </a:p>
        </p:txBody>
      </p:sp>
      <p:pic>
        <p:nvPicPr>
          <p:cNvPr id="3" name="Picture 2">
            <a:extLst>
              <a:ext uri="{FF2B5EF4-FFF2-40B4-BE49-F238E27FC236}">
                <a16:creationId xmlns:a16="http://schemas.microsoft.com/office/drawing/2014/main" id="{6E861672-EF07-4AF4-B138-C8BDA0F6C2B1}"/>
              </a:ext>
            </a:extLst>
          </p:cNvPr>
          <p:cNvPicPr>
            <a:picLocks noChangeAspect="1"/>
          </p:cNvPicPr>
          <p:nvPr/>
        </p:nvPicPr>
        <p:blipFill rotWithShape="1">
          <a:blip r:embed="rId2"/>
          <a:srcRect l="14423" t="15162" r="25230" b="17317"/>
          <a:stretch/>
        </p:blipFill>
        <p:spPr>
          <a:xfrm>
            <a:off x="323557" y="1758345"/>
            <a:ext cx="7773522" cy="4890036"/>
          </a:xfrm>
          <a:prstGeom prst="rect">
            <a:avLst/>
          </a:prstGeom>
        </p:spPr>
      </p:pic>
      <p:sp>
        <p:nvSpPr>
          <p:cNvPr id="5" name="TextBox 4">
            <a:extLst>
              <a:ext uri="{FF2B5EF4-FFF2-40B4-BE49-F238E27FC236}">
                <a16:creationId xmlns:a16="http://schemas.microsoft.com/office/drawing/2014/main" id="{85B92F0D-A84B-4B5C-9822-D47767C78E68}"/>
              </a:ext>
            </a:extLst>
          </p:cNvPr>
          <p:cNvSpPr txBox="1"/>
          <p:nvPr/>
        </p:nvSpPr>
        <p:spPr>
          <a:xfrm>
            <a:off x="8216348" y="2828835"/>
            <a:ext cx="3652095" cy="1569660"/>
          </a:xfrm>
          <a:prstGeom prst="rect">
            <a:avLst/>
          </a:prstGeom>
          <a:noFill/>
        </p:spPr>
        <p:txBody>
          <a:bodyPr wrap="square" rtlCol="0">
            <a:spAutoFit/>
          </a:bodyPr>
          <a:lstStyle/>
          <a:p>
            <a:r>
              <a:rPr lang="en-GB" sz="2400" dirty="0"/>
              <a:t>I’ve put a couple of videos up of me clapping/drumming. Find them on the blog.</a:t>
            </a:r>
          </a:p>
        </p:txBody>
      </p:sp>
    </p:spTree>
    <p:extLst>
      <p:ext uri="{BB962C8B-B14F-4D97-AF65-F5344CB8AC3E}">
        <p14:creationId xmlns:p14="http://schemas.microsoft.com/office/powerpoint/2010/main" val="29829365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F645A7-73B4-4F5D-8D04-BB82BAEC2E96}"/>
              </a:ext>
            </a:extLst>
          </p:cNvPr>
          <p:cNvSpPr/>
          <p:nvPr/>
        </p:nvSpPr>
        <p:spPr>
          <a:xfrm>
            <a:off x="424069" y="232707"/>
            <a:ext cx="11370365" cy="646331"/>
          </a:xfrm>
          <a:prstGeom prst="rect">
            <a:avLst/>
          </a:prstGeom>
        </p:spPr>
        <p:txBody>
          <a:bodyPr wrap="square">
            <a:spAutoFit/>
          </a:bodyPr>
          <a:lstStyle/>
          <a:p>
            <a:r>
              <a:rPr lang="en-GB" b="1" dirty="0">
                <a:solidFill>
                  <a:srgbClr val="000000"/>
                </a:solidFill>
                <a:latin typeface="MS Sans Serif"/>
              </a:rPr>
              <a:t>Once you have the hang of that, try this rhythm.</a:t>
            </a:r>
          </a:p>
          <a:p>
            <a:r>
              <a:rPr lang="en-GB" b="1" dirty="0">
                <a:solidFill>
                  <a:srgbClr val="000000"/>
                </a:solidFill>
                <a:latin typeface="MS Sans Serif"/>
              </a:rPr>
              <a:t>Do the same as before – start by saying the shapes, then clapping and saying, then just drumming them.</a:t>
            </a:r>
            <a:endParaRPr lang="en-GB" dirty="0"/>
          </a:p>
        </p:txBody>
      </p:sp>
      <p:pic>
        <p:nvPicPr>
          <p:cNvPr id="3" name="Picture 2">
            <a:extLst>
              <a:ext uri="{FF2B5EF4-FFF2-40B4-BE49-F238E27FC236}">
                <a16:creationId xmlns:a16="http://schemas.microsoft.com/office/drawing/2014/main" id="{FA1E533C-26D8-44F5-B63A-1FA429DB9684}"/>
              </a:ext>
            </a:extLst>
          </p:cNvPr>
          <p:cNvPicPr>
            <a:picLocks noChangeAspect="1"/>
          </p:cNvPicPr>
          <p:nvPr/>
        </p:nvPicPr>
        <p:blipFill rotWithShape="1">
          <a:blip r:embed="rId2"/>
          <a:srcRect l="13260" t="16796" r="23587" b="16119"/>
          <a:stretch/>
        </p:blipFill>
        <p:spPr>
          <a:xfrm>
            <a:off x="1602768" y="1099931"/>
            <a:ext cx="8986464" cy="5367130"/>
          </a:xfrm>
          <a:prstGeom prst="rect">
            <a:avLst/>
          </a:prstGeom>
        </p:spPr>
      </p:pic>
    </p:spTree>
    <p:extLst>
      <p:ext uri="{BB962C8B-B14F-4D97-AF65-F5344CB8AC3E}">
        <p14:creationId xmlns:p14="http://schemas.microsoft.com/office/powerpoint/2010/main" val="7523254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02E388-2E5D-4357-8EDD-CDB2E0D91863}"/>
              </a:ext>
            </a:extLst>
          </p:cNvPr>
          <p:cNvSpPr/>
          <p:nvPr/>
        </p:nvSpPr>
        <p:spPr>
          <a:xfrm>
            <a:off x="424069" y="232707"/>
            <a:ext cx="11370365" cy="369332"/>
          </a:xfrm>
          <a:prstGeom prst="rect">
            <a:avLst/>
          </a:prstGeom>
        </p:spPr>
        <p:txBody>
          <a:bodyPr wrap="square">
            <a:spAutoFit/>
          </a:bodyPr>
          <a:lstStyle/>
          <a:p>
            <a:r>
              <a:rPr lang="en-GB" b="1" dirty="0">
                <a:solidFill>
                  <a:srgbClr val="000000"/>
                </a:solidFill>
                <a:latin typeface="MS Sans Serif"/>
              </a:rPr>
              <a:t>If you think you have mastered both of them, play one after the other.</a:t>
            </a:r>
            <a:endParaRPr lang="en-GB" dirty="0"/>
          </a:p>
        </p:txBody>
      </p:sp>
      <p:pic>
        <p:nvPicPr>
          <p:cNvPr id="3" name="Picture 2">
            <a:extLst>
              <a:ext uri="{FF2B5EF4-FFF2-40B4-BE49-F238E27FC236}">
                <a16:creationId xmlns:a16="http://schemas.microsoft.com/office/drawing/2014/main" id="{A86910FE-1B48-4DDC-8095-96FD3A63CFA4}"/>
              </a:ext>
            </a:extLst>
          </p:cNvPr>
          <p:cNvPicPr>
            <a:picLocks noChangeAspect="1"/>
          </p:cNvPicPr>
          <p:nvPr/>
        </p:nvPicPr>
        <p:blipFill rotWithShape="1">
          <a:blip r:embed="rId2"/>
          <a:srcRect l="14423" t="15162" r="25230" b="17317"/>
          <a:stretch/>
        </p:blipFill>
        <p:spPr>
          <a:xfrm>
            <a:off x="126609" y="2124221"/>
            <a:ext cx="5514680" cy="3469082"/>
          </a:xfrm>
          <a:prstGeom prst="rect">
            <a:avLst/>
          </a:prstGeom>
        </p:spPr>
      </p:pic>
      <p:pic>
        <p:nvPicPr>
          <p:cNvPr id="4" name="Picture 3">
            <a:extLst>
              <a:ext uri="{FF2B5EF4-FFF2-40B4-BE49-F238E27FC236}">
                <a16:creationId xmlns:a16="http://schemas.microsoft.com/office/drawing/2014/main" id="{E1BD03A2-907A-44C1-ADAD-9858D5B2B9F6}"/>
              </a:ext>
            </a:extLst>
          </p:cNvPr>
          <p:cNvPicPr>
            <a:picLocks noChangeAspect="1"/>
          </p:cNvPicPr>
          <p:nvPr/>
        </p:nvPicPr>
        <p:blipFill rotWithShape="1">
          <a:blip r:embed="rId3"/>
          <a:srcRect l="13260" t="16796" r="23587" b="16119"/>
          <a:stretch/>
        </p:blipFill>
        <p:spPr>
          <a:xfrm>
            <a:off x="5969460" y="2124221"/>
            <a:ext cx="5824974" cy="3478943"/>
          </a:xfrm>
          <a:prstGeom prst="rect">
            <a:avLst/>
          </a:prstGeom>
        </p:spPr>
      </p:pic>
    </p:spTree>
    <p:extLst>
      <p:ext uri="{BB962C8B-B14F-4D97-AF65-F5344CB8AC3E}">
        <p14:creationId xmlns:p14="http://schemas.microsoft.com/office/powerpoint/2010/main" val="2009669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0044EC-15F2-43C1-9D8E-3E7A9201BFC0}"/>
              </a:ext>
            </a:extLst>
          </p:cNvPr>
          <p:cNvSpPr/>
          <p:nvPr/>
        </p:nvSpPr>
        <p:spPr>
          <a:xfrm>
            <a:off x="277479" y="925955"/>
            <a:ext cx="11371385" cy="5293757"/>
          </a:xfrm>
          <a:prstGeom prst="rect">
            <a:avLst/>
          </a:prstGeom>
        </p:spPr>
        <p:txBody>
          <a:bodyPr wrap="square">
            <a:spAutoFit/>
          </a:bodyPr>
          <a:lstStyle/>
          <a:p>
            <a:r>
              <a:rPr lang="en-GB" sz="3200" b="1" dirty="0">
                <a:solidFill>
                  <a:srgbClr val="000000"/>
                </a:solidFill>
                <a:latin typeface="MS Sans Serif"/>
              </a:rPr>
              <a:t>Try playing some music in the background and drumming the rhythms in time to the beat.</a:t>
            </a:r>
          </a:p>
          <a:p>
            <a:endParaRPr lang="en-GB" sz="3200" b="1" dirty="0">
              <a:solidFill>
                <a:srgbClr val="000000"/>
              </a:solidFill>
              <a:latin typeface="MS Sans Serif"/>
            </a:endParaRPr>
          </a:p>
          <a:p>
            <a:r>
              <a:rPr lang="en-GB" sz="3200" b="1" dirty="0">
                <a:solidFill>
                  <a:srgbClr val="000000"/>
                </a:solidFill>
                <a:latin typeface="MS Sans Serif"/>
              </a:rPr>
              <a:t>I found it worked quite well to </a:t>
            </a:r>
            <a:r>
              <a:rPr lang="en-GB" sz="3200" b="1" dirty="0" err="1">
                <a:solidFill>
                  <a:srgbClr val="000000"/>
                </a:solidFill>
                <a:latin typeface="MS Sans Serif"/>
              </a:rPr>
              <a:t>Hosh</a:t>
            </a:r>
            <a:r>
              <a:rPr lang="en-GB" sz="3200" b="1" dirty="0">
                <a:solidFill>
                  <a:srgbClr val="000000"/>
                </a:solidFill>
                <a:latin typeface="MS Sans Serif"/>
              </a:rPr>
              <a:t> &amp; 1979 “Midnight” or </a:t>
            </a:r>
            <a:r>
              <a:rPr lang="en-GB" sz="3200" b="1" dirty="0" err="1">
                <a:solidFill>
                  <a:srgbClr val="000000"/>
                </a:solidFill>
                <a:latin typeface="MS Sans Serif"/>
              </a:rPr>
              <a:t>Bxnjamin</a:t>
            </a:r>
            <a:r>
              <a:rPr lang="en-GB" sz="3200" b="1" dirty="0">
                <a:solidFill>
                  <a:srgbClr val="000000"/>
                </a:solidFill>
                <a:latin typeface="MS Sans Serif"/>
              </a:rPr>
              <a:t> &amp; </a:t>
            </a:r>
            <a:r>
              <a:rPr lang="en-GB" sz="3200" b="1" dirty="0" err="1">
                <a:solidFill>
                  <a:srgbClr val="000000"/>
                </a:solidFill>
                <a:latin typeface="MS Sans Serif"/>
              </a:rPr>
              <a:t>Chanele</a:t>
            </a:r>
            <a:r>
              <a:rPr lang="en-GB" sz="3200" b="1" dirty="0">
                <a:solidFill>
                  <a:srgbClr val="000000"/>
                </a:solidFill>
                <a:latin typeface="MS Sans Serif"/>
              </a:rPr>
              <a:t> McGuiness “Moon River” (both available on </a:t>
            </a:r>
            <a:r>
              <a:rPr lang="en-GB" sz="3200" b="1" dirty="0" err="1">
                <a:solidFill>
                  <a:srgbClr val="000000"/>
                </a:solidFill>
                <a:latin typeface="MS Sans Serif"/>
              </a:rPr>
              <a:t>Youtube</a:t>
            </a:r>
            <a:r>
              <a:rPr lang="en-GB" sz="3200" b="1" dirty="0">
                <a:solidFill>
                  <a:srgbClr val="000000"/>
                </a:solidFill>
                <a:latin typeface="MS Sans Serif"/>
              </a:rPr>
              <a:t>).</a:t>
            </a:r>
          </a:p>
          <a:p>
            <a:endParaRPr lang="en-GB" sz="3200" b="1" dirty="0">
              <a:solidFill>
                <a:srgbClr val="000000"/>
              </a:solidFill>
              <a:latin typeface="MS Sans Serif"/>
            </a:endParaRPr>
          </a:p>
          <a:p>
            <a:r>
              <a:rPr lang="en-GB" sz="3200" b="1" dirty="0">
                <a:solidFill>
                  <a:srgbClr val="000000"/>
                </a:solidFill>
                <a:latin typeface="MS Sans Serif"/>
              </a:rPr>
              <a:t>I’ve put some videos of my attempts up. Have fun and let me know if you manage/find any other good songs to drum along to.</a:t>
            </a:r>
          </a:p>
          <a:p>
            <a:endParaRPr lang="en-GB" dirty="0"/>
          </a:p>
        </p:txBody>
      </p:sp>
    </p:spTree>
    <p:extLst>
      <p:ext uri="{BB962C8B-B14F-4D97-AF65-F5344CB8AC3E}">
        <p14:creationId xmlns:p14="http://schemas.microsoft.com/office/powerpoint/2010/main" val="30552229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4C6CFB-8747-485D-B128-29DF791314FF}"/>
              </a:ext>
            </a:extLst>
          </p:cNvPr>
          <p:cNvSpPr txBox="1"/>
          <p:nvPr/>
        </p:nvSpPr>
        <p:spPr>
          <a:xfrm>
            <a:off x="379828" y="295422"/>
            <a:ext cx="4656406" cy="5909310"/>
          </a:xfrm>
          <a:prstGeom prst="rect">
            <a:avLst/>
          </a:prstGeom>
          <a:noFill/>
        </p:spPr>
        <p:txBody>
          <a:bodyPr wrap="square" rtlCol="0">
            <a:spAutoFit/>
          </a:bodyPr>
          <a:lstStyle/>
          <a:p>
            <a:r>
              <a:rPr lang="en-GB" dirty="0"/>
              <a:t>Extension:</a:t>
            </a:r>
          </a:p>
          <a:p>
            <a:endParaRPr lang="en-GB" dirty="0"/>
          </a:p>
          <a:p>
            <a:r>
              <a:rPr lang="en-GB" dirty="0"/>
              <a:t>Can you make up your own 4 line rhythms using squares and circles? </a:t>
            </a:r>
          </a:p>
          <a:p>
            <a:endParaRPr lang="en-GB" dirty="0"/>
          </a:p>
          <a:p>
            <a:r>
              <a:rPr lang="en-GB" dirty="0"/>
              <a:t>4 notes (shapes) in each line (example below).</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Have a go at drumming your own. Can anyone at home copy your patterns?</a:t>
            </a:r>
          </a:p>
          <a:p>
            <a:endParaRPr lang="en-GB" dirty="0"/>
          </a:p>
          <a:p>
            <a:endParaRPr lang="en-GB" dirty="0"/>
          </a:p>
          <a:p>
            <a:r>
              <a:rPr lang="en-GB" dirty="0"/>
              <a:t>If you fancy sending the office any of video clips of your drumming I would love to see them!</a:t>
            </a:r>
          </a:p>
        </p:txBody>
      </p:sp>
      <p:sp>
        <p:nvSpPr>
          <p:cNvPr id="3" name="TextBox 2">
            <a:extLst>
              <a:ext uri="{FF2B5EF4-FFF2-40B4-BE49-F238E27FC236}">
                <a16:creationId xmlns:a16="http://schemas.microsoft.com/office/drawing/2014/main" id="{0BD77AF5-31E1-40AB-80E4-FC840323AEDA}"/>
              </a:ext>
            </a:extLst>
          </p:cNvPr>
          <p:cNvSpPr txBox="1"/>
          <p:nvPr/>
        </p:nvSpPr>
        <p:spPr>
          <a:xfrm>
            <a:off x="6316394" y="295422"/>
            <a:ext cx="5495778" cy="1477328"/>
          </a:xfrm>
          <a:prstGeom prst="rect">
            <a:avLst/>
          </a:prstGeom>
          <a:noFill/>
        </p:spPr>
        <p:txBody>
          <a:bodyPr wrap="square" rtlCol="0">
            <a:spAutoFit/>
          </a:bodyPr>
          <a:lstStyle/>
          <a:p>
            <a:r>
              <a:rPr lang="en-GB" dirty="0"/>
              <a:t>Next week we are going to start calling the notes by their proper names – crotchets and quavers:</a:t>
            </a:r>
          </a:p>
          <a:p>
            <a:endParaRPr lang="en-GB" dirty="0"/>
          </a:p>
          <a:p>
            <a:endParaRPr lang="en-GB" dirty="0"/>
          </a:p>
          <a:p>
            <a:endParaRPr lang="en-GB" dirty="0"/>
          </a:p>
        </p:txBody>
      </p:sp>
      <p:sp>
        <p:nvSpPr>
          <p:cNvPr id="4" name="Rectangle 3">
            <a:extLst>
              <a:ext uri="{FF2B5EF4-FFF2-40B4-BE49-F238E27FC236}">
                <a16:creationId xmlns:a16="http://schemas.microsoft.com/office/drawing/2014/main" id="{A634D0EA-7CC5-4BEE-A556-948FD391BB70}"/>
              </a:ext>
            </a:extLst>
          </p:cNvPr>
          <p:cNvSpPr/>
          <p:nvPr/>
        </p:nvSpPr>
        <p:spPr>
          <a:xfrm>
            <a:off x="6745357" y="1378226"/>
            <a:ext cx="1020417" cy="102041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33A0F53F-0A1E-4830-9686-15FC752E2D6F}"/>
              </a:ext>
            </a:extLst>
          </p:cNvPr>
          <p:cNvSpPr/>
          <p:nvPr/>
        </p:nvSpPr>
        <p:spPr>
          <a:xfrm>
            <a:off x="9197009" y="1378226"/>
            <a:ext cx="1020416" cy="10204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Types Of Musical Notes | Hello Music Theory">
            <a:extLst>
              <a:ext uri="{FF2B5EF4-FFF2-40B4-BE49-F238E27FC236}">
                <a16:creationId xmlns:a16="http://schemas.microsoft.com/office/drawing/2014/main" id="{629DB2B2-6F96-4C1E-BB35-7AD595B637C4}"/>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164211" y="1094140"/>
            <a:ext cx="1983113" cy="19831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Quaver, Musical Notes, Music, Staff Png Clipart Png - Quarter Note ...">
            <a:extLst>
              <a:ext uri="{FF2B5EF4-FFF2-40B4-BE49-F238E27FC236}">
                <a16:creationId xmlns:a16="http://schemas.microsoft.com/office/drawing/2014/main" id="{982D61AD-4070-4D36-A533-84B8FB26E25E}"/>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8886648" y="1432514"/>
            <a:ext cx="1641138" cy="88661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B4CAE926-BF5D-4DFA-A3CC-75EA647DEC69}"/>
              </a:ext>
            </a:extLst>
          </p:cNvPr>
          <p:cNvSpPr/>
          <p:nvPr/>
        </p:nvSpPr>
        <p:spPr>
          <a:xfrm>
            <a:off x="749300" y="2184400"/>
            <a:ext cx="3429000" cy="17907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8" name="Straight Connector 7">
            <a:extLst>
              <a:ext uri="{FF2B5EF4-FFF2-40B4-BE49-F238E27FC236}">
                <a16:creationId xmlns:a16="http://schemas.microsoft.com/office/drawing/2014/main" id="{2549D9AB-C357-49E8-B49E-7C86A38C30F4}"/>
              </a:ext>
            </a:extLst>
          </p:cNvPr>
          <p:cNvCxnSpPr>
            <a:stCxn id="6" idx="0"/>
            <a:endCxn id="6" idx="2"/>
          </p:cNvCxnSpPr>
          <p:nvPr/>
        </p:nvCxnSpPr>
        <p:spPr>
          <a:xfrm>
            <a:off x="2463800" y="2184400"/>
            <a:ext cx="0" cy="179070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0F7D1C8A-E4E3-4CB9-BEF2-31651239EF3D}"/>
              </a:ext>
            </a:extLst>
          </p:cNvPr>
          <p:cNvCxnSpPr/>
          <p:nvPr/>
        </p:nvCxnSpPr>
        <p:spPr>
          <a:xfrm>
            <a:off x="749300" y="3077253"/>
            <a:ext cx="342900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15CBF491-6850-44C6-AD8F-0A6915BEFED2}"/>
              </a:ext>
            </a:extLst>
          </p:cNvPr>
          <p:cNvCxnSpPr>
            <a:cxnSpLocks/>
          </p:cNvCxnSpPr>
          <p:nvPr/>
        </p:nvCxnSpPr>
        <p:spPr>
          <a:xfrm>
            <a:off x="1577009" y="2184400"/>
            <a:ext cx="0" cy="179070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7581F8F7-EC2B-4FB5-A817-E334D927ACD9}"/>
              </a:ext>
            </a:extLst>
          </p:cNvPr>
          <p:cNvCxnSpPr>
            <a:cxnSpLocks/>
          </p:cNvCxnSpPr>
          <p:nvPr/>
        </p:nvCxnSpPr>
        <p:spPr>
          <a:xfrm>
            <a:off x="3330161" y="2184400"/>
            <a:ext cx="0" cy="179070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04CABAC-0BF0-4F24-9238-C569BF4E92F1}"/>
              </a:ext>
            </a:extLst>
          </p:cNvPr>
          <p:cNvCxnSpPr/>
          <p:nvPr/>
        </p:nvCxnSpPr>
        <p:spPr>
          <a:xfrm>
            <a:off x="749300" y="2610678"/>
            <a:ext cx="3429000"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4B29AC7E-37DA-47A9-B4EC-CBED562D00B9}"/>
              </a:ext>
            </a:extLst>
          </p:cNvPr>
          <p:cNvCxnSpPr/>
          <p:nvPr/>
        </p:nvCxnSpPr>
        <p:spPr>
          <a:xfrm>
            <a:off x="749300" y="3525078"/>
            <a:ext cx="3429000" cy="0"/>
          </a:xfrm>
          <a:prstGeom prst="line">
            <a:avLst/>
          </a:prstGeom>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8926B230-8A9B-4F76-B317-1E8688AA953C}"/>
              </a:ext>
            </a:extLst>
          </p:cNvPr>
          <p:cNvSpPr/>
          <p:nvPr/>
        </p:nvSpPr>
        <p:spPr>
          <a:xfrm>
            <a:off x="1020417" y="2240941"/>
            <a:ext cx="315401" cy="31540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a:extLst>
              <a:ext uri="{FF2B5EF4-FFF2-40B4-BE49-F238E27FC236}">
                <a16:creationId xmlns:a16="http://schemas.microsoft.com/office/drawing/2014/main" id="{AC98D258-680B-45F4-A3EC-B4C003CD3824}"/>
              </a:ext>
            </a:extLst>
          </p:cNvPr>
          <p:cNvSpPr/>
          <p:nvPr/>
        </p:nvSpPr>
        <p:spPr>
          <a:xfrm>
            <a:off x="1793387" y="2240941"/>
            <a:ext cx="315401" cy="31540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a:extLst>
              <a:ext uri="{FF2B5EF4-FFF2-40B4-BE49-F238E27FC236}">
                <a16:creationId xmlns:a16="http://schemas.microsoft.com/office/drawing/2014/main" id="{3BDA8D0E-0769-4572-A267-259035A1964E}"/>
              </a:ext>
            </a:extLst>
          </p:cNvPr>
          <p:cNvSpPr/>
          <p:nvPr/>
        </p:nvSpPr>
        <p:spPr>
          <a:xfrm>
            <a:off x="2664307" y="2240941"/>
            <a:ext cx="337932" cy="31540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16C321F9-DD63-4637-9FB3-1A5B1012624A}"/>
              </a:ext>
            </a:extLst>
          </p:cNvPr>
          <p:cNvSpPr/>
          <p:nvPr/>
        </p:nvSpPr>
        <p:spPr>
          <a:xfrm>
            <a:off x="3556218" y="2240941"/>
            <a:ext cx="337932" cy="31540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93016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1362</TotalTime>
  <Words>479</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Corbel</vt:lpstr>
      <vt:lpstr>MS Sans Serif</vt:lpstr>
      <vt:lpstr>Wingdings</vt:lpstr>
      <vt:lpstr>Banded</vt:lpstr>
      <vt:lpstr>Rhythm patterns</vt:lpstr>
      <vt:lpstr>We are learning to create a musical rhythm which keeps to the beat.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Rhythm patterns</dc:title>
  <dc:creator>Rhiannon</dc:creator>
  <cp:lastModifiedBy>Rhiannon</cp:lastModifiedBy>
  <cp:revision>12</cp:revision>
  <dcterms:created xsi:type="dcterms:W3CDTF">2020-04-20T08:30:00Z</dcterms:created>
  <dcterms:modified xsi:type="dcterms:W3CDTF">2020-04-21T07:31:24Z</dcterms:modified>
</cp:coreProperties>
</file>