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3" r:id="rId1"/>
  </p:sldMasterIdLst>
  <p:notesMasterIdLst>
    <p:notesMasterId r:id="rId17"/>
  </p:notesMasterIdLst>
  <p:handoutMasterIdLst>
    <p:handoutMasterId r:id="rId18"/>
  </p:handoutMasterIdLst>
  <p:sldIdLst>
    <p:sldId id="300" r:id="rId2"/>
    <p:sldId id="299" r:id="rId3"/>
    <p:sldId id="272" r:id="rId4"/>
    <p:sldId id="273" r:id="rId5"/>
    <p:sldId id="274" r:id="rId6"/>
    <p:sldId id="279" r:id="rId7"/>
    <p:sldId id="280" r:id="rId8"/>
    <p:sldId id="283" r:id="rId9"/>
    <p:sldId id="284" r:id="rId10"/>
    <p:sldId id="285" r:id="rId11"/>
    <p:sldId id="289" r:id="rId12"/>
    <p:sldId id="293" r:id="rId13"/>
    <p:sldId id="295" r:id="rId14"/>
    <p:sldId id="296" r:id="rId15"/>
    <p:sldId id="29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Twinkl" panose="020B0604020202020204" pitchFamily="2" charset="0"/>
      <p:regular r:id="rId27"/>
      <p:bold r:id="rId28"/>
    </p:embeddedFont>
    <p:embeddedFont>
      <p:font typeface="Twinkl SemiBold" pitchFamily="2" charset="0"/>
      <p:bold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3"/>
    <a:srgbClr val="F08216"/>
    <a:srgbClr val="000000"/>
    <a:srgbClr val="FFFFFF"/>
    <a:srgbClr val="F5A85A"/>
    <a:srgbClr val="01A7E7"/>
    <a:srgbClr val="AFDEF8"/>
    <a:srgbClr val="FFE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>
        <p:scale>
          <a:sx n="75" d="100"/>
          <a:sy n="75" d="100"/>
        </p:scale>
        <p:origin x="1260" y="-7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792D7A-D603-4105-B2BC-FA58A7A58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7AECA-17F9-4162-A7BF-3B87E582CF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3F99C3-E615-4A99-BC38-95F02780FFB1}" type="datetimeFigureOut">
              <a:rPr lang="en-GB"/>
              <a:pPr>
                <a:defRPr/>
              </a:pPr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3FF05-36B8-4843-92E5-D438ACEF4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2AD45-0C70-44E8-9C51-9BD1F465B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A8FB335-2A35-40D6-A7BB-E27CDC9332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1E72DD-69B8-4969-9FEE-D84294732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4C4C7-FAC1-457E-87CD-A97F539A16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FC1D57-A8C7-40F0-A251-2D8E9E27D1C5}" type="datetimeFigureOut">
              <a:rPr lang="en-GB"/>
              <a:pPr>
                <a:defRPr/>
              </a:pPr>
              <a:t>18/04/2020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AAF8F0-A8BE-4EBB-9DE6-B68C1D38B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265EAC-A06C-45CC-A09C-6D3B6EB87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7B391-D17F-44D7-BC0F-090A3B0AE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ECAD4-E5D4-446F-8105-B4C24142D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1CBD48-FF26-4836-9B6B-29D3E87A96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5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3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1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08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4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5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A8038FB-A96D-49AB-B94D-925A8943851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8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CB16D4D-7797-4D4F-8455-87A7BCFEDAA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2E48AB0-04B0-4188-A079-61056A106A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1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BBC4B5C-3A26-4DB9-82AC-545377D44CC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44B2707-FFEE-440F-8DFA-EF2CAF2C25D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DD7B3D-A205-493F-A6C4-5FF6BBA6D05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A2B78B-4829-42DB-A169-63CAF0C8AD5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79A2769-2B50-4814-9F54-EDAA5817E01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81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0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1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1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704D-EC21-4214-8698-1627AD5E7714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E55A20-EEDA-4626-9524-EE607D7B4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1" r:id="rId17"/>
    <p:sldLayoutId id="2147483684" r:id="rId18"/>
    <p:sldLayoutId id="214748368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vmxsbk/articles/zsr4k7h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49A9-4067-40C6-9846-A33C241AD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Perimeter of 2D 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DFD18-FD0E-4783-AC0A-AF4608A48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12505" y="4482634"/>
            <a:ext cx="8076905" cy="1156166"/>
          </a:xfrm>
        </p:spPr>
        <p:txBody>
          <a:bodyPr>
            <a:normAutofit/>
          </a:bodyPr>
          <a:lstStyle/>
          <a:p>
            <a:r>
              <a:rPr lang="en-GB" sz="2800" b="1" dirty="0"/>
              <a:t>I can explain how to find the perimeter of simple 2D shapes</a:t>
            </a:r>
          </a:p>
        </p:txBody>
      </p:sp>
    </p:spTree>
    <p:extLst>
      <p:ext uri="{BB962C8B-B14F-4D97-AF65-F5344CB8AC3E}">
        <p14:creationId xmlns:p14="http://schemas.microsoft.com/office/powerpoint/2010/main" val="261434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B2E0D70-05A1-4284-AC61-1FB53B13E387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E37FA6EA-8548-422C-AE2B-03A8EB3D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24580" name="Next">
            <a:hlinkClick r:id="" action="ppaction://noaction"/>
            <a:extLst>
              <a:ext uri="{FF2B5EF4-FFF2-40B4-BE49-F238E27FC236}">
                <a16:creationId xmlns:a16="http://schemas.microsoft.com/office/drawing/2014/main" id="{4F8942F3-9486-4750-B394-0DC2836D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1EA24FA2-3F76-4EA7-9527-57172DC0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18CA8-3A85-455E-8A0D-0B2AE4EC312D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CB41677-42B1-4CDC-92E1-2CA4A17C2634}"/>
              </a:ext>
            </a:extLst>
          </p:cNvPr>
          <p:cNvSpPr/>
          <p:nvPr/>
        </p:nvSpPr>
        <p:spPr>
          <a:xfrm>
            <a:off x="3105150" y="2381250"/>
            <a:ext cx="2574925" cy="1103313"/>
          </a:xfrm>
          <a:prstGeom prst="rect">
            <a:avLst/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08216"/>
              </a:solidFill>
            </a:endParaRPr>
          </a:p>
        </p:txBody>
      </p:sp>
      <p:sp>
        <p:nvSpPr>
          <p:cNvPr id="24585" name="Text Box 2">
            <a:extLst>
              <a:ext uri="{FF2B5EF4-FFF2-40B4-BE49-F238E27FC236}">
                <a16:creationId xmlns:a16="http://schemas.microsoft.com/office/drawing/2014/main" id="{84F9C1C8-E5FA-4B9D-86DC-A3114A76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5432425"/>
            <a:ext cx="286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7cm + 3cm + 7cm + 3cm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B464A2C8-C798-4EAA-BFE4-7589C63D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5432425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6282CA34-1896-4B82-9A3C-6B75869B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5441950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A2845701-05A1-4DF3-9042-2FFA70E4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5440363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8BC56468-4945-4F27-96F8-8A625272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440363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AA51C4EC-D255-4714-92A5-05EB9B3F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7605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7cm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8F09F00B-9F52-4A53-9128-10802998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3552825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7cm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9C8C2BC9-FAE3-4B21-B632-8EA8CB66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2641600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6432EB6E-71ED-445A-9AB8-72468432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2636838"/>
            <a:ext cx="795338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40505A44-7025-4C4E-904C-1ACB592C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430838"/>
            <a:ext cx="735012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20cm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0026391-5612-4D2F-A60E-DE0AB8BB169F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E125A8B8-CDAA-42BB-AC14-17A070EE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28676" name="Next">
            <a:hlinkClick r:id="" action="ppaction://noaction"/>
            <a:extLst>
              <a:ext uri="{FF2B5EF4-FFF2-40B4-BE49-F238E27FC236}">
                <a16:creationId xmlns:a16="http://schemas.microsoft.com/office/drawing/2014/main" id="{091B18D4-1B82-4130-9759-C3B1379A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03335B25-D45D-4302-A454-6B295629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B2BD6-9E75-4477-94A2-3DA00489243C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4794BCD8-A23A-453B-8103-F3C0D70D4865}"/>
              </a:ext>
            </a:extLst>
          </p:cNvPr>
          <p:cNvSpPr/>
          <p:nvPr/>
        </p:nvSpPr>
        <p:spPr>
          <a:xfrm>
            <a:off x="3471863" y="2757488"/>
            <a:ext cx="2201862" cy="711200"/>
          </a:xfrm>
          <a:prstGeom prst="rect">
            <a:avLst/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81" name="Text Box 2">
            <a:extLst>
              <a:ext uri="{FF2B5EF4-FFF2-40B4-BE49-F238E27FC236}">
                <a16:creationId xmlns:a16="http://schemas.microsoft.com/office/drawing/2014/main" id="{577D3D1C-780A-4610-84F6-AB96A1BFE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435600"/>
            <a:ext cx="301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6km + 2km + 6km + 2km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DA92C581-B0EB-4E68-910E-217641E81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5427663"/>
            <a:ext cx="506412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?km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673F87B4-92EF-4081-A046-159ABC11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5435600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?km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B4A51B50-D127-49B4-BCDB-F6C61319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5435600"/>
            <a:ext cx="506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?km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F13E7314-607D-4FAF-95B4-1D5E7291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435600"/>
            <a:ext cx="506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?km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9E89363E-84B7-421F-9317-AE371FDB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213518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6km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9911125E-3796-4BAB-89C0-FFA082A7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354806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6km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F8647500-9918-4530-880E-E89F9094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2811463"/>
            <a:ext cx="795337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2km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F09940EB-53C7-4208-A890-6CAF71CF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281146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2km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E3EB38D0-B710-4D8C-8D2B-6F6DBE5B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430838"/>
            <a:ext cx="735012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16km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B9288341-32C1-4579-AB7D-43D4A994504E}"/>
              </a:ext>
            </a:extLst>
          </p:cNvPr>
          <p:cNvSpPr/>
          <p:nvPr/>
        </p:nvSpPr>
        <p:spPr>
          <a:xfrm>
            <a:off x="928688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0FCD21DC-AF16-406E-A986-B33DA977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32772" name="Next">
            <a:hlinkClick r:id="" action="ppaction://noaction"/>
            <a:extLst>
              <a:ext uri="{FF2B5EF4-FFF2-40B4-BE49-F238E27FC236}">
                <a16:creationId xmlns:a16="http://schemas.microsoft.com/office/drawing/2014/main" id="{C3BA6D50-B5EF-448E-8EA7-700D480B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818470F5-3DAC-462E-8A9B-BB28EF374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19CCB-E597-4388-A47A-BD6D4379C30C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6" name="Text Box 2">
            <a:extLst>
              <a:ext uri="{FF2B5EF4-FFF2-40B4-BE49-F238E27FC236}">
                <a16:creationId xmlns:a16="http://schemas.microsoft.com/office/drawing/2014/main" id="{8CB71D02-A90B-4D52-90E3-D147BBAB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422900"/>
            <a:ext cx="317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4cm + 4cm + 4cm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A40094DF-93B0-4E24-A951-89AD7855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427663"/>
            <a:ext cx="585787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AC728A66-6194-493A-B212-FFEB61BC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427663"/>
            <a:ext cx="5064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B7184A04-C5D1-4025-9AE0-6C0BBF8D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435600"/>
            <a:ext cx="506413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23641560-F82E-464B-8AB9-4DD5AF65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481263"/>
            <a:ext cx="823913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319525A0-C7FE-41DA-9C86-057D1CC7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513013"/>
            <a:ext cx="906463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864D6F6D-A3CA-413B-B054-EBCC1B46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502025"/>
            <a:ext cx="796925" cy="549275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BC718AC5-6741-4F52-BF94-AC61A969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430838"/>
            <a:ext cx="73342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12cm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4F3D00C-3F8A-40C7-AB3F-1667E9600CA7}"/>
              </a:ext>
            </a:extLst>
          </p:cNvPr>
          <p:cNvSpPr/>
          <p:nvPr/>
        </p:nvSpPr>
        <p:spPr>
          <a:xfrm>
            <a:off x="3856038" y="2135188"/>
            <a:ext cx="1447800" cy="1246187"/>
          </a:xfrm>
          <a:prstGeom prst="triangle">
            <a:avLst/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A7EB6590-2E1E-47EC-A0BE-58720EC12F6F}"/>
              </a:ext>
            </a:extLst>
          </p:cNvPr>
          <p:cNvSpPr/>
          <p:nvPr/>
        </p:nvSpPr>
        <p:spPr>
          <a:xfrm>
            <a:off x="928688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8F8903DD-16A1-4B0B-AE10-A09F40DF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34820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5B95C570-61B7-4BEF-8132-5790F8D3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3B2B0E06-5CF5-4189-A819-23301F00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5DEE0C-4826-4238-BB49-1DFBA3CA2C07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4" name="Text Box 2">
            <a:extLst>
              <a:ext uri="{FF2B5EF4-FFF2-40B4-BE49-F238E27FC236}">
                <a16:creationId xmlns:a16="http://schemas.microsoft.com/office/drawing/2014/main" id="{F3A491E1-447F-40E8-B8B7-D0863A52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435600"/>
            <a:ext cx="317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8cm + 8cm + 8cm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C38751CE-1417-479A-BFFF-8BA46844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427663"/>
            <a:ext cx="585787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2D4544A5-1058-444A-8E0D-3C5EFCB6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427663"/>
            <a:ext cx="5064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5106FC2C-0300-414E-92A0-7BA119FE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435600"/>
            <a:ext cx="506413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9C1C6A2D-6335-48DE-BA16-85E2F287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597150"/>
            <a:ext cx="825500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8cm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7A655C21-DE63-485A-85C7-5DA179B8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597150"/>
            <a:ext cx="906463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8cm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0BCACAAE-8882-48D4-8498-31542AABF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42751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8cm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CA782E76-43F6-4BA3-B673-06A86F25C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430838"/>
            <a:ext cx="73342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24cm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0E5CB9D-E2A5-4D28-97F0-E75119484435}"/>
              </a:ext>
            </a:extLst>
          </p:cNvPr>
          <p:cNvSpPr/>
          <p:nvPr/>
        </p:nvSpPr>
        <p:spPr>
          <a:xfrm>
            <a:off x="3125788" y="1704975"/>
            <a:ext cx="2906712" cy="2501900"/>
          </a:xfrm>
          <a:prstGeom prst="triangle">
            <a:avLst/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858F3D6F-2D37-4C19-8D79-4A93B2A49329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755CBFA7-CCA1-41B5-8E08-EE20B9B01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35844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A5C18DA8-E95D-4B62-AD39-1A01547E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BBB25341-FCC7-400A-95A4-92375D65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46910-520A-4EC5-962E-80B93446B757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8" name="Text Box 2">
            <a:extLst>
              <a:ext uri="{FF2B5EF4-FFF2-40B4-BE49-F238E27FC236}">
                <a16:creationId xmlns:a16="http://schemas.microsoft.com/office/drawing/2014/main" id="{C620BD0F-7FFA-4FEE-A561-E0AE43FF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443538"/>
            <a:ext cx="433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2cm + 2cm + 2cm + 2cm + 2cm + 2cm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01F1FBC2-FD34-4357-AD12-734CC4A1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5438775"/>
            <a:ext cx="49530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89D49DDB-5526-484B-AC6A-F0F13FC3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5448300"/>
            <a:ext cx="4746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A1526C2C-D1A6-4185-A79D-5F288283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5446713"/>
            <a:ext cx="46990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DE4B3756-7E2F-41F1-A71C-36B46414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5446713"/>
            <a:ext cx="43815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71827828-3705-472C-BDC7-CF91052F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85261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825AF755-6A87-40CA-B43E-02E9EE051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3314700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423D0234-0E18-4FC7-8F0D-3523371F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2390775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 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A765798C-4BC7-472B-9E59-56F0E4FF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8433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6970461D-C82D-46F8-A5B9-F4AE8C3F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5441950"/>
            <a:ext cx="56197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12cm</a:t>
            </a:r>
          </a:p>
        </p:txBody>
      </p:sp>
      <p:sp>
        <p:nvSpPr>
          <p:cNvPr id="21" name="Reveal 5">
            <a:extLst>
              <a:ext uri="{FF2B5EF4-FFF2-40B4-BE49-F238E27FC236}">
                <a16:creationId xmlns:a16="http://schemas.microsoft.com/office/drawing/2014/main" id="{7796D44F-76A0-4865-9BAE-7BA56D6F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5446713"/>
            <a:ext cx="45402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2" name="Reveal 6">
            <a:extLst>
              <a:ext uri="{FF2B5EF4-FFF2-40B4-BE49-F238E27FC236}">
                <a16:creationId xmlns:a16="http://schemas.microsoft.com/office/drawing/2014/main" id="{9C051372-6C87-4AE8-96C1-A50AA9ADB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446713"/>
            <a:ext cx="4587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pic>
        <p:nvPicPr>
          <p:cNvPr id="35860" name="Picture 16">
            <a:extLst>
              <a:ext uri="{FF2B5EF4-FFF2-40B4-BE49-F238E27FC236}">
                <a16:creationId xmlns:a16="http://schemas.microsoft.com/office/drawing/2014/main" id="{781CC908-BA3D-497F-9123-C3ABCEA35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59038"/>
            <a:ext cx="15224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Button 5">
            <a:extLst>
              <a:ext uri="{FF2B5EF4-FFF2-40B4-BE49-F238E27FC236}">
                <a16:creationId xmlns:a16="http://schemas.microsoft.com/office/drawing/2014/main" id="{C9E9CAF1-9709-4BDF-BD9B-9B8966F1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29406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</a:t>
            </a:r>
          </a:p>
        </p:txBody>
      </p:sp>
      <p:sp>
        <p:nvSpPr>
          <p:cNvPr id="34" name="Button 6">
            <a:extLst>
              <a:ext uri="{FF2B5EF4-FFF2-40B4-BE49-F238E27FC236}">
                <a16:creationId xmlns:a16="http://schemas.microsoft.com/office/drawing/2014/main" id="{9218F7B0-FCFA-4870-8A6A-C9113FACC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39871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2cm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F50D5D57-DD7D-431A-93A9-FBA7A432EF12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9166FE46-3468-4918-BDC7-532E12E6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36868" name="Next">
            <a:hlinkClick r:id="" action="ppaction://noaction"/>
            <a:extLst>
              <a:ext uri="{FF2B5EF4-FFF2-40B4-BE49-F238E27FC236}">
                <a16:creationId xmlns:a16="http://schemas.microsoft.com/office/drawing/2014/main" id="{6515CCFF-0AB7-45A5-909F-1508CD9A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5995358D-97E2-4912-8924-089E402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2DC6-9707-4FCD-8115-6EE56238314A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72" name="Text Box 2">
            <a:extLst>
              <a:ext uri="{FF2B5EF4-FFF2-40B4-BE49-F238E27FC236}">
                <a16:creationId xmlns:a16="http://schemas.microsoft.com/office/drawing/2014/main" id="{0C06A8D3-0DAE-474C-8E73-2C36C3ED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5141913"/>
            <a:ext cx="4333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2cm + 1cm + 1cm + 2cm + 1cm + 1cm +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2cm + 1cm + 1cm + 2cm + 1cm + 1cm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BA1E6505-DA50-4008-8565-46415073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5226050"/>
            <a:ext cx="4365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B61CC599-643F-4A12-BE74-2BE7497E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ABDE431B-DFBE-478B-A856-E0C9C2DB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5600700"/>
            <a:ext cx="56197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16cm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60F4C72D-12B5-4570-BC33-D4C4E934277F}"/>
              </a:ext>
            </a:extLst>
          </p:cNvPr>
          <p:cNvSpPr/>
          <p:nvPr/>
        </p:nvSpPr>
        <p:spPr>
          <a:xfrm>
            <a:off x="3841750" y="2400300"/>
            <a:ext cx="1460500" cy="1444625"/>
          </a:xfrm>
          <a:prstGeom prst="plus">
            <a:avLst>
              <a:gd name="adj" fmla="val 24990"/>
            </a:avLst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Button 1">
            <a:extLst>
              <a:ext uri="{FF2B5EF4-FFF2-40B4-BE49-F238E27FC236}">
                <a16:creationId xmlns:a16="http://schemas.microsoft.com/office/drawing/2014/main" id="{78897187-8A9B-426F-8F61-728A411A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Button 3">
            <a:extLst>
              <a:ext uri="{FF2B5EF4-FFF2-40B4-BE49-F238E27FC236}">
                <a16:creationId xmlns:a16="http://schemas.microsoft.com/office/drawing/2014/main" id="{45D68B5F-BBD9-46BE-9088-05DE36D64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352675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Button 4">
            <a:extLst>
              <a:ext uri="{FF2B5EF4-FFF2-40B4-BE49-F238E27FC236}">
                <a16:creationId xmlns:a16="http://schemas.microsoft.com/office/drawing/2014/main" id="{9E557A26-AADB-4D58-AFD7-75B9AA8B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05125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" name="Button 5">
            <a:extLst>
              <a:ext uri="{FF2B5EF4-FFF2-40B4-BE49-F238E27FC236}">
                <a16:creationId xmlns:a16="http://schemas.microsoft.com/office/drawing/2014/main" id="{4E62F472-E8E4-4AB1-A4A7-20F024835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4718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Button 6">
            <a:extLst>
              <a:ext uri="{FF2B5EF4-FFF2-40B4-BE49-F238E27FC236}">
                <a16:creationId xmlns:a16="http://schemas.microsoft.com/office/drawing/2014/main" id="{3D707AD8-AD02-4709-A692-A7F0ED4F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Button 7">
            <a:extLst>
              <a:ext uri="{FF2B5EF4-FFF2-40B4-BE49-F238E27FC236}">
                <a16:creationId xmlns:a16="http://schemas.microsoft.com/office/drawing/2014/main" id="{F83465C2-D128-46EA-9C32-756D07393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Button 9">
            <a:extLst>
              <a:ext uri="{FF2B5EF4-FFF2-40B4-BE49-F238E27FC236}">
                <a16:creationId xmlns:a16="http://schemas.microsoft.com/office/drawing/2014/main" id="{C3055ED7-7426-4008-9693-4A8697B5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465513"/>
            <a:ext cx="630238" cy="385762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Button 8">
            <a:extLst>
              <a:ext uri="{FF2B5EF4-FFF2-40B4-BE49-F238E27FC236}">
                <a16:creationId xmlns:a16="http://schemas.microsoft.com/office/drawing/2014/main" id="{D7C4C5D7-2DA9-40F0-9491-FC96144C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" name="Button 10">
            <a:extLst>
              <a:ext uri="{FF2B5EF4-FFF2-40B4-BE49-F238E27FC236}">
                <a16:creationId xmlns:a16="http://schemas.microsoft.com/office/drawing/2014/main" id="{727F23A5-4644-4B3A-A915-7A0A5211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901950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" name="Button 12">
            <a:extLst>
              <a:ext uri="{FF2B5EF4-FFF2-40B4-BE49-F238E27FC236}">
                <a16:creationId xmlns:a16="http://schemas.microsoft.com/office/drawing/2014/main" id="{FEE4798E-E9A9-406D-930D-D57C11D7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Button 11">
            <a:extLst>
              <a:ext uri="{FF2B5EF4-FFF2-40B4-BE49-F238E27FC236}">
                <a16:creationId xmlns:a16="http://schemas.microsoft.com/office/drawing/2014/main" id="{960C37A1-C833-41C9-A6FD-EB14EACE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351088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eveal 2">
            <a:extLst>
              <a:ext uri="{FF2B5EF4-FFF2-40B4-BE49-F238E27FC236}">
                <a16:creationId xmlns:a16="http://schemas.microsoft.com/office/drawing/2014/main" id="{C37F5C32-AF3F-4DBA-9D27-B791FA92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235575"/>
            <a:ext cx="4524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1" name="Reveal 3">
            <a:extLst>
              <a:ext uri="{FF2B5EF4-FFF2-40B4-BE49-F238E27FC236}">
                <a16:creationId xmlns:a16="http://schemas.microsoft.com/office/drawing/2014/main" id="{AF9A9503-DA8E-4EAF-8972-D6655D8B9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237163"/>
            <a:ext cx="4365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2" name="Reveal 4">
            <a:extLst>
              <a:ext uri="{FF2B5EF4-FFF2-40B4-BE49-F238E27FC236}">
                <a16:creationId xmlns:a16="http://schemas.microsoft.com/office/drawing/2014/main" id="{6727330E-36B0-4366-8350-D449490C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246688"/>
            <a:ext cx="4524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3" name="Reveal 5">
            <a:extLst>
              <a:ext uri="{FF2B5EF4-FFF2-40B4-BE49-F238E27FC236}">
                <a16:creationId xmlns:a16="http://schemas.microsoft.com/office/drawing/2014/main" id="{1EFF2C24-5014-47B0-9131-FB494524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5246688"/>
            <a:ext cx="45402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4" name="Reveal 6">
            <a:extLst>
              <a:ext uri="{FF2B5EF4-FFF2-40B4-BE49-F238E27FC236}">
                <a16:creationId xmlns:a16="http://schemas.microsoft.com/office/drawing/2014/main" id="{7EBC4CE1-0CA7-45F3-9134-4A71E423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240338"/>
            <a:ext cx="4873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5" name="Reveal 7">
            <a:extLst>
              <a:ext uri="{FF2B5EF4-FFF2-40B4-BE49-F238E27FC236}">
                <a16:creationId xmlns:a16="http://schemas.microsoft.com/office/drawing/2014/main" id="{3C5BA919-F309-4350-B651-ADC4C9F29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5608638"/>
            <a:ext cx="48895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6" name="Reveal 8">
            <a:extLst>
              <a:ext uri="{FF2B5EF4-FFF2-40B4-BE49-F238E27FC236}">
                <a16:creationId xmlns:a16="http://schemas.microsoft.com/office/drawing/2014/main" id="{A475539B-708A-4A7A-9BC9-B75AA940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608638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7" name="Reveal 9">
            <a:extLst>
              <a:ext uri="{FF2B5EF4-FFF2-40B4-BE49-F238E27FC236}">
                <a16:creationId xmlns:a16="http://schemas.microsoft.com/office/drawing/2014/main" id="{222B64B4-5077-4A9A-B2ED-FEDCC6B4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5607050"/>
            <a:ext cx="43973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8" name="Reveal 10">
            <a:extLst>
              <a:ext uri="{FF2B5EF4-FFF2-40B4-BE49-F238E27FC236}">
                <a16:creationId xmlns:a16="http://schemas.microsoft.com/office/drawing/2014/main" id="{446A9E5D-93E7-444D-AB13-9CA8FC85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5607050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9" name="Reveal 11">
            <a:extLst>
              <a:ext uri="{FF2B5EF4-FFF2-40B4-BE49-F238E27FC236}">
                <a16:creationId xmlns:a16="http://schemas.microsoft.com/office/drawing/2014/main" id="{08A7BDEB-7237-468E-BC43-AD812DD9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607050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60" name="Reveal 12">
            <a:extLst>
              <a:ext uri="{FF2B5EF4-FFF2-40B4-BE49-F238E27FC236}">
                <a16:creationId xmlns:a16="http://schemas.microsoft.com/office/drawing/2014/main" id="{5475AFAA-D81B-47C1-AFEC-844EA46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5607050"/>
            <a:ext cx="43973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D5A9-9A70-488A-AB6E-43813D3E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a shape?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B1D2E-BA0E-4393-B2C7-94247681A33D}"/>
              </a:ext>
            </a:extLst>
          </p:cNvPr>
          <p:cNvSpPr txBox="1"/>
          <p:nvPr/>
        </p:nvSpPr>
        <p:spPr>
          <a:xfrm>
            <a:off x="675861" y="1590261"/>
            <a:ext cx="7222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/>
              <a:t>Perimeter is the distance around the edge of a shape.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DECF9-7739-4E95-AD19-ABFFF82BEB3C}"/>
              </a:ext>
            </a:extLst>
          </p:cNvPr>
          <p:cNvSpPr/>
          <p:nvPr/>
        </p:nvSpPr>
        <p:spPr>
          <a:xfrm>
            <a:off x="1092200" y="2872243"/>
            <a:ext cx="2019300" cy="111351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E0B914-2076-4A5A-A37B-48B7B2F2B88D}"/>
              </a:ext>
            </a:extLst>
          </p:cNvPr>
          <p:cNvCxnSpPr/>
          <p:nvPr/>
        </p:nvCxnSpPr>
        <p:spPr>
          <a:xfrm>
            <a:off x="1028700" y="2717800"/>
            <a:ext cx="2095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54134-674A-48C6-9898-565939E43642}"/>
              </a:ext>
            </a:extLst>
          </p:cNvPr>
          <p:cNvCxnSpPr/>
          <p:nvPr/>
        </p:nvCxnSpPr>
        <p:spPr>
          <a:xfrm>
            <a:off x="3302000" y="2872243"/>
            <a:ext cx="0" cy="111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EF9E3-4D0B-4A20-A994-143DB14E3610}"/>
              </a:ext>
            </a:extLst>
          </p:cNvPr>
          <p:cNvCxnSpPr/>
          <p:nvPr/>
        </p:nvCxnSpPr>
        <p:spPr>
          <a:xfrm flipH="1">
            <a:off x="1028700" y="4140200"/>
            <a:ext cx="2095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571117-1145-4163-B56E-8486B56398A0}"/>
              </a:ext>
            </a:extLst>
          </p:cNvPr>
          <p:cNvCxnSpPr/>
          <p:nvPr/>
        </p:nvCxnSpPr>
        <p:spPr>
          <a:xfrm flipV="1">
            <a:off x="939800" y="2872242"/>
            <a:ext cx="0" cy="111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CD32FC-0A0E-4FD6-A71F-406946F28BF6}"/>
              </a:ext>
            </a:extLst>
          </p:cNvPr>
          <p:cNvSpPr txBox="1"/>
          <p:nvPr/>
        </p:nvSpPr>
        <p:spPr>
          <a:xfrm>
            <a:off x="3597693" y="2687575"/>
            <a:ext cx="4653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calculate the perimeter of a shape by </a:t>
            </a:r>
            <a:r>
              <a:rPr lang="en-GB" sz="2800" b="1" u="sng" dirty="0"/>
              <a:t>adding</a:t>
            </a:r>
            <a:r>
              <a:rPr lang="en-GB" sz="2800" dirty="0"/>
              <a:t> up the lengths of all the sides.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B420-C9A2-41E0-8807-E1EABC9AC04D}"/>
              </a:ext>
            </a:extLst>
          </p:cNvPr>
          <p:cNvSpPr txBox="1"/>
          <p:nvPr/>
        </p:nvSpPr>
        <p:spPr>
          <a:xfrm>
            <a:off x="675861" y="4559300"/>
            <a:ext cx="7693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this link to watch a BBC Bitesize explanation of perimeter.</a:t>
            </a:r>
          </a:p>
          <a:p>
            <a:endParaRPr lang="en-GB" dirty="0"/>
          </a:p>
          <a:p>
            <a:r>
              <a:rPr lang="en-GB" dirty="0">
                <a:solidFill>
                  <a:srgbClr val="99CA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https://www.bbc.co.uk/bitesize/topics/zvmxsbk/articles/zsr4k7h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01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E34B4FE-1EEF-46A8-AFBA-B0D5B4123F56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8EBF7D2F-DF9B-4F92-80F0-9A4A36F263C9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500" name="TextBox 1">
            <a:extLst>
              <a:ext uri="{FF2B5EF4-FFF2-40B4-BE49-F238E27FC236}">
                <a16:creationId xmlns:a16="http://schemas.microsoft.com/office/drawing/2014/main" id="{B91FD00A-388F-477C-8AC8-D5F55899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1501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6374C853-35E5-48D6-A08D-A22A82B12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226F0CA4-C478-4DBC-AC6C-0F2DA4A4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DC256-7E41-4868-9CFB-0C22895E91EE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44BD3837-99D4-403D-8C01-B132FAA912B9}"/>
              </a:ext>
            </a:extLst>
          </p:cNvPr>
          <p:cNvSpPr/>
          <p:nvPr/>
        </p:nvSpPr>
        <p:spPr>
          <a:xfrm>
            <a:off x="3471863" y="2381250"/>
            <a:ext cx="2201862" cy="1825625"/>
          </a:xfrm>
          <a:prstGeom prst="rect">
            <a:avLst/>
          </a:pr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06" name="Text Box 2">
            <a:extLst>
              <a:ext uri="{FF2B5EF4-FFF2-40B4-BE49-F238E27FC236}">
                <a16:creationId xmlns:a16="http://schemas.microsoft.com/office/drawing/2014/main" id="{00C07C60-4126-4768-99FF-D840C0F2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432425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6cm + 5cm + 6cm + 5cm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DDACA274-4E7F-4ED8-9A21-EC023925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5427663"/>
            <a:ext cx="506412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395DB524-4F4B-4204-9BF5-01FBBC5C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5435600"/>
            <a:ext cx="506412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D1C28B95-9221-44BB-A22F-A197DE2A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5435600"/>
            <a:ext cx="506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4BEEF3C0-9DBB-4D3F-B41F-0517498F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435600"/>
            <a:ext cx="506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2565FD33-B9DA-4158-B990-B060C73C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17605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6D16E003-A8CF-4E1E-9061-C8CB14EC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2751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BEA32977-23A2-4382-B75E-E6FFE30E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3021013"/>
            <a:ext cx="795337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2525FE4B-F325-4902-99CB-CAD10A3D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302101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CB22032B-377B-46E7-B7B1-A2A4138B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430838"/>
            <a:ext cx="735012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22cm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049B07E3-87CA-470E-A2B3-8222EB497727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FF0FD895-2A92-48F7-87CD-8CB039BEC735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524" name="TextBox 1">
            <a:extLst>
              <a:ext uri="{FF2B5EF4-FFF2-40B4-BE49-F238E27FC236}">
                <a16:creationId xmlns:a16="http://schemas.microsoft.com/office/drawing/2014/main" id="{4CA8C6C3-9F42-485C-BA1B-35FE24D9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2525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836CD809-8E5D-420B-9F96-3287051B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37FDCA83-9EB1-45F3-A8A3-711C5AD6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775CE-BF1C-4077-A49C-7D1C315B57B9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36E35EEE-41F6-4179-8CCE-982498A2DA8E}"/>
              </a:ext>
            </a:extLst>
          </p:cNvPr>
          <p:cNvSpPr/>
          <p:nvPr/>
        </p:nvSpPr>
        <p:spPr>
          <a:xfrm>
            <a:off x="2733675" y="3090863"/>
            <a:ext cx="3317875" cy="401637"/>
          </a:xfrm>
          <a:prstGeom prst="rect">
            <a:avLst/>
          </a:pr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30" name="Text Box 2">
            <a:extLst>
              <a:ext uri="{FF2B5EF4-FFF2-40B4-BE49-F238E27FC236}">
                <a16:creationId xmlns:a16="http://schemas.microsoft.com/office/drawing/2014/main" id="{9AC908D3-0C5A-40A2-8E0A-2E66F4EC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416550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9m + 1m + 9m + 1m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3C892ABB-430C-4B95-BAA0-18EF357D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5413375"/>
            <a:ext cx="388937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D46F9276-8BFC-4A9B-994A-03A16612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421313"/>
            <a:ext cx="40957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91D388BD-EC0E-40A2-991A-5F19E324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421313"/>
            <a:ext cx="427038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33336673-C56A-430D-A8CF-83B179CE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5411788"/>
            <a:ext cx="387350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E959046F-A6C9-491A-9CA6-E81BAE37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2473325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9m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04A84B2C-D199-4662-9891-5F2D9C3A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638550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9m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33FA1BAD-650A-4867-990F-545389BB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3021013"/>
            <a:ext cx="795337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5D6583FA-E60E-4A70-98E4-C500AC3C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02101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8F0D46E9-FD8B-4DD7-9095-C661B2D6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5411788"/>
            <a:ext cx="57467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F24B735F-3D5E-4B8F-83DC-7FA6444B9F46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CB1AEDC1-A08D-4625-9315-2E49BE2440DC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548" name="TextBox 1">
            <a:extLst>
              <a:ext uri="{FF2B5EF4-FFF2-40B4-BE49-F238E27FC236}">
                <a16:creationId xmlns:a16="http://schemas.microsoft.com/office/drawing/2014/main" id="{90C46982-580E-4591-9D5C-15D88524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3549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08282938-FE59-4502-979F-B882DB90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5A87666C-5E28-4E75-849F-1EB8A966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513F-E776-4E03-B19B-C99350668E10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844653B-70A0-4BF2-9D89-C1BF428BD690}"/>
              </a:ext>
            </a:extLst>
          </p:cNvPr>
          <p:cNvSpPr/>
          <p:nvPr/>
        </p:nvSpPr>
        <p:spPr>
          <a:xfrm>
            <a:off x="3097213" y="2387600"/>
            <a:ext cx="2949575" cy="1460500"/>
          </a:xfrm>
          <a:prstGeom prst="rect">
            <a:avLst/>
          </a:pr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554" name="Text Box 2">
            <a:extLst>
              <a:ext uri="{FF2B5EF4-FFF2-40B4-BE49-F238E27FC236}">
                <a16:creationId xmlns:a16="http://schemas.microsoft.com/office/drawing/2014/main" id="{8A3D4980-BC84-4809-B380-315EFCE2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421313"/>
            <a:ext cx="292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8m + 4m + 8m + 4m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1CAE299B-831B-46A8-A479-56AB60AC4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5413375"/>
            <a:ext cx="388938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48BD1C69-D2FA-4AB9-8258-D57433D6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5421313"/>
            <a:ext cx="40957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65D60579-F19B-4E84-BB22-3DBFFADA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421313"/>
            <a:ext cx="427038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C64691B2-30F2-4315-A110-0E50CF10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5411788"/>
            <a:ext cx="387350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F9B41E1A-36B2-49AA-896D-3A7FB9BF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1766888"/>
            <a:ext cx="795337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8m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F303161F-9CA2-442D-BEC4-98F8951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898900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8m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82872BB5-BA4F-46DA-8BFE-575F2C34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2822575"/>
            <a:ext cx="795337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71F9EA56-0DF0-4168-BF70-1EBF2807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822575"/>
            <a:ext cx="795338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12460377-2AD6-4586-BE6B-E3A9A583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5411788"/>
            <a:ext cx="57467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6A8CB387-FD57-4E4D-A6C4-899C16CBA963}"/>
              </a:ext>
            </a:extLst>
          </p:cNvPr>
          <p:cNvSpPr/>
          <p:nvPr/>
        </p:nvSpPr>
        <p:spPr>
          <a:xfrm>
            <a:off x="928688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8D702F18-657E-474C-99A7-2363ED81F9EA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668" name="TextBox 1">
            <a:extLst>
              <a:ext uri="{FF2B5EF4-FFF2-40B4-BE49-F238E27FC236}">
                <a16:creationId xmlns:a16="http://schemas.microsoft.com/office/drawing/2014/main" id="{6B6038D3-321F-47E2-8D1F-EFCC5BD3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8669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2DC0EF7E-7C6D-45B0-9BD8-4AE331E48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34C045F8-0148-42F2-902B-941C9FD4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B508A-A2E7-436E-B9F6-A07EE391143B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673" name="Text Box 2">
            <a:extLst>
              <a:ext uri="{FF2B5EF4-FFF2-40B4-BE49-F238E27FC236}">
                <a16:creationId xmlns:a16="http://schemas.microsoft.com/office/drawing/2014/main" id="{B94313B4-FAEE-41BE-AA2A-F8229651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422900"/>
            <a:ext cx="317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4cm + 4cm + 4cm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2A4D99B7-DC75-494E-B43D-D68B88EB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427663"/>
            <a:ext cx="585787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8A4C115C-909A-4B96-BB88-9AC4D55C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427663"/>
            <a:ext cx="5064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5AE00EF3-134F-4795-8355-E646A891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435600"/>
            <a:ext cx="506413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6489756C-F55E-4CFD-962D-E8435275F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481263"/>
            <a:ext cx="823913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7FC5309C-90C4-4100-9D65-1E7F35C1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513013"/>
            <a:ext cx="906463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450E4E64-1B47-4F66-8E7B-B8C351A2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502025"/>
            <a:ext cx="796925" cy="549275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55DAEFF0-3E1C-45EF-BE3B-CC177086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430838"/>
            <a:ext cx="73342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12cm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502E0EE-A414-44F8-91C4-6FEC20E62DBD}"/>
              </a:ext>
            </a:extLst>
          </p:cNvPr>
          <p:cNvSpPr/>
          <p:nvPr/>
        </p:nvSpPr>
        <p:spPr>
          <a:xfrm>
            <a:off x="3856038" y="2135188"/>
            <a:ext cx="1447800" cy="1246187"/>
          </a:xfrm>
          <a:prstGeom prst="triangle">
            <a:avLst/>
          </a:pr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442A6F14-CA2B-44EF-870E-DEA737A7BD3A}"/>
              </a:ext>
            </a:extLst>
          </p:cNvPr>
          <p:cNvSpPr/>
          <p:nvPr/>
        </p:nvSpPr>
        <p:spPr>
          <a:xfrm>
            <a:off x="928688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5B6DA03C-6E62-43CF-A697-D9204B45012F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692" name="TextBox 1">
            <a:extLst>
              <a:ext uri="{FF2B5EF4-FFF2-40B4-BE49-F238E27FC236}">
                <a16:creationId xmlns:a16="http://schemas.microsoft.com/office/drawing/2014/main" id="{79D18C2A-5ED7-4107-BC39-F37CEDCD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9693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DC4AC914-5342-425F-BA80-102CADA2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3B21BF25-8C74-41E9-99D4-BCCBF835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6E91D-DF07-4511-B130-2C73F48F2692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697" name="Text Box 2">
            <a:extLst>
              <a:ext uri="{FF2B5EF4-FFF2-40B4-BE49-F238E27FC236}">
                <a16:creationId xmlns:a16="http://schemas.microsoft.com/office/drawing/2014/main" id="{D0F24A4C-287D-4546-9800-C59D4D9B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427663"/>
            <a:ext cx="317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5cm + 5cm + 3cm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0AEFA09A-8C37-47D4-971D-817C6B70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427663"/>
            <a:ext cx="585787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C7BE6039-BE6D-4CDE-B6E1-54D9DF55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427663"/>
            <a:ext cx="5064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26F7A727-99F6-4120-912F-C786C8B0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435600"/>
            <a:ext cx="506413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5A32E6AE-7A94-42E7-8A39-38CEB4AA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517775"/>
            <a:ext cx="825500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C62CF25D-0601-4716-AA7F-486444E2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2503488"/>
            <a:ext cx="908050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B4536175-C479-44D5-864C-DBE01BF2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906838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C998FE2F-AB37-4BE6-A412-87E6C1F6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430838"/>
            <a:ext cx="733425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13cm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5796A46-7A0A-4D13-B488-5CD425B07536}"/>
              </a:ext>
            </a:extLst>
          </p:cNvPr>
          <p:cNvSpPr/>
          <p:nvPr/>
        </p:nvSpPr>
        <p:spPr>
          <a:xfrm>
            <a:off x="3856038" y="2062163"/>
            <a:ext cx="1087437" cy="1747837"/>
          </a:xfrm>
          <a:prstGeom prst="triangle">
            <a:avLst/>
          </a:pr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20C4365D-5E8B-49F4-933D-2C65763BA156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70B130E0-C761-4A3A-9B3B-9269EFACE934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764" name="TextBox 1">
            <a:extLst>
              <a:ext uri="{FF2B5EF4-FFF2-40B4-BE49-F238E27FC236}">
                <a16:creationId xmlns:a16="http://schemas.microsoft.com/office/drawing/2014/main" id="{7E68A4C6-CBDC-4E2E-81C7-9249DA0A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22765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E1E7229F-0F95-46D2-B727-0A19861B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FA781318-365D-43C3-837E-C8F5BE7D4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1EB58-7C28-48C3-8241-9C65F7FD46DC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769" name="Text Box 2">
            <a:extLst>
              <a:ext uri="{FF2B5EF4-FFF2-40B4-BE49-F238E27FC236}">
                <a16:creationId xmlns:a16="http://schemas.microsoft.com/office/drawing/2014/main" id="{439C57F1-E65B-4BB4-B8E8-42F4CF4E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5141913"/>
            <a:ext cx="4333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2cm + 1cm + 1cm + 2cm + 1cm + 1cm +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2cm + 1cm + 1cm + 2cm + 1cm + 1cm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379935BE-F120-4534-A54A-323360FA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5226050"/>
            <a:ext cx="4365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9E50D6D0-172B-422C-87FB-AFF273F5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BD715CB2-8F3B-4427-B35C-03DEF4D7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5600700"/>
            <a:ext cx="56197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16cm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4204BA49-2851-43F7-8123-ABEA50A54634}"/>
              </a:ext>
            </a:extLst>
          </p:cNvPr>
          <p:cNvSpPr/>
          <p:nvPr/>
        </p:nvSpPr>
        <p:spPr>
          <a:xfrm>
            <a:off x="3841750" y="2400300"/>
            <a:ext cx="1460500" cy="1444625"/>
          </a:xfrm>
          <a:prstGeom prst="plus">
            <a:avLst>
              <a:gd name="adj" fmla="val 24990"/>
            </a:avLst>
          </a:prstGeom>
          <a:solidFill>
            <a:srgbClr val="F0821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Button 1">
            <a:extLst>
              <a:ext uri="{FF2B5EF4-FFF2-40B4-BE49-F238E27FC236}">
                <a16:creationId xmlns:a16="http://schemas.microsoft.com/office/drawing/2014/main" id="{E7D56335-204E-42EF-A058-2F986B2F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Button 3">
            <a:extLst>
              <a:ext uri="{FF2B5EF4-FFF2-40B4-BE49-F238E27FC236}">
                <a16:creationId xmlns:a16="http://schemas.microsoft.com/office/drawing/2014/main" id="{F4C72476-4292-474C-BCA9-637C2B9F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352675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Button 4">
            <a:extLst>
              <a:ext uri="{FF2B5EF4-FFF2-40B4-BE49-F238E27FC236}">
                <a16:creationId xmlns:a16="http://schemas.microsoft.com/office/drawing/2014/main" id="{EED4B90C-6D34-4156-9907-88D38FA8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05125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" name="Button 5">
            <a:extLst>
              <a:ext uri="{FF2B5EF4-FFF2-40B4-BE49-F238E27FC236}">
                <a16:creationId xmlns:a16="http://schemas.microsoft.com/office/drawing/2014/main" id="{2D257EB2-6774-4508-8D5B-0C846E7D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4718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Button 6">
            <a:extLst>
              <a:ext uri="{FF2B5EF4-FFF2-40B4-BE49-F238E27FC236}">
                <a16:creationId xmlns:a16="http://schemas.microsoft.com/office/drawing/2014/main" id="{160D7948-2592-40EF-A0AD-E4481903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Button 7">
            <a:extLst>
              <a:ext uri="{FF2B5EF4-FFF2-40B4-BE49-F238E27FC236}">
                <a16:creationId xmlns:a16="http://schemas.microsoft.com/office/drawing/2014/main" id="{9A3C6CD6-440A-4AA0-8307-59614F9C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Button 9">
            <a:extLst>
              <a:ext uri="{FF2B5EF4-FFF2-40B4-BE49-F238E27FC236}">
                <a16:creationId xmlns:a16="http://schemas.microsoft.com/office/drawing/2014/main" id="{5ABE3BB0-F4DF-484F-8301-5BD7EACD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465513"/>
            <a:ext cx="630238" cy="385762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Button 8">
            <a:extLst>
              <a:ext uri="{FF2B5EF4-FFF2-40B4-BE49-F238E27FC236}">
                <a16:creationId xmlns:a16="http://schemas.microsoft.com/office/drawing/2014/main" id="{3A10FC94-DC78-42DF-BB12-928981EA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916363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" name="Button 10">
            <a:extLst>
              <a:ext uri="{FF2B5EF4-FFF2-40B4-BE49-F238E27FC236}">
                <a16:creationId xmlns:a16="http://schemas.microsoft.com/office/drawing/2014/main" id="{CD6F6070-BD5B-4065-AA01-41EE216A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901950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2cm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" name="Button 12">
            <a:extLst>
              <a:ext uri="{FF2B5EF4-FFF2-40B4-BE49-F238E27FC236}">
                <a16:creationId xmlns:a16="http://schemas.microsoft.com/office/drawing/2014/main" id="{B282C175-CF06-4C0D-BA35-B92B38A7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1885950"/>
            <a:ext cx="631825" cy="385763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Button 11">
            <a:extLst>
              <a:ext uri="{FF2B5EF4-FFF2-40B4-BE49-F238E27FC236}">
                <a16:creationId xmlns:a16="http://schemas.microsoft.com/office/drawing/2014/main" id="{3C3A659B-195F-4D40-A125-5CC21FB7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351088"/>
            <a:ext cx="631825" cy="387350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1cm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eveal 2">
            <a:extLst>
              <a:ext uri="{FF2B5EF4-FFF2-40B4-BE49-F238E27FC236}">
                <a16:creationId xmlns:a16="http://schemas.microsoft.com/office/drawing/2014/main" id="{A44D66F7-706E-44B4-BA8C-77FE0E20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235575"/>
            <a:ext cx="4524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1" name="Reveal 3">
            <a:extLst>
              <a:ext uri="{FF2B5EF4-FFF2-40B4-BE49-F238E27FC236}">
                <a16:creationId xmlns:a16="http://schemas.microsoft.com/office/drawing/2014/main" id="{E1C7E51D-1EF4-45F5-85E3-16823FEA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237163"/>
            <a:ext cx="4365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2" name="Reveal 4">
            <a:extLst>
              <a:ext uri="{FF2B5EF4-FFF2-40B4-BE49-F238E27FC236}">
                <a16:creationId xmlns:a16="http://schemas.microsoft.com/office/drawing/2014/main" id="{4762A24E-7B1B-4E4A-A88C-B6A2AE6A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246688"/>
            <a:ext cx="4524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3" name="Reveal 5">
            <a:extLst>
              <a:ext uri="{FF2B5EF4-FFF2-40B4-BE49-F238E27FC236}">
                <a16:creationId xmlns:a16="http://schemas.microsoft.com/office/drawing/2014/main" id="{A30F7CE1-5308-4FD4-BCB0-3D2BCAC8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5246688"/>
            <a:ext cx="45402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4" name="Reveal 6">
            <a:extLst>
              <a:ext uri="{FF2B5EF4-FFF2-40B4-BE49-F238E27FC236}">
                <a16:creationId xmlns:a16="http://schemas.microsoft.com/office/drawing/2014/main" id="{89025B06-07DB-43CA-99D2-DE194888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240338"/>
            <a:ext cx="4873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5" name="Reveal 7">
            <a:extLst>
              <a:ext uri="{FF2B5EF4-FFF2-40B4-BE49-F238E27FC236}">
                <a16:creationId xmlns:a16="http://schemas.microsoft.com/office/drawing/2014/main" id="{A3123B9F-BDD8-4B09-92ED-BEDAF2C3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5608638"/>
            <a:ext cx="48895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6" name="Reveal 8">
            <a:extLst>
              <a:ext uri="{FF2B5EF4-FFF2-40B4-BE49-F238E27FC236}">
                <a16:creationId xmlns:a16="http://schemas.microsoft.com/office/drawing/2014/main" id="{78A0E40A-9E1A-406C-9401-19FCFC4B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608638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7" name="Reveal 9">
            <a:extLst>
              <a:ext uri="{FF2B5EF4-FFF2-40B4-BE49-F238E27FC236}">
                <a16:creationId xmlns:a16="http://schemas.microsoft.com/office/drawing/2014/main" id="{F652065F-4E0E-48C5-AC86-3EC641EE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5607050"/>
            <a:ext cx="43973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8" name="Reveal 10">
            <a:extLst>
              <a:ext uri="{FF2B5EF4-FFF2-40B4-BE49-F238E27FC236}">
                <a16:creationId xmlns:a16="http://schemas.microsoft.com/office/drawing/2014/main" id="{DA4332BA-4951-4629-84C9-B15E03B8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5607050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59" name="Reveal 11">
            <a:extLst>
              <a:ext uri="{FF2B5EF4-FFF2-40B4-BE49-F238E27FC236}">
                <a16:creationId xmlns:a16="http://schemas.microsoft.com/office/drawing/2014/main" id="{D43F3E75-BC6B-4EC7-B69A-D557D00B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607050"/>
            <a:ext cx="439738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60" name="Reveal 12">
            <a:extLst>
              <a:ext uri="{FF2B5EF4-FFF2-40B4-BE49-F238E27FC236}">
                <a16:creationId xmlns:a16="http://schemas.microsoft.com/office/drawing/2014/main" id="{D5CBC87A-2707-49D7-A991-942A6CD9C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5607050"/>
            <a:ext cx="43973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08F7F11C-9F2D-49E8-BDF5-2AEB787245E2}"/>
              </a:ext>
            </a:extLst>
          </p:cNvPr>
          <p:cNvSpPr/>
          <p:nvPr/>
        </p:nvSpPr>
        <p:spPr>
          <a:xfrm>
            <a:off x="919163" y="5091113"/>
            <a:ext cx="7315200" cy="1001712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Grid">
            <a:extLst>
              <a:ext uri="{FF2B5EF4-FFF2-40B4-BE49-F238E27FC236}">
                <a16:creationId xmlns:a16="http://schemas.microsoft.com/office/drawing/2014/main" id="{9A2F3D86-AD52-4AF9-839D-7211CC330078}"/>
              </a:ext>
            </a:extLst>
          </p:cNvPr>
          <p:cNvGraphicFramePr>
            <a:graphicFrameLocks noGrp="1"/>
          </p:cNvGraphicFramePr>
          <p:nvPr/>
        </p:nvGraphicFramePr>
        <p:xfrm>
          <a:off x="919163" y="1285875"/>
          <a:ext cx="7315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788" name="TextBox 1">
            <a:extLst>
              <a:ext uri="{FF2B5EF4-FFF2-40B4-BE49-F238E27FC236}">
                <a16:creationId xmlns:a16="http://schemas.microsoft.com/office/drawing/2014/main" id="{B99ADFAE-6B50-4077-B7A3-9C38E0F4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34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Let’s work out the perimeter of these shapes. Click on each length to add it to the sum below. Add all the lengths to calculate the perimeter of the shape.</a:t>
            </a:r>
          </a:p>
        </p:txBody>
      </p:sp>
      <p:sp>
        <p:nvSpPr>
          <p:cNvPr id="12" name="Show answer">
            <a:extLst>
              <a:ext uri="{FF2B5EF4-FFF2-40B4-BE49-F238E27FC236}">
                <a16:creationId xmlns:a16="http://schemas.microsoft.com/office/drawing/2014/main" id="{41686945-217C-42BD-9399-3B777CF7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187950"/>
            <a:ext cx="1249362" cy="80486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F9235-21C0-41BB-8BC8-C0F978F48501}"/>
              </a:ext>
            </a:extLst>
          </p:cNvPr>
          <p:cNvSpPr/>
          <p:nvPr/>
        </p:nvSpPr>
        <p:spPr>
          <a:xfrm>
            <a:off x="2328863" y="5187950"/>
            <a:ext cx="4486275" cy="804863"/>
          </a:xfrm>
          <a:prstGeom prst="rect">
            <a:avLst/>
          </a:prstGeom>
          <a:solidFill>
            <a:schemeClr val="bg1"/>
          </a:solidFill>
          <a:ln>
            <a:solidFill>
              <a:srgbClr val="FFE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792" name="Text Box 2">
            <a:extLst>
              <a:ext uri="{FF2B5EF4-FFF2-40B4-BE49-F238E27FC236}">
                <a16:creationId xmlns:a16="http://schemas.microsoft.com/office/drawing/2014/main" id="{0A2A3802-0523-425B-A196-39CDBE9A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451475"/>
            <a:ext cx="433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4cm + 3cm + 3cm + 4cm + 3cm + 3cm =</a:t>
            </a:r>
          </a:p>
        </p:txBody>
      </p:sp>
      <p:sp>
        <p:nvSpPr>
          <p:cNvPr id="15" name="Reveal 1">
            <a:extLst>
              <a:ext uri="{FF2B5EF4-FFF2-40B4-BE49-F238E27FC236}">
                <a16:creationId xmlns:a16="http://schemas.microsoft.com/office/drawing/2014/main" id="{665F3427-A2D3-4908-9974-FACAFD2C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5438775"/>
            <a:ext cx="49530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5" name="Reveal 2">
            <a:extLst>
              <a:ext uri="{FF2B5EF4-FFF2-40B4-BE49-F238E27FC236}">
                <a16:creationId xmlns:a16="http://schemas.microsoft.com/office/drawing/2014/main" id="{62A34768-D175-4141-805F-7528B891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5448300"/>
            <a:ext cx="474662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6" name="Reveal 3">
            <a:extLst>
              <a:ext uri="{FF2B5EF4-FFF2-40B4-BE49-F238E27FC236}">
                <a16:creationId xmlns:a16="http://schemas.microsoft.com/office/drawing/2014/main" id="{22F3BF78-0540-4727-B621-99DA345E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5446713"/>
            <a:ext cx="46990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7" name="Reveal 4">
            <a:extLst>
              <a:ext uri="{FF2B5EF4-FFF2-40B4-BE49-F238E27FC236}">
                <a16:creationId xmlns:a16="http://schemas.microsoft.com/office/drawing/2014/main" id="{476DFFD2-CC1A-4696-BDAA-FB8FDF87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5446713"/>
            <a:ext cx="43815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8" name="Button 1">
            <a:extLst>
              <a:ext uri="{FF2B5EF4-FFF2-40B4-BE49-F238E27FC236}">
                <a16:creationId xmlns:a16="http://schemas.microsoft.com/office/drawing/2014/main" id="{6A398C1C-2F4B-4CEB-AD55-AC219B5E5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2125663"/>
            <a:ext cx="796925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0" name="Button 3">
            <a:extLst>
              <a:ext uri="{FF2B5EF4-FFF2-40B4-BE49-F238E27FC236}">
                <a16:creationId xmlns:a16="http://schemas.microsoft.com/office/drawing/2014/main" id="{58DF4EC7-7E4C-411A-A617-432CE46CA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652838"/>
            <a:ext cx="795337" cy="547687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31" name="Button 2">
            <a:extLst>
              <a:ext uri="{FF2B5EF4-FFF2-40B4-BE49-F238E27FC236}">
                <a16:creationId xmlns:a16="http://schemas.microsoft.com/office/drawing/2014/main" id="{80ECB618-1C2A-46AB-B7BD-9009526C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416175"/>
            <a:ext cx="795337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 </a:t>
            </a:r>
          </a:p>
        </p:txBody>
      </p:sp>
      <p:sp>
        <p:nvSpPr>
          <p:cNvPr id="32" name="Button 4">
            <a:extLst>
              <a:ext uri="{FF2B5EF4-FFF2-40B4-BE49-F238E27FC236}">
                <a16:creationId xmlns:a16="http://schemas.microsoft.com/office/drawing/2014/main" id="{657DC249-93DA-4290-858D-8195462A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3927475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33" name="Answer">
            <a:extLst>
              <a:ext uri="{FF2B5EF4-FFF2-40B4-BE49-F238E27FC236}">
                <a16:creationId xmlns:a16="http://schemas.microsoft.com/office/drawing/2014/main" id="{C6D98842-052A-4C62-88B4-742E8D41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5441950"/>
            <a:ext cx="60007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20cm</a:t>
            </a:r>
          </a:p>
        </p:txBody>
      </p:sp>
      <p:sp>
        <p:nvSpPr>
          <p:cNvPr id="21" name="Reveal 5">
            <a:extLst>
              <a:ext uri="{FF2B5EF4-FFF2-40B4-BE49-F238E27FC236}">
                <a16:creationId xmlns:a16="http://schemas.microsoft.com/office/drawing/2014/main" id="{73751C1D-4DB0-4470-838C-64603D07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5446713"/>
            <a:ext cx="45402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2" name="Reveal 6">
            <a:extLst>
              <a:ext uri="{FF2B5EF4-FFF2-40B4-BE49-F238E27FC236}">
                <a16:creationId xmlns:a16="http://schemas.microsoft.com/office/drawing/2014/main" id="{8423DCFC-D67F-4BD1-936F-EA44533D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446713"/>
            <a:ext cx="4587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08213"/>
                </a:solidFill>
              </a:rPr>
              <a:t>?cm</a:t>
            </a:r>
          </a:p>
        </p:txBody>
      </p:sp>
      <p:sp>
        <p:nvSpPr>
          <p:cNvPr id="29" name="Button 5">
            <a:extLst>
              <a:ext uri="{FF2B5EF4-FFF2-40B4-BE49-F238E27FC236}">
                <a16:creationId xmlns:a16="http://schemas.microsoft.com/office/drawing/2014/main" id="{8F1FA189-2B0F-427A-BC01-AAEC93F63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314700"/>
            <a:ext cx="796925" cy="547688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34" name="Button 6">
            <a:extLst>
              <a:ext uri="{FF2B5EF4-FFF2-40B4-BE49-F238E27FC236}">
                <a16:creationId xmlns:a16="http://schemas.microsoft.com/office/drawing/2014/main" id="{6CAAC959-3400-457E-A24E-EE4FEC3B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2701925"/>
            <a:ext cx="796925" cy="549275"/>
          </a:xfrm>
          <a:prstGeom prst="roundRect">
            <a:avLst>
              <a:gd name="adj" fmla="val 16667"/>
            </a:avLst>
          </a:prstGeom>
          <a:solidFill>
            <a:srgbClr val="01A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3cm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E655BC5-8AF3-41FD-AF86-2447248A26D4}"/>
              </a:ext>
            </a:extLst>
          </p:cNvPr>
          <p:cNvSpPr/>
          <p:nvPr/>
        </p:nvSpPr>
        <p:spPr>
          <a:xfrm rot="5400000">
            <a:off x="4518819" y="2080419"/>
            <a:ext cx="1114425" cy="2430463"/>
          </a:xfrm>
          <a:custGeom>
            <a:avLst/>
            <a:gdLst>
              <a:gd name="connsiteX0" fmla="*/ 4379 w 1114427"/>
              <a:gd name="connsiteY0" fmla="*/ 2430051 h 2430326"/>
              <a:gd name="connsiteX1" fmla="*/ 1112503 w 1114427"/>
              <a:gd name="connsiteY1" fmla="*/ 2430051 h 2430326"/>
              <a:gd name="connsiteX2" fmla="*/ 558441 w 1114427"/>
              <a:gd name="connsiteY2" fmla="*/ 1476100 h 2430326"/>
              <a:gd name="connsiteX3" fmla="*/ 0 w 1114427"/>
              <a:gd name="connsiteY3" fmla="*/ 2430326 h 2430326"/>
              <a:gd name="connsiteX4" fmla="*/ 0 w 1114427"/>
              <a:gd name="connsiteY4" fmla="*/ 953950 h 2430326"/>
              <a:gd name="connsiteX5" fmla="*/ 3152 w 1114427"/>
              <a:gd name="connsiteY5" fmla="*/ 953950 h 2430326"/>
              <a:gd name="connsiteX6" fmla="*/ 557213 w 1114427"/>
              <a:gd name="connsiteY6" fmla="*/ 0 h 2430326"/>
              <a:gd name="connsiteX7" fmla="*/ 1111274 w 1114427"/>
              <a:gd name="connsiteY7" fmla="*/ 953950 h 2430326"/>
              <a:gd name="connsiteX8" fmla="*/ 1114427 w 1114427"/>
              <a:gd name="connsiteY8" fmla="*/ 953950 h 2430326"/>
              <a:gd name="connsiteX9" fmla="*/ 1114427 w 1114427"/>
              <a:gd name="connsiteY9" fmla="*/ 2430326 h 243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427" h="2430326">
                <a:moveTo>
                  <a:pt x="4379" y="2430051"/>
                </a:moveTo>
                <a:lnTo>
                  <a:pt x="1112503" y="2430051"/>
                </a:lnTo>
                <a:lnTo>
                  <a:pt x="558441" y="1476100"/>
                </a:lnTo>
                <a:close/>
                <a:moveTo>
                  <a:pt x="0" y="2430326"/>
                </a:moveTo>
                <a:lnTo>
                  <a:pt x="0" y="953950"/>
                </a:lnTo>
                <a:lnTo>
                  <a:pt x="3152" y="953950"/>
                </a:lnTo>
                <a:lnTo>
                  <a:pt x="557213" y="0"/>
                </a:lnTo>
                <a:lnTo>
                  <a:pt x="1111274" y="953950"/>
                </a:lnTo>
                <a:lnTo>
                  <a:pt x="1114427" y="953950"/>
                </a:lnTo>
                <a:lnTo>
                  <a:pt x="1114427" y="2430326"/>
                </a:lnTo>
                <a:close/>
              </a:path>
            </a:pathLst>
          </a:custGeom>
          <a:solidFill>
            <a:srgbClr val="F0821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  <p:sp>
        <p:nvSpPr>
          <p:cNvPr id="23" name="Next">
            <a:hlinkClick r:id="rId2" action="ppaction://hlinksldjump"/>
            <a:extLst>
              <a:ext uri="{FF2B5EF4-FFF2-40B4-BE49-F238E27FC236}">
                <a16:creationId xmlns:a16="http://schemas.microsoft.com/office/drawing/2014/main" id="{D46EF1D3-5D3C-4A78-9222-9DF4CA23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187950"/>
            <a:ext cx="1249363" cy="379413"/>
          </a:xfrm>
          <a:prstGeom prst="rect">
            <a:avLst/>
          </a:prstGeom>
          <a:solidFill>
            <a:srgbClr val="FDCF81"/>
          </a:solidFill>
          <a:ln w="9525">
            <a:solidFill>
              <a:srgbClr val="FFEC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Next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33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908</Words>
  <Application>Microsoft Office PowerPoint</Application>
  <PresentationFormat>On-screen Show (4:3)</PresentationFormat>
  <Paragraphs>224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 3</vt:lpstr>
      <vt:lpstr>Trebuchet MS</vt:lpstr>
      <vt:lpstr>Arial</vt:lpstr>
      <vt:lpstr>Twinkl SemiBold</vt:lpstr>
      <vt:lpstr>Twinkl</vt:lpstr>
      <vt:lpstr>Calibri</vt:lpstr>
      <vt:lpstr>Facet</vt:lpstr>
      <vt:lpstr>Perimeter of 2D shapes</vt:lpstr>
      <vt:lpstr>What is the perimeter of a shape?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Robert Traxon</dc:creator>
  <cp:lastModifiedBy>Rhiannon</cp:lastModifiedBy>
  <cp:revision>30</cp:revision>
  <dcterms:created xsi:type="dcterms:W3CDTF">2017-06-22T09:09:02Z</dcterms:created>
  <dcterms:modified xsi:type="dcterms:W3CDTF">2020-04-18T11:16:11Z</dcterms:modified>
</cp:coreProperties>
</file>