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270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8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4163D-9790-7B4D-ABBE-8823B9A23D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31301-425F-B349-A6DF-9FE2DF3C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31301-425F-B349-A6DF-9FE2DF3CE5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2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321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0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30555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07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42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5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6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1019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4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110392-1FDA-E549-A285-B9CD9624DDB3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06F96A-46CF-0C4F-9678-32734ACB9E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040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Area of a triangle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26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Have a go for yourself!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86000" y="2089150"/>
            <a:ext cx="0" cy="2374900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400767" y="4656978"/>
            <a:ext cx="4348162" cy="0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499067" y="3276600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7cm</a:t>
            </a: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 rot="16200000" flipV="1">
            <a:off x="3515519" y="1102519"/>
            <a:ext cx="2374900" cy="4348162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805518" y="4800600"/>
            <a:ext cx="1788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8cm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33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tackle it!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86000" y="2089150"/>
            <a:ext cx="0" cy="2374900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400767" y="4656978"/>
            <a:ext cx="4348162" cy="0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499067" y="3276600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7cm</a:t>
            </a: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 rot="16200000" flipV="1">
            <a:off x="3515519" y="1102519"/>
            <a:ext cx="2374900" cy="4348162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805518" y="4800600"/>
            <a:ext cx="1788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8cm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73153" y="1358153"/>
            <a:ext cx="424927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 step: </a:t>
            </a:r>
          </a:p>
          <a:p>
            <a:endParaRPr lang="en-US" dirty="0"/>
          </a:p>
          <a:p>
            <a:r>
              <a:rPr lang="en-US" dirty="0"/>
              <a:t>Length x Height = Total rectangle area.</a:t>
            </a:r>
          </a:p>
          <a:p>
            <a:endParaRPr lang="en-US" dirty="0"/>
          </a:p>
          <a:p>
            <a:r>
              <a:rPr lang="en-US" dirty="0"/>
              <a:t>8cm    x    7 cm =   56 cm</a:t>
            </a:r>
            <a:r>
              <a:rPr lang="en-GB" altLang="en-US" dirty="0">
                <a:solidFill>
                  <a:schemeClr val="tx1"/>
                </a:solidFill>
              </a:rPr>
              <a:t>²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Second step:</a:t>
            </a:r>
          </a:p>
          <a:p>
            <a:endParaRPr lang="en-US" dirty="0"/>
          </a:p>
          <a:p>
            <a:r>
              <a:rPr lang="en-US" dirty="0"/>
              <a:t>Divide Total rectangle area by 2 to find out triangle area.</a:t>
            </a:r>
          </a:p>
          <a:p>
            <a:endParaRPr lang="en-US" dirty="0"/>
          </a:p>
          <a:p>
            <a:r>
              <a:rPr lang="en-US" dirty="0"/>
              <a:t>56 divide by 2 = 28cm</a:t>
            </a:r>
            <a:r>
              <a:rPr lang="en-GB" altLang="en-US" dirty="0">
                <a:solidFill>
                  <a:schemeClr val="tx1"/>
                </a:solidFill>
              </a:rPr>
              <a:t>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83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054" y="108518"/>
            <a:ext cx="10178322" cy="1492132"/>
          </a:xfrm>
        </p:spPr>
        <p:txBody>
          <a:bodyPr/>
          <a:lstStyle/>
          <a:p>
            <a:pPr algn="ctr"/>
            <a:r>
              <a:rPr lang="en-US" dirty="0"/>
              <a:t>I promise this is half a rectangle too!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35050" y="3071813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22738" y="4443413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Isosceles Triangle 1"/>
          <p:cNvSpPr/>
          <p:nvPr/>
        </p:nvSpPr>
        <p:spPr>
          <a:xfrm>
            <a:off x="3274162" y="4075021"/>
            <a:ext cx="5802603" cy="2154238"/>
          </a:xfrm>
          <a:prstGeom prst="triangle">
            <a:avLst/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69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054" y="108518"/>
            <a:ext cx="10178322" cy="1492132"/>
          </a:xfrm>
        </p:spPr>
        <p:txBody>
          <a:bodyPr/>
          <a:lstStyle/>
          <a:p>
            <a:pPr algn="ctr"/>
            <a:r>
              <a:rPr lang="en-US" dirty="0"/>
              <a:t>I promise this is half a rectangle too!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35050" y="3071813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22738" y="4443413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Isosceles Triangle 1"/>
          <p:cNvSpPr/>
          <p:nvPr/>
        </p:nvSpPr>
        <p:spPr>
          <a:xfrm>
            <a:off x="3274162" y="4075021"/>
            <a:ext cx="5802603" cy="2154238"/>
          </a:xfrm>
          <a:prstGeom prst="triangle">
            <a:avLst/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ight Triangle 11"/>
          <p:cNvSpPr/>
          <p:nvPr/>
        </p:nvSpPr>
        <p:spPr>
          <a:xfrm>
            <a:off x="6053360" y="1704371"/>
            <a:ext cx="2901302" cy="215423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flipH="1">
            <a:off x="3152059" y="1704371"/>
            <a:ext cx="2901301" cy="21864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14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054" y="108518"/>
            <a:ext cx="10178322" cy="1492132"/>
          </a:xfrm>
        </p:spPr>
        <p:txBody>
          <a:bodyPr/>
          <a:lstStyle/>
          <a:p>
            <a:pPr algn="ctr"/>
            <a:r>
              <a:rPr lang="en-US" dirty="0"/>
              <a:t>I promise this is half a rectangle too!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35050" y="3071813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22738" y="4443413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Isosceles Triangle 1"/>
          <p:cNvSpPr/>
          <p:nvPr/>
        </p:nvSpPr>
        <p:spPr>
          <a:xfrm>
            <a:off x="3274162" y="4075021"/>
            <a:ext cx="5802603" cy="2154238"/>
          </a:xfrm>
          <a:prstGeom prst="triangle">
            <a:avLst/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ight Triangle 11"/>
          <p:cNvSpPr/>
          <p:nvPr/>
        </p:nvSpPr>
        <p:spPr>
          <a:xfrm rot="10800000">
            <a:off x="6062224" y="1600650"/>
            <a:ext cx="2901302" cy="215423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10800000" flipH="1">
            <a:off x="3274162" y="1487959"/>
            <a:ext cx="2901301" cy="21864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2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12477 L 5.55112E-17 0.374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0.11227 L 0.00989 0.362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054" y="108518"/>
            <a:ext cx="10178322" cy="1492132"/>
          </a:xfrm>
        </p:spPr>
        <p:txBody>
          <a:bodyPr/>
          <a:lstStyle/>
          <a:p>
            <a:pPr algn="ctr"/>
            <a:r>
              <a:rPr lang="en-US" dirty="0"/>
              <a:t>Try this one for size!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035175" y="4346575"/>
            <a:ext cx="5162550" cy="0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035050" y="3071813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6cm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22738" y="4443413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10cm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Isosceles Triangle 1"/>
          <p:cNvSpPr/>
          <p:nvPr/>
        </p:nvSpPr>
        <p:spPr>
          <a:xfrm>
            <a:off x="2079625" y="2387600"/>
            <a:ext cx="5003800" cy="1697038"/>
          </a:xfrm>
          <a:prstGeom prst="triangle">
            <a:avLst/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36750" y="2387600"/>
            <a:ext cx="0" cy="1697038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083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054" y="108518"/>
            <a:ext cx="10178322" cy="1492132"/>
          </a:xfrm>
        </p:spPr>
        <p:txBody>
          <a:bodyPr/>
          <a:lstStyle/>
          <a:p>
            <a:pPr algn="ctr"/>
            <a:r>
              <a:rPr lang="en-US" dirty="0"/>
              <a:t>Try this one for size!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035175" y="4346575"/>
            <a:ext cx="5162550" cy="0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035050" y="3071813"/>
            <a:ext cx="9017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6cm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22738" y="4443413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10cm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Isosceles Triangle 1"/>
          <p:cNvSpPr/>
          <p:nvPr/>
        </p:nvSpPr>
        <p:spPr>
          <a:xfrm>
            <a:off x="2079625" y="2387600"/>
            <a:ext cx="5003800" cy="1697038"/>
          </a:xfrm>
          <a:prstGeom prst="triangle">
            <a:avLst/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36750" y="2387600"/>
            <a:ext cx="0" cy="1697038"/>
          </a:xfrm>
          <a:prstGeom prst="straightConnector1">
            <a:avLst/>
          </a:prstGeom>
          <a:ln w="38100">
            <a:solidFill>
              <a:srgbClr val="FBB157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38682" y="1116106"/>
            <a:ext cx="44913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6cm x 10cm =  60cm</a:t>
            </a:r>
            <a:r>
              <a:rPr lang="en-GB" altLang="en-US" dirty="0">
                <a:solidFill>
                  <a:schemeClr val="tx1"/>
                </a:solidFill>
              </a:rPr>
              <a:t>²</a:t>
            </a:r>
          </a:p>
          <a:p>
            <a:endParaRPr lang="en-US" dirty="0"/>
          </a:p>
          <a:p>
            <a:r>
              <a:rPr lang="en-US" dirty="0"/>
              <a:t>60cm</a:t>
            </a:r>
            <a:r>
              <a:rPr lang="en-GB" altLang="en-US" dirty="0">
                <a:solidFill>
                  <a:schemeClr val="tx1"/>
                </a:solidFill>
              </a:rPr>
              <a:t>²= Total area of rectangle</a:t>
            </a:r>
          </a:p>
          <a:p>
            <a:endParaRPr lang="en-GB" altLang="en-US" dirty="0"/>
          </a:p>
          <a:p>
            <a:endParaRPr lang="en-GB" altLang="en-US" dirty="0">
              <a:solidFill>
                <a:schemeClr val="tx1"/>
              </a:solidFill>
            </a:endParaRPr>
          </a:p>
          <a:p>
            <a:r>
              <a:rPr lang="en-GB" altLang="en-US" dirty="0"/>
              <a:t>60cm</a:t>
            </a:r>
            <a:r>
              <a:rPr lang="en-GB" altLang="en-US" dirty="0">
                <a:solidFill>
                  <a:schemeClr val="tx1"/>
                </a:solidFill>
              </a:rPr>
              <a:t>² divide by 2 = 30cm²</a:t>
            </a:r>
          </a:p>
          <a:p>
            <a:endParaRPr lang="en-GB" altLang="en-US" dirty="0">
              <a:solidFill>
                <a:schemeClr val="tx1"/>
              </a:solidFill>
            </a:endParaRPr>
          </a:p>
          <a:p>
            <a:endParaRPr lang="en-GB" altLang="en-US" dirty="0"/>
          </a:p>
          <a:p>
            <a:r>
              <a:rPr lang="en-GB" altLang="en-US" dirty="0">
                <a:solidFill>
                  <a:schemeClr val="tx1"/>
                </a:solidFill>
              </a:rPr>
              <a:t>30cm²= Total area of triangle.</a:t>
            </a:r>
          </a:p>
          <a:p>
            <a:endParaRPr lang="en-GB" altLang="en-US" dirty="0">
              <a:solidFill>
                <a:schemeClr val="tx1"/>
              </a:solidFill>
            </a:endParaRPr>
          </a:p>
          <a:p>
            <a:endParaRPr lang="en-GB" alt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2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Warm up</a:t>
            </a:r>
            <a:br>
              <a:rPr lang="en-US" dirty="0"/>
            </a:br>
            <a:r>
              <a:rPr lang="en-US" dirty="0"/>
              <a:t>work out the area and perimeter of this shape</a:t>
            </a:r>
          </a:p>
        </p:txBody>
      </p:sp>
      <p:sp>
        <p:nvSpPr>
          <p:cNvPr id="4" name="Shape"/>
          <p:cNvSpPr/>
          <p:nvPr/>
        </p:nvSpPr>
        <p:spPr>
          <a:xfrm>
            <a:off x="4880162" y="3704291"/>
            <a:ext cx="2574925" cy="1103313"/>
          </a:xfrm>
          <a:prstGeom prst="rect">
            <a:avLst/>
          </a:prstGeom>
          <a:solidFill>
            <a:srgbClr val="F0821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Button 1"/>
          <p:cNvSpPr>
            <a:spLocks noChangeArrowheads="1"/>
          </p:cNvSpPr>
          <p:nvPr/>
        </p:nvSpPr>
        <p:spPr bwMode="auto">
          <a:xfrm>
            <a:off x="5775512" y="3083579"/>
            <a:ext cx="796925" cy="547687"/>
          </a:xfrm>
          <a:prstGeom prst="roundRect">
            <a:avLst>
              <a:gd name="adj" fmla="val 16667"/>
            </a:avLst>
          </a:prstGeom>
          <a:solidFill>
            <a:srgbClr val="01A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7cm</a:t>
            </a:r>
          </a:p>
        </p:txBody>
      </p:sp>
      <p:sp>
        <p:nvSpPr>
          <p:cNvPr id="6" name="Button 2"/>
          <p:cNvSpPr>
            <a:spLocks noChangeArrowheads="1"/>
          </p:cNvSpPr>
          <p:nvPr/>
        </p:nvSpPr>
        <p:spPr bwMode="auto">
          <a:xfrm>
            <a:off x="7537637" y="3964641"/>
            <a:ext cx="796925" cy="547688"/>
          </a:xfrm>
          <a:prstGeom prst="roundRect">
            <a:avLst>
              <a:gd name="adj" fmla="val 16667"/>
            </a:avLst>
          </a:prstGeom>
          <a:solidFill>
            <a:srgbClr val="01A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3cm</a:t>
            </a:r>
          </a:p>
        </p:txBody>
      </p:sp>
    </p:spTree>
    <p:extLst>
      <p:ext uri="{BB962C8B-B14F-4D97-AF65-F5344CB8AC3E}">
        <p14:creationId xmlns:p14="http://schemas.microsoft.com/office/powerpoint/2010/main" val="73064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Warm up</a:t>
            </a:r>
            <a:br>
              <a:rPr lang="en-US" dirty="0"/>
            </a:br>
            <a:r>
              <a:rPr lang="en-US" dirty="0"/>
              <a:t>work out the area and perimeter of this shape</a:t>
            </a:r>
          </a:p>
        </p:txBody>
      </p:sp>
      <p:sp>
        <p:nvSpPr>
          <p:cNvPr id="4" name="Shape"/>
          <p:cNvSpPr/>
          <p:nvPr/>
        </p:nvSpPr>
        <p:spPr>
          <a:xfrm>
            <a:off x="4880162" y="3704291"/>
            <a:ext cx="2574925" cy="1103313"/>
          </a:xfrm>
          <a:prstGeom prst="rect">
            <a:avLst/>
          </a:prstGeom>
          <a:solidFill>
            <a:srgbClr val="F0821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Button 1"/>
          <p:cNvSpPr>
            <a:spLocks noChangeArrowheads="1"/>
          </p:cNvSpPr>
          <p:nvPr/>
        </p:nvSpPr>
        <p:spPr bwMode="auto">
          <a:xfrm>
            <a:off x="5775512" y="3083579"/>
            <a:ext cx="796925" cy="547687"/>
          </a:xfrm>
          <a:prstGeom prst="roundRect">
            <a:avLst>
              <a:gd name="adj" fmla="val 16667"/>
            </a:avLst>
          </a:prstGeom>
          <a:solidFill>
            <a:srgbClr val="01A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7cm</a:t>
            </a:r>
          </a:p>
        </p:txBody>
      </p:sp>
      <p:sp>
        <p:nvSpPr>
          <p:cNvPr id="6" name="Button 2"/>
          <p:cNvSpPr>
            <a:spLocks noChangeArrowheads="1"/>
          </p:cNvSpPr>
          <p:nvPr/>
        </p:nvSpPr>
        <p:spPr bwMode="auto">
          <a:xfrm>
            <a:off x="7537637" y="3964641"/>
            <a:ext cx="796925" cy="547688"/>
          </a:xfrm>
          <a:prstGeom prst="roundRect">
            <a:avLst>
              <a:gd name="adj" fmla="val 16667"/>
            </a:avLst>
          </a:prstGeom>
          <a:solidFill>
            <a:srgbClr val="01A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Twinkl" charset="0"/>
                <a:ea typeface="Sassoon Infant Rg" charset="0"/>
                <a:cs typeface="Sassoon Infant Rg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3cm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1952" y="5056796"/>
            <a:ext cx="3313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Perimeter :</a:t>
            </a:r>
          </a:p>
          <a:p>
            <a:endParaRPr lang="en-US" sz="2000" dirty="0"/>
          </a:p>
          <a:p>
            <a:r>
              <a:rPr lang="en-US" sz="2000" dirty="0"/>
              <a:t>7cm+3cm+7cm+3cm= 20cm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36099" y="5030953"/>
            <a:ext cx="50785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Area:</a:t>
            </a:r>
          </a:p>
          <a:p>
            <a:endParaRPr lang="en-US" sz="2000" dirty="0"/>
          </a:p>
          <a:p>
            <a:r>
              <a:rPr lang="en-US" sz="2000" dirty="0"/>
              <a:t>7cm x 3cm= 21cm</a:t>
            </a:r>
            <a:r>
              <a:rPr lang="en-GB" altLang="en-US" sz="2000" dirty="0">
                <a:solidFill>
                  <a:schemeClr val="tx1"/>
                </a:solidFill>
              </a:rPr>
              <a:t>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0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Area of a triangle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4620978" y="2851150"/>
            <a:ext cx="2682875" cy="4006850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3"/>
          <p:cNvSpPr/>
          <p:nvPr/>
        </p:nvSpPr>
        <p:spPr>
          <a:xfrm rot="10800000">
            <a:off x="4620978" y="1128451"/>
            <a:ext cx="2682875" cy="4006850"/>
          </a:xfrm>
          <a:prstGeom prst="triangle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611035" y="1476058"/>
            <a:ext cx="38189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The area of a triangle is actually half the area of rectangle. 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See! When I put the same two right angled triangles together it makes a rectangle. </a:t>
            </a:r>
          </a:p>
        </p:txBody>
      </p:sp>
    </p:spTree>
    <p:extLst>
      <p:ext uri="{BB962C8B-B14F-4D97-AF65-F5344CB8AC3E}">
        <p14:creationId xmlns:p14="http://schemas.microsoft.com/office/powerpoint/2010/main" val="167715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2.5E-6 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16200000">
            <a:off x="7942403" y="-524063"/>
            <a:ext cx="2682875" cy="4006850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3"/>
          <p:cNvSpPr/>
          <p:nvPr/>
        </p:nvSpPr>
        <p:spPr>
          <a:xfrm rot="5400000">
            <a:off x="2581508" y="-524063"/>
            <a:ext cx="2682875" cy="4006850"/>
          </a:xfrm>
          <a:prstGeom prst="triangle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Isosceles Triangle 3"/>
          <p:cNvSpPr/>
          <p:nvPr/>
        </p:nvSpPr>
        <p:spPr>
          <a:xfrm rot="10039896">
            <a:off x="4137897" y="2531417"/>
            <a:ext cx="2682875" cy="4006850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Isosceles Triangle 3"/>
          <p:cNvSpPr/>
          <p:nvPr/>
        </p:nvSpPr>
        <p:spPr>
          <a:xfrm rot="20883325">
            <a:off x="1939754" y="3745566"/>
            <a:ext cx="2682875" cy="4006850"/>
          </a:xfrm>
          <a:prstGeom prst="triangle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920318" y="5029200"/>
            <a:ext cx="35096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See! Triangles are half of rectangles!</a:t>
            </a:r>
          </a:p>
        </p:txBody>
      </p:sp>
    </p:spTree>
    <p:extLst>
      <p:ext uri="{BB962C8B-B14F-4D97-AF65-F5344CB8AC3E}">
        <p14:creationId xmlns:p14="http://schemas.microsoft.com/office/powerpoint/2010/main" val="62277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7.40741E-7 L 0.43711 0.0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49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99 -0.18032 L 0.18112 -0.174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49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we work out the area of a dark blue triangle?</a:t>
            </a:r>
          </a:p>
        </p:txBody>
      </p:sp>
      <p:sp>
        <p:nvSpPr>
          <p:cNvPr id="4" name="Isosceles Triangle 3"/>
          <p:cNvSpPr/>
          <p:nvPr/>
        </p:nvSpPr>
        <p:spPr>
          <a:xfrm rot="16200000" flipV="1">
            <a:off x="4809378" y="1758062"/>
            <a:ext cx="2682875" cy="5557837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6"/>
          <p:cNvSpPr/>
          <p:nvPr/>
        </p:nvSpPr>
        <p:spPr>
          <a:xfrm rot="5400000" flipV="1">
            <a:off x="4810172" y="1758063"/>
            <a:ext cx="2682875" cy="5557837"/>
          </a:xfrm>
          <a:prstGeom prst="triangle">
            <a:avLst>
              <a:gd name="adj" fmla="val 0"/>
            </a:avLst>
          </a:prstGeom>
          <a:solidFill>
            <a:srgbClr val="9FE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699966" y="6173694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5071" y="5878418"/>
            <a:ext cx="268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10cm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26793" y="3872753"/>
            <a:ext cx="134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34193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we work out the area of a dark blue triangle?</a:t>
            </a:r>
          </a:p>
        </p:txBody>
      </p:sp>
      <p:sp>
        <p:nvSpPr>
          <p:cNvPr id="4" name="Isosceles Triangle 3"/>
          <p:cNvSpPr/>
          <p:nvPr/>
        </p:nvSpPr>
        <p:spPr>
          <a:xfrm rot="16200000" flipV="1">
            <a:off x="4809378" y="1758062"/>
            <a:ext cx="2682875" cy="5557837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6"/>
          <p:cNvSpPr/>
          <p:nvPr/>
        </p:nvSpPr>
        <p:spPr>
          <a:xfrm rot="5400000" flipV="1">
            <a:off x="4810172" y="1758063"/>
            <a:ext cx="2682875" cy="5557837"/>
          </a:xfrm>
          <a:prstGeom prst="triangle">
            <a:avLst>
              <a:gd name="adj" fmla="val 0"/>
            </a:avLst>
          </a:prstGeom>
          <a:solidFill>
            <a:srgbClr val="9FE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699966" y="6173694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6109" y="5878418"/>
            <a:ext cx="268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10cm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26793" y="3872753"/>
            <a:ext cx="134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5cm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9767" y="6373419"/>
            <a:ext cx="100315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Length x Height = total area of rectangle.              10cm x 5cm = 50cm</a:t>
            </a:r>
            <a:r>
              <a:rPr lang="en-GB" altLang="en-US" sz="2000" dirty="0">
                <a:solidFill>
                  <a:schemeClr val="tx1"/>
                </a:solidFill>
              </a:rPr>
              <a:t>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6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we work out the area of a dark blue triangle?</a:t>
            </a:r>
          </a:p>
        </p:txBody>
      </p:sp>
      <p:sp>
        <p:nvSpPr>
          <p:cNvPr id="4" name="Isosceles Triangle 3"/>
          <p:cNvSpPr/>
          <p:nvPr/>
        </p:nvSpPr>
        <p:spPr>
          <a:xfrm rot="16200000" flipV="1">
            <a:off x="4702596" y="732312"/>
            <a:ext cx="2682875" cy="5557837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6"/>
          <p:cNvSpPr/>
          <p:nvPr/>
        </p:nvSpPr>
        <p:spPr>
          <a:xfrm rot="5400000" flipV="1">
            <a:off x="4702596" y="732312"/>
            <a:ext cx="2682875" cy="5557837"/>
          </a:xfrm>
          <a:prstGeom prst="triangle">
            <a:avLst>
              <a:gd name="adj" fmla="val 0"/>
            </a:avLst>
          </a:prstGeom>
          <a:solidFill>
            <a:srgbClr val="9FE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699966" y="6173694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3042" y="4958163"/>
            <a:ext cx="268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10cm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40240" y="2918012"/>
            <a:ext cx="134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5cm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5063" y="5433368"/>
            <a:ext cx="100315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Length x Height = total area of rectangle.              10cm x 5cm = 50cm</a:t>
            </a:r>
            <a:r>
              <a:rPr lang="en-GB" altLang="en-US" sz="2000" dirty="0">
                <a:solidFill>
                  <a:schemeClr val="tx1"/>
                </a:solidFill>
              </a:rPr>
              <a:t>²</a:t>
            </a:r>
          </a:p>
          <a:p>
            <a:pPr algn="ctr"/>
            <a:endParaRPr lang="en-GB" altLang="en-US" sz="2000" dirty="0"/>
          </a:p>
          <a:p>
            <a:pPr algn="ctr"/>
            <a:r>
              <a:rPr lang="en-GB" altLang="en-US" sz="2000" dirty="0">
                <a:solidFill>
                  <a:schemeClr val="tx1"/>
                </a:solidFill>
              </a:rPr>
              <a:t>Then divide by 2 to work out half the area 1 triangle! </a:t>
            </a:r>
          </a:p>
          <a:p>
            <a:pPr algn="ctr"/>
            <a:endParaRPr lang="en-GB" alt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00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we work out the area of a dark blue triangle?</a:t>
            </a:r>
          </a:p>
        </p:txBody>
      </p:sp>
      <p:sp>
        <p:nvSpPr>
          <p:cNvPr id="4" name="Isosceles Triangle 3"/>
          <p:cNvSpPr/>
          <p:nvPr/>
        </p:nvSpPr>
        <p:spPr>
          <a:xfrm rot="16200000" flipV="1">
            <a:off x="4702596" y="732312"/>
            <a:ext cx="2682875" cy="5557837"/>
          </a:xfrm>
          <a:prstGeom prst="triangle">
            <a:avLst>
              <a:gd name="adj" fmla="val 0"/>
            </a:avLst>
          </a:prstGeom>
          <a:solidFill>
            <a:srgbClr val="64C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Isosceles Triangle 6"/>
          <p:cNvSpPr/>
          <p:nvPr/>
        </p:nvSpPr>
        <p:spPr>
          <a:xfrm rot="5400000" flipV="1">
            <a:off x="4702595" y="731934"/>
            <a:ext cx="2682875" cy="5557837"/>
          </a:xfrm>
          <a:prstGeom prst="triangle">
            <a:avLst>
              <a:gd name="adj" fmla="val 0"/>
            </a:avLst>
          </a:prstGeom>
          <a:solidFill>
            <a:srgbClr val="9FE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699966" y="6173694"/>
            <a:ext cx="901700" cy="41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3042" y="4958163"/>
            <a:ext cx="268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10cm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40240" y="2918012"/>
            <a:ext cx="134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5cm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5063" y="5433368"/>
            <a:ext cx="1003150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Length x Height = total area of rectangle.              10cm x 5cm = 50cm</a:t>
            </a:r>
            <a:r>
              <a:rPr lang="en-GB" altLang="en-US" sz="2000" dirty="0">
                <a:solidFill>
                  <a:schemeClr val="tx1"/>
                </a:solidFill>
              </a:rPr>
              <a:t>²</a:t>
            </a:r>
          </a:p>
          <a:p>
            <a:pPr algn="ctr"/>
            <a:endParaRPr lang="en-GB" altLang="en-US" sz="2000" dirty="0"/>
          </a:p>
          <a:p>
            <a:pPr algn="ctr"/>
            <a:r>
              <a:rPr lang="en-GB" altLang="en-US" sz="2000" dirty="0">
                <a:solidFill>
                  <a:schemeClr val="tx1"/>
                </a:solidFill>
              </a:rPr>
              <a:t>Then divide by 2 to work out half the area 1 triangle! </a:t>
            </a:r>
          </a:p>
          <a:p>
            <a:pPr algn="ctr"/>
            <a:r>
              <a:rPr lang="en-GB" altLang="en-US" sz="2000" dirty="0"/>
              <a:t>50cm</a:t>
            </a:r>
            <a:r>
              <a:rPr lang="en-GB" altLang="en-US" sz="2000" dirty="0">
                <a:solidFill>
                  <a:schemeClr val="tx1"/>
                </a:solidFill>
              </a:rPr>
              <a:t>² divide by 2 = 25cm²</a:t>
            </a:r>
          </a:p>
          <a:p>
            <a:pPr algn="ctr"/>
            <a:endParaRPr lang="en-GB" altLang="en-US" sz="2000" dirty="0">
              <a:solidFill>
                <a:schemeClr val="tx1"/>
              </a:solidFill>
            </a:endParaRPr>
          </a:p>
          <a:p>
            <a:pPr algn="ctr"/>
            <a:endParaRPr lang="en-GB" altLang="en-US" sz="2000" dirty="0">
              <a:solidFill>
                <a:schemeClr val="tx1"/>
              </a:solidFill>
            </a:endParaRPr>
          </a:p>
          <a:p>
            <a:pPr algn="ctr"/>
            <a:endParaRPr lang="en-GB" alt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0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35 -0.38056 L 0.02435 -0.130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40</TotalTime>
  <Words>356</Words>
  <Application>Microsoft Office PowerPoint</Application>
  <PresentationFormat>Widescreen</PresentationFormat>
  <Paragraphs>82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Impact</vt:lpstr>
      <vt:lpstr>Twinkl</vt:lpstr>
      <vt:lpstr>Badge</vt:lpstr>
      <vt:lpstr>Area of a triangle </vt:lpstr>
      <vt:lpstr>Warm up work out the area and perimeter of this shape</vt:lpstr>
      <vt:lpstr>Warm up work out the area and perimeter of this shape</vt:lpstr>
      <vt:lpstr>Area of a triangle</vt:lpstr>
      <vt:lpstr>PowerPoint Presentation</vt:lpstr>
      <vt:lpstr>How can we work out the area of a dark blue triangle?</vt:lpstr>
      <vt:lpstr>How can we work out the area of a dark blue triangle?</vt:lpstr>
      <vt:lpstr>How can we work out the area of a dark blue triangle?</vt:lpstr>
      <vt:lpstr>How can we work out the area of a dark blue triangle?</vt:lpstr>
      <vt:lpstr>Have a go for yourself!</vt:lpstr>
      <vt:lpstr>How to tackle it!</vt:lpstr>
      <vt:lpstr>I promise this is half a rectangle too!</vt:lpstr>
      <vt:lpstr>I promise this is half a rectangle too!</vt:lpstr>
      <vt:lpstr>I promise this is half a rectangle too!</vt:lpstr>
      <vt:lpstr>Try this one for size!</vt:lpstr>
      <vt:lpstr>Try this one for size!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a triangle</dc:title>
  <dc:creator>Aimee Johnson</dc:creator>
  <cp:lastModifiedBy>Rhiannon</cp:lastModifiedBy>
  <cp:revision>5</cp:revision>
  <dcterms:created xsi:type="dcterms:W3CDTF">2019-02-27T18:37:36Z</dcterms:created>
  <dcterms:modified xsi:type="dcterms:W3CDTF">2020-04-18T11:39:26Z</dcterms:modified>
</cp:coreProperties>
</file>