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8"/>
  </p:notesMasterIdLst>
  <p:sldIdLst>
    <p:sldId id="256" r:id="rId2"/>
    <p:sldId id="259" r:id="rId3"/>
    <p:sldId id="257" r:id="rId4"/>
    <p:sldId id="258" r:id="rId5"/>
    <p:sldId id="260" r:id="rId6"/>
    <p:sldId id="261" r:id="rId7"/>
    <p:sldId id="264" r:id="rId8"/>
    <p:sldId id="262" r:id="rId9"/>
    <p:sldId id="263" r:id="rId10"/>
    <p:sldId id="265" r:id="rId11"/>
    <p:sldId id="267" r:id="rId12"/>
    <p:sldId id="268" r:id="rId13"/>
    <p:sldId id="269" r:id="rId14"/>
    <p:sldId id="270" r:id="rId15"/>
    <p:sldId id="272"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3F5D2-4472-407E-A341-5A6B42E5977F}" type="datetimeFigureOut">
              <a:rPr lang="en-GB" smtClean="0"/>
              <a:t>31/03/2015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3A0D5-FDFA-4DC6-BEB8-B8883469AEFD}" type="slidenum">
              <a:rPr lang="en-GB" smtClean="0"/>
              <a:t>‹#›</a:t>
            </a:fld>
            <a:endParaRPr lang="en-GB"/>
          </a:p>
        </p:txBody>
      </p:sp>
    </p:spTree>
    <p:extLst>
      <p:ext uri="{BB962C8B-B14F-4D97-AF65-F5344CB8AC3E}">
        <p14:creationId xmlns:p14="http://schemas.microsoft.com/office/powerpoint/2010/main" val="56841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13A0D5-FDFA-4DC6-BEB8-B8883469AEFD}" type="slidenum">
              <a:rPr lang="en-GB" smtClean="0"/>
              <a:t>4</a:t>
            </a:fld>
            <a:endParaRPr lang="en-GB"/>
          </a:p>
        </p:txBody>
      </p:sp>
    </p:spTree>
    <p:extLst>
      <p:ext uri="{BB962C8B-B14F-4D97-AF65-F5344CB8AC3E}">
        <p14:creationId xmlns:p14="http://schemas.microsoft.com/office/powerpoint/2010/main" val="59049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13A0D5-FDFA-4DC6-BEB8-B8883469AEFD}" type="slidenum">
              <a:rPr lang="en-GB" smtClean="0"/>
              <a:t>10</a:t>
            </a:fld>
            <a:endParaRPr lang="en-GB"/>
          </a:p>
        </p:txBody>
      </p:sp>
    </p:spTree>
    <p:extLst>
      <p:ext uri="{BB962C8B-B14F-4D97-AF65-F5344CB8AC3E}">
        <p14:creationId xmlns:p14="http://schemas.microsoft.com/office/powerpoint/2010/main" val="337152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13A0D5-FDFA-4DC6-BEB8-B8883469AEFD}" type="slidenum">
              <a:rPr lang="en-GB" smtClean="0"/>
              <a:t>13</a:t>
            </a:fld>
            <a:endParaRPr lang="en-GB"/>
          </a:p>
        </p:txBody>
      </p:sp>
    </p:spTree>
    <p:extLst>
      <p:ext uri="{BB962C8B-B14F-4D97-AF65-F5344CB8AC3E}">
        <p14:creationId xmlns:p14="http://schemas.microsoft.com/office/powerpoint/2010/main" val="422672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13A0D5-FDFA-4DC6-BEB8-B8883469AEFD}" type="slidenum">
              <a:rPr lang="en-GB" smtClean="0"/>
              <a:t>16</a:t>
            </a:fld>
            <a:endParaRPr lang="en-GB"/>
          </a:p>
        </p:txBody>
      </p:sp>
    </p:spTree>
    <p:extLst>
      <p:ext uri="{BB962C8B-B14F-4D97-AF65-F5344CB8AC3E}">
        <p14:creationId xmlns:p14="http://schemas.microsoft.com/office/powerpoint/2010/main" val="3082296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FD71660-C28B-4C5B-89ED-A061477DEEEC}" type="datetimeFigureOut">
              <a:rPr lang="en-GB" smtClean="0"/>
              <a:t>31/03/2015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71660-C28B-4C5B-89ED-A061477DEEEC}" type="datetimeFigureOut">
              <a:rPr lang="en-GB" smtClean="0"/>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71660-C28B-4C5B-89ED-A061477DEEEC}" type="datetimeFigureOut">
              <a:rPr lang="en-GB" smtClean="0"/>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D71660-C28B-4C5B-89ED-A061477DEEEC}" type="datetimeFigureOut">
              <a:rPr lang="en-GB" smtClean="0"/>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D71660-C28B-4C5B-89ED-A061477DEEEC}" type="datetimeFigureOut">
              <a:rPr lang="en-GB" smtClean="0"/>
              <a:t>31/03/2015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D71660-C28B-4C5B-89ED-A061477DEEEC}" type="datetimeFigureOut">
              <a:rPr lang="en-GB" smtClean="0"/>
              <a:t>31/03/2015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FD71660-C28B-4C5B-89ED-A061477DEEEC}" type="datetimeFigureOut">
              <a:rPr lang="en-GB" smtClean="0"/>
              <a:t>31/03/2015</a:t>
            </a:fld>
            <a:endParaRPr lang="en-GB"/>
          </a:p>
        </p:txBody>
      </p:sp>
      <p:sp>
        <p:nvSpPr>
          <p:cNvPr id="27" name="Slide Number Placeholder 26"/>
          <p:cNvSpPr>
            <a:spLocks noGrp="1"/>
          </p:cNvSpPr>
          <p:nvPr>
            <p:ph type="sldNum" sz="quarter" idx="11"/>
          </p:nvPr>
        </p:nvSpPr>
        <p:spPr/>
        <p:txBody>
          <a:bodyPr rtlCol="0"/>
          <a:lstStyle/>
          <a:p>
            <a:fld id="{7DF36491-5DD4-4697-A8EC-430411212816}"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FD71660-C28B-4C5B-89ED-A061477DEEEC}" type="datetimeFigureOut">
              <a:rPr lang="en-GB" smtClean="0"/>
              <a:t>31/03/2015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71660-C28B-4C5B-89ED-A061477DEEEC}" type="datetimeFigureOut">
              <a:rPr lang="en-GB" smtClean="0"/>
              <a:t>31/03/2015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D71660-C28B-4C5B-89ED-A061477DEEEC}" type="datetimeFigureOut">
              <a:rPr lang="en-GB" smtClean="0"/>
              <a:t>31/03/2015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D71660-C28B-4C5B-89ED-A061477DEEEC}" type="datetimeFigureOut">
              <a:rPr lang="en-GB" smtClean="0"/>
              <a:t>31/03/2015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F36491-5DD4-4697-A8EC-430411212816}" type="slidenum">
              <a:rPr lang="en-GB" smtClean="0"/>
              <a:t>‹#›</a:t>
            </a:fld>
            <a:endParaRPr lang="en-GB"/>
          </a:p>
        </p:txBody>
      </p:sp>
    </p:spTree>
  </p:cSld>
  <p:clrMapOvr>
    <a:masterClrMapping/>
  </p:clrMapOvr>
  <p:transition spd="slow">
    <p:pull/>
    <p:sndAc>
      <p:stSnd>
        <p:snd r:embed="rId1" name="explode.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FD71660-C28B-4C5B-89ED-A061477DEEEC}" type="datetimeFigureOut">
              <a:rPr lang="en-GB" smtClean="0"/>
              <a:t>31/03/2015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DF36491-5DD4-4697-A8EC-43041121281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sndAc>
      <p:stSnd>
        <p:snd r:embed="rId13" name="explode.wav"/>
      </p:stSnd>
    </p:sndAc>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hyperlink" Target="http://caber.open.ac.uk/schools/stanway/Wrens.htm" TargetMode="External"/><Relationship Id="rId3" Type="http://schemas.openxmlformats.org/officeDocument/2006/relationships/hyperlink" Target="http://resources.woodlands-junior.kent.sch.uk/homework/war/jobs.html" TargetMode="External"/><Relationship Id="rId7" Type="http://schemas.openxmlformats.org/officeDocument/2006/relationships/hyperlink" Target="http://www.mylearning.org/women-at-war-the-role-of-women-during-wwii/p-4670/"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bbc.co.uk/history/ww2peopleswar/timeline/factfiles/nonflash/a6652055.shtml" TargetMode="External"/><Relationship Id="rId5" Type="http://schemas.openxmlformats.org/officeDocument/2006/relationships/hyperlink" Target="http://glamourdaze.com/world-war-two-fashion/1940s-womens-dress-code" TargetMode="External"/><Relationship Id="rId10" Type="http://schemas.openxmlformats.org/officeDocument/2006/relationships/audio" Target="../media/audio1.wav"/><Relationship Id="rId4" Type="http://schemas.openxmlformats.org/officeDocument/2006/relationships/hyperlink" Target="http://primaryhomeworkhelp.co.uk/war/women.htm" TargetMode="External"/><Relationship Id="rId9" Type="http://schemas.openxmlformats.org/officeDocument/2006/relationships/hyperlink" Target="http://www.historylearningsite.co.uk/women_WW2.htm" TargetMode="Externa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image" Target="../media/image7.png"/><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365104"/>
            <a:ext cx="2952328" cy="23431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265" y="332656"/>
            <a:ext cx="3314263" cy="2376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16" y="243651"/>
            <a:ext cx="2127490" cy="31970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9590" y="4365104"/>
            <a:ext cx="3074785" cy="24089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2263727" y="2979034"/>
            <a:ext cx="557716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Women at War</a:t>
            </a:r>
            <a:endParaRPr lang="en-US" sz="5400" b="1" cap="none" spc="0" dirty="0">
              <a:ln/>
              <a:solidFill>
                <a:schemeClr val="accent3"/>
              </a:solidFill>
              <a:effectLst/>
            </a:endParaRPr>
          </a:p>
        </p:txBody>
      </p:sp>
    </p:spTree>
    <p:extLst>
      <p:ext uri="{BB962C8B-B14F-4D97-AF65-F5344CB8AC3E}">
        <p14:creationId xmlns:p14="http://schemas.microsoft.com/office/powerpoint/2010/main" val="3217993894"/>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6" y="287524"/>
            <a:ext cx="7467600" cy="1143000"/>
          </a:xfrm>
        </p:spPr>
        <p:txBody>
          <a:bodyPr/>
          <a:lstStyle/>
          <a:p>
            <a:r>
              <a:rPr lang="en-GB" dirty="0" smtClean="0"/>
              <a:t>Voluntary</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a:xfrm>
            <a:off x="3851920" y="0"/>
            <a:ext cx="5292080" cy="3453301"/>
          </a:xfrm>
        </p:spPr>
        <p:txBody>
          <a:bodyPr>
            <a:noAutofit/>
          </a:bodyPr>
          <a:lstStyle/>
          <a:p>
            <a:pPr marL="109728" indent="0">
              <a:buNone/>
            </a:pPr>
            <a:r>
              <a:rPr lang="en-GB" sz="2800" dirty="0" smtClean="0">
                <a:solidFill>
                  <a:schemeClr val="bg1">
                    <a:lumMod val="50000"/>
                  </a:schemeClr>
                </a:solidFill>
              </a:rPr>
              <a:t>Staggering amounts of women helped with the war effort by doing voluntary work. The women’s voluntary  service was founded in 1938. By 1945 the WVS had over 1 MILLION MEMBERS !!! They were out on the streets every night during the Blitz providing help and refreshments. Women working for the WVS set up mobile canteens to provide tea and sandwiches for exhausted rescue workers and victims of the air raid.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09" y="1431722"/>
            <a:ext cx="3566495" cy="223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394494"/>
            <a:ext cx="3170005" cy="1986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44385"/>
      </p:ext>
    </p:extLst>
  </p:cSld>
  <p:clrMapOvr>
    <a:masterClrMapping/>
  </p:clrMapOvr>
  <p:transition spd="slow">
    <p:pull/>
    <p:sndAc>
      <p:stSnd>
        <p:snd r:embed="rId3" name="explod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977"/>
            <a:ext cx="7467600" cy="1143000"/>
          </a:xfrm>
        </p:spPr>
        <p:txBody>
          <a:bodyPr/>
          <a:lstStyle/>
          <a:p>
            <a:r>
              <a:rPr lang="en-GB" dirty="0" smtClean="0"/>
              <a:t>Land Girls</a:t>
            </a:r>
            <a:endParaRPr lang="en-GB" dirty="0"/>
          </a:p>
        </p:txBody>
      </p:sp>
      <p:sp>
        <p:nvSpPr>
          <p:cNvPr id="3" name="Content Placeholder 2"/>
          <p:cNvSpPr>
            <a:spLocks noGrp="1"/>
          </p:cNvSpPr>
          <p:nvPr>
            <p:ph idx="1"/>
          </p:nvPr>
        </p:nvSpPr>
        <p:spPr>
          <a:xfrm>
            <a:off x="107503" y="908720"/>
            <a:ext cx="4896543" cy="4680520"/>
          </a:xfrm>
        </p:spPr>
        <p:txBody>
          <a:bodyPr>
            <a:noAutofit/>
          </a:bodyPr>
          <a:lstStyle/>
          <a:p>
            <a:pPr marL="109728" indent="0">
              <a:buNone/>
            </a:pPr>
            <a:r>
              <a:rPr lang="en-GB" sz="2800" dirty="0" smtClean="0">
                <a:solidFill>
                  <a:schemeClr val="bg1">
                    <a:lumMod val="50000"/>
                  </a:schemeClr>
                </a:solidFill>
              </a:rPr>
              <a:t>When the land girls were around they did a wide range of jobs, such as: Milking cows, lambing, managing poultry, ploughing, gathering crops, digging ditches, catching rats and taking out farm maintenance work. Thousands of women worked in Timber crops, chopping down trees and running sawmills. </a:t>
            </a:r>
            <a:endParaRPr lang="en-GB" sz="2800" dirty="0">
              <a:solidFill>
                <a:schemeClr val="bg1">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332" y="26977"/>
            <a:ext cx="3168352" cy="3479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32" y="3523036"/>
            <a:ext cx="355692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081644"/>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1" y="231304"/>
            <a:ext cx="8229600" cy="1066800"/>
          </a:xfrm>
        </p:spPr>
        <p:txBody>
          <a:bodyPr/>
          <a:lstStyle/>
          <a:p>
            <a:r>
              <a:rPr lang="en-GB" dirty="0" smtClean="0"/>
              <a:t>Canary Girls</a:t>
            </a:r>
            <a:endParaRPr lang="en-GB" dirty="0"/>
          </a:p>
        </p:txBody>
      </p:sp>
      <p:sp>
        <p:nvSpPr>
          <p:cNvPr id="3" name="Content Placeholder 2"/>
          <p:cNvSpPr>
            <a:spLocks noGrp="1"/>
          </p:cNvSpPr>
          <p:nvPr>
            <p:ph idx="1"/>
          </p:nvPr>
        </p:nvSpPr>
        <p:spPr>
          <a:xfrm>
            <a:off x="0" y="1529408"/>
            <a:ext cx="4320480" cy="5328592"/>
          </a:xfrm>
        </p:spPr>
        <p:txBody>
          <a:bodyPr>
            <a:normAutofit fontScale="55000" lnSpcReduction="20000"/>
          </a:bodyPr>
          <a:lstStyle/>
          <a:p>
            <a:pPr marL="109728" indent="0">
              <a:buNone/>
            </a:pPr>
            <a:r>
              <a:rPr lang="en-GB" sz="4500" dirty="0">
                <a:solidFill>
                  <a:schemeClr val="bg1">
                    <a:lumMod val="50000"/>
                  </a:schemeClr>
                </a:solidFill>
              </a:rPr>
              <a:t>Around 950,000 British </a:t>
            </a:r>
            <a:r>
              <a:rPr lang="en-GB" sz="4500" dirty="0" smtClean="0">
                <a:solidFill>
                  <a:schemeClr val="bg1">
                    <a:lumMod val="50000"/>
                  </a:schemeClr>
                </a:solidFill>
              </a:rPr>
              <a:t>worked </a:t>
            </a:r>
            <a:r>
              <a:rPr lang="en-GB" sz="4500" dirty="0">
                <a:solidFill>
                  <a:schemeClr val="bg1">
                    <a:lumMod val="50000"/>
                  </a:schemeClr>
                </a:solidFill>
              </a:rPr>
              <a:t>in munitions factories during the Second World War, making </a:t>
            </a:r>
            <a:r>
              <a:rPr lang="en-GB" sz="4500" dirty="0" smtClean="0">
                <a:solidFill>
                  <a:schemeClr val="bg1">
                    <a:lumMod val="50000"/>
                  </a:schemeClr>
                </a:solidFill>
              </a:rPr>
              <a:t>weapons and bullets</a:t>
            </a:r>
            <a:r>
              <a:rPr lang="en-GB" sz="4500" dirty="0">
                <a:solidFill>
                  <a:schemeClr val="bg1">
                    <a:lumMod val="50000"/>
                  </a:schemeClr>
                </a:solidFill>
              </a:rPr>
              <a:t>. Munitions work was often well-paid, but involved long hours, sometimes up to seven days a week. Workers were also at serious risk from accidents with dangerous machinery or when working with highly explosive material.</a:t>
            </a:r>
            <a:r>
              <a:rPr lang="en-GB" sz="4500" dirty="0"/>
              <a:t> </a:t>
            </a:r>
            <a:endParaRPr lang="en-GB" sz="4500" dirty="0" smtClean="0"/>
          </a:p>
          <a:p>
            <a:endParaRPr lang="en-GB" dirty="0">
              <a:solidFill>
                <a:schemeClr val="bg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638" y="764704"/>
            <a:ext cx="429990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520" y="3933056"/>
            <a:ext cx="437542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009706"/>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63" y="129086"/>
            <a:ext cx="7467600" cy="1143000"/>
          </a:xfrm>
        </p:spPr>
        <p:txBody>
          <a:bodyPr/>
          <a:lstStyle/>
          <a:p>
            <a:r>
              <a:rPr lang="en-GB" dirty="0" smtClean="0"/>
              <a:t>Navy Service</a:t>
            </a:r>
            <a:endParaRPr lang="en-GB" dirty="0"/>
          </a:p>
        </p:txBody>
      </p:sp>
      <p:sp>
        <p:nvSpPr>
          <p:cNvPr id="3" name="Content Placeholder 2"/>
          <p:cNvSpPr>
            <a:spLocks noGrp="1"/>
          </p:cNvSpPr>
          <p:nvPr>
            <p:ph idx="1"/>
          </p:nvPr>
        </p:nvSpPr>
        <p:spPr>
          <a:xfrm>
            <a:off x="539552" y="1190105"/>
            <a:ext cx="3672408" cy="5551262"/>
          </a:xfrm>
        </p:spPr>
        <p:txBody>
          <a:bodyPr>
            <a:normAutofit fontScale="77500" lnSpcReduction="20000"/>
          </a:bodyPr>
          <a:lstStyle/>
          <a:p>
            <a:r>
              <a:rPr lang="en-GB" sz="3300" dirty="0" smtClean="0">
                <a:solidFill>
                  <a:schemeClr val="bg1">
                    <a:lumMod val="50000"/>
                  </a:schemeClr>
                </a:solidFill>
              </a:rPr>
              <a:t>The women who were in the Navy were involved in loading torpedoes onto submarines and planning battle progresses in operation rooms. They did office work, learnt communications and signalling, weather forecasting, engineering and driving.</a:t>
            </a:r>
          </a:p>
          <a:p>
            <a:pPr marL="0" indent="0">
              <a:buNone/>
            </a:pPr>
            <a:endParaRPr lang="en-GB"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370" y="116632"/>
            <a:ext cx="231926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429000"/>
            <a:ext cx="2346129" cy="328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437461"/>
      </p:ext>
    </p:extLst>
  </p:cSld>
  <p:clrMapOvr>
    <a:masterClrMapping/>
  </p:clrMapOvr>
  <p:transition spd="slow">
    <p:pull/>
    <p:sndAc>
      <p:stSnd>
        <p:snd r:embed="rId3" name="explod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467600" cy="1143000"/>
          </a:xfrm>
        </p:spPr>
        <p:txBody>
          <a:bodyPr/>
          <a:lstStyle/>
          <a:p>
            <a:r>
              <a:rPr lang="en-GB" dirty="0" smtClean="0"/>
              <a:t>Women's Role</a:t>
            </a:r>
            <a:endParaRPr lang="en-GB" dirty="0"/>
          </a:p>
        </p:txBody>
      </p:sp>
      <p:sp>
        <p:nvSpPr>
          <p:cNvPr id="3" name="Content Placeholder 2"/>
          <p:cNvSpPr>
            <a:spLocks noGrp="1"/>
          </p:cNvSpPr>
          <p:nvPr>
            <p:ph idx="1"/>
          </p:nvPr>
        </p:nvSpPr>
        <p:spPr>
          <a:xfrm>
            <a:off x="179512" y="1844824"/>
            <a:ext cx="4608512" cy="4680520"/>
          </a:xfrm>
        </p:spPr>
        <p:txBody>
          <a:bodyPr>
            <a:normAutofit lnSpcReduction="10000"/>
          </a:bodyPr>
          <a:lstStyle/>
          <a:p>
            <a:pPr marL="0" indent="0">
              <a:buNone/>
            </a:pPr>
            <a:r>
              <a:rPr lang="en-GB" dirty="0">
                <a:solidFill>
                  <a:schemeClr val="bg1">
                    <a:lumMod val="50000"/>
                  </a:schemeClr>
                </a:solidFill>
              </a:rPr>
              <a:t> </a:t>
            </a:r>
            <a:r>
              <a:rPr lang="en-GB" dirty="0" smtClean="0">
                <a:solidFill>
                  <a:schemeClr val="bg1">
                    <a:lumMod val="50000"/>
                  </a:schemeClr>
                </a:solidFill>
              </a:rPr>
              <a:t>In </a:t>
            </a:r>
            <a:r>
              <a:rPr lang="en-GB" dirty="0">
                <a:solidFill>
                  <a:schemeClr val="bg1">
                    <a:lumMod val="50000"/>
                  </a:schemeClr>
                </a:solidFill>
              </a:rPr>
              <a:t>WW2 women played a very important in fact VITAL PART in the war and in the country's success! </a:t>
            </a:r>
            <a:r>
              <a:rPr lang="en-GB" dirty="0" smtClean="0">
                <a:solidFill>
                  <a:schemeClr val="bg1">
                    <a:lumMod val="50000"/>
                  </a:schemeClr>
                </a:solidFill>
              </a:rPr>
              <a:t> </a:t>
            </a:r>
            <a:r>
              <a:rPr lang="en-GB" dirty="0">
                <a:solidFill>
                  <a:schemeClr val="bg1">
                    <a:lumMod val="50000"/>
                  </a:schemeClr>
                </a:solidFill>
              </a:rPr>
              <a:t>But, as with  World War One, women at the end of World War Two, found that the advances they had made were greatly reduced when the soldiers returned from fighting abroad</a:t>
            </a:r>
            <a:r>
              <a:rPr lang="en-GB" dirty="0" smtClean="0">
                <a:solidFill>
                  <a:schemeClr val="bg1">
                    <a:lumMod val="50000"/>
                  </a:schemeClr>
                </a:solidFill>
              </a:rPr>
              <a:t>.</a:t>
            </a:r>
          </a:p>
          <a:p>
            <a:pPr marL="0" indent="0">
              <a:buNone/>
            </a:pPr>
            <a:endParaRPr lang="en-GB"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8640"/>
            <a:ext cx="2370696" cy="367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4023637"/>
            <a:ext cx="2586720" cy="283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484925"/>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467600" cy="1143000"/>
          </a:xfrm>
        </p:spPr>
        <p:txBody>
          <a:bodyPr/>
          <a:lstStyle/>
          <a:p>
            <a:r>
              <a:rPr lang="en-GB" dirty="0" smtClean="0"/>
              <a:t>Sources of info</a:t>
            </a:r>
            <a:endParaRPr lang="en-GB" dirty="0"/>
          </a:p>
        </p:txBody>
      </p:sp>
      <p:sp>
        <p:nvSpPr>
          <p:cNvPr id="3" name="Content Placeholder 2"/>
          <p:cNvSpPr>
            <a:spLocks noGrp="1"/>
          </p:cNvSpPr>
          <p:nvPr>
            <p:ph idx="1"/>
          </p:nvPr>
        </p:nvSpPr>
        <p:spPr>
          <a:xfrm>
            <a:off x="179512" y="980728"/>
            <a:ext cx="8507288" cy="5616624"/>
          </a:xfrm>
        </p:spPr>
        <p:txBody>
          <a:bodyPr>
            <a:normAutofit fontScale="40000" lnSpcReduction="20000"/>
          </a:bodyPr>
          <a:lstStyle/>
          <a:p>
            <a:pPr marL="36576" indent="0">
              <a:buNone/>
            </a:pPr>
            <a:endParaRPr lang="en-GB" sz="5000" dirty="0" smtClean="0"/>
          </a:p>
          <a:p>
            <a:pPr marL="36576" indent="0">
              <a:buNone/>
            </a:pPr>
            <a:endParaRPr lang="en-GB" sz="5000" dirty="0">
              <a:solidFill>
                <a:schemeClr val="bg1">
                  <a:lumMod val="50000"/>
                </a:schemeClr>
              </a:solidFill>
            </a:endParaRPr>
          </a:p>
          <a:p>
            <a:pPr marL="36576" indent="0">
              <a:buNone/>
            </a:pPr>
            <a:r>
              <a:rPr lang="en-GB" sz="5000" dirty="0">
                <a:solidFill>
                  <a:schemeClr val="bg1">
                    <a:lumMod val="50000"/>
                  </a:schemeClr>
                </a:solidFill>
              </a:rPr>
              <a:t>Jobs  </a:t>
            </a:r>
            <a:r>
              <a:rPr lang="en-GB" sz="5000" dirty="0">
                <a:solidFill>
                  <a:schemeClr val="bg1">
                    <a:lumMod val="50000"/>
                  </a:schemeClr>
                </a:solidFill>
                <a:hlinkClick r:id="rId3"/>
              </a:rPr>
              <a:t>http://resources.woodlands-junior.kent.sch.uk/homework/war/jobs.html</a:t>
            </a:r>
            <a:r>
              <a:rPr lang="en-GB" sz="5000" dirty="0">
                <a:solidFill>
                  <a:schemeClr val="bg1">
                    <a:lumMod val="50000"/>
                  </a:schemeClr>
                </a:solidFill>
              </a:rPr>
              <a:t> </a:t>
            </a:r>
          </a:p>
          <a:p>
            <a:pPr marL="36576" indent="0">
              <a:buNone/>
            </a:pPr>
            <a:r>
              <a:rPr lang="en-GB" sz="5000" dirty="0">
                <a:solidFill>
                  <a:schemeClr val="bg1">
                    <a:lumMod val="50000"/>
                  </a:schemeClr>
                </a:solidFill>
              </a:rPr>
              <a:t>Age and Relations  </a:t>
            </a:r>
            <a:r>
              <a:rPr lang="en-GB" sz="5000" dirty="0">
                <a:solidFill>
                  <a:schemeClr val="bg1">
                    <a:lumMod val="50000"/>
                  </a:schemeClr>
                </a:solidFill>
                <a:hlinkClick r:id="rId4"/>
              </a:rPr>
              <a:t>http://primaryhomeworkhelp.co.uk/war/women.htm</a:t>
            </a:r>
            <a:r>
              <a:rPr lang="en-GB" sz="5000" dirty="0">
                <a:solidFill>
                  <a:schemeClr val="bg1">
                    <a:lumMod val="50000"/>
                  </a:schemeClr>
                </a:solidFill>
              </a:rPr>
              <a:t> Numbers of Female </a:t>
            </a:r>
            <a:r>
              <a:rPr lang="en-GB" sz="5000" dirty="0">
                <a:solidFill>
                  <a:schemeClr val="bg1">
                    <a:lumMod val="50000"/>
                  </a:schemeClr>
                </a:solidFill>
                <a:hlinkClick r:id="rId4"/>
              </a:rPr>
              <a:t>http://primaryhomeworkhelp.co.uk/war/women.htm</a:t>
            </a:r>
            <a:endParaRPr lang="en-GB" sz="5000" dirty="0">
              <a:solidFill>
                <a:schemeClr val="bg1">
                  <a:lumMod val="50000"/>
                </a:schemeClr>
              </a:solidFill>
            </a:endParaRPr>
          </a:p>
          <a:p>
            <a:pPr marL="109728" indent="0">
              <a:buNone/>
            </a:pPr>
            <a:r>
              <a:rPr lang="en-GB" sz="5000" dirty="0">
                <a:solidFill>
                  <a:schemeClr val="bg1">
                    <a:lumMod val="50000"/>
                  </a:schemeClr>
                </a:solidFill>
              </a:rPr>
              <a:t>Fashion and More fashion All found on </a:t>
            </a:r>
            <a:r>
              <a:rPr lang="en-GB" sz="5000" dirty="0">
                <a:solidFill>
                  <a:schemeClr val="bg1">
                    <a:lumMod val="50000"/>
                  </a:schemeClr>
                </a:solidFill>
                <a:hlinkClick r:id="rId5"/>
              </a:rPr>
              <a:t>http://glamourdaze.com/world-war-two-fashion/1940s-womens-dress-code</a:t>
            </a:r>
            <a:r>
              <a:rPr lang="en-GB" sz="5000" dirty="0">
                <a:solidFill>
                  <a:schemeClr val="bg1">
                    <a:lumMod val="50000"/>
                  </a:schemeClr>
                </a:solidFill>
              </a:rPr>
              <a:t> </a:t>
            </a:r>
          </a:p>
          <a:p>
            <a:pPr marL="36576" indent="0">
              <a:buNone/>
            </a:pPr>
            <a:r>
              <a:rPr lang="en-GB" sz="5000" dirty="0">
                <a:solidFill>
                  <a:schemeClr val="bg1">
                    <a:lumMod val="50000"/>
                  </a:schemeClr>
                </a:solidFill>
              </a:rPr>
              <a:t>Housewives, Voluntary and school facts were all found in women at war book</a:t>
            </a:r>
          </a:p>
          <a:p>
            <a:pPr marL="36576" indent="0">
              <a:buNone/>
            </a:pPr>
            <a:r>
              <a:rPr lang="en-GB" sz="5000" dirty="0">
                <a:solidFill>
                  <a:schemeClr val="bg1">
                    <a:lumMod val="50000"/>
                  </a:schemeClr>
                </a:solidFill>
              </a:rPr>
              <a:t>Land girls All facts found on </a:t>
            </a:r>
            <a:r>
              <a:rPr lang="en-GB" sz="5000" dirty="0">
                <a:solidFill>
                  <a:schemeClr val="bg1">
                    <a:lumMod val="50000"/>
                  </a:schemeClr>
                </a:solidFill>
                <a:hlinkClick r:id="rId6"/>
              </a:rPr>
              <a:t>http://www.bbc.co.uk/history/ww2peopleswar/timeline/factfiles/nonflash/a6652055.shtml</a:t>
            </a:r>
            <a:r>
              <a:rPr lang="en-GB" sz="5000" dirty="0">
                <a:solidFill>
                  <a:schemeClr val="bg1">
                    <a:lumMod val="50000"/>
                  </a:schemeClr>
                </a:solidFill>
              </a:rPr>
              <a:t> </a:t>
            </a:r>
          </a:p>
          <a:p>
            <a:pPr marL="36576" indent="0">
              <a:buNone/>
            </a:pPr>
            <a:r>
              <a:rPr lang="en-GB" sz="5000" dirty="0">
                <a:solidFill>
                  <a:schemeClr val="bg1">
                    <a:lumMod val="50000"/>
                  </a:schemeClr>
                </a:solidFill>
              </a:rPr>
              <a:t>Canary Girls </a:t>
            </a:r>
            <a:r>
              <a:rPr lang="en-GB" sz="5000" dirty="0">
                <a:solidFill>
                  <a:schemeClr val="bg1">
                    <a:lumMod val="50000"/>
                  </a:schemeClr>
                </a:solidFill>
                <a:hlinkClick r:id="rId7"/>
              </a:rPr>
              <a:t>http://www.mylearning.org/women-at-war-the-role-of-women-during-wwii/p-4670/</a:t>
            </a:r>
            <a:r>
              <a:rPr lang="en-GB" sz="5000" dirty="0">
                <a:solidFill>
                  <a:schemeClr val="bg1">
                    <a:lumMod val="50000"/>
                  </a:schemeClr>
                </a:solidFill>
              </a:rPr>
              <a:t> </a:t>
            </a:r>
          </a:p>
          <a:p>
            <a:pPr marL="36576" indent="0">
              <a:buNone/>
            </a:pPr>
            <a:r>
              <a:rPr lang="en-GB" sz="5000" dirty="0">
                <a:solidFill>
                  <a:schemeClr val="bg1">
                    <a:lumMod val="50000"/>
                  </a:schemeClr>
                </a:solidFill>
              </a:rPr>
              <a:t>Navy service </a:t>
            </a:r>
            <a:r>
              <a:rPr lang="en-GB" sz="5000" dirty="0">
                <a:solidFill>
                  <a:schemeClr val="bg1">
                    <a:lumMod val="50000"/>
                  </a:schemeClr>
                </a:solidFill>
                <a:hlinkClick r:id="rId8"/>
              </a:rPr>
              <a:t>http://caber.open.ac.uk/schools/stanway/Wrens.htm</a:t>
            </a:r>
            <a:endParaRPr lang="en-GB" sz="5000" dirty="0">
              <a:solidFill>
                <a:schemeClr val="bg1">
                  <a:lumMod val="50000"/>
                </a:schemeClr>
              </a:solidFill>
            </a:endParaRPr>
          </a:p>
          <a:p>
            <a:pPr marL="36576" indent="0">
              <a:buNone/>
            </a:pPr>
            <a:r>
              <a:rPr lang="en-GB" sz="5000" dirty="0" smtClean="0">
                <a:solidFill>
                  <a:schemeClr val="bg1">
                    <a:lumMod val="50000"/>
                  </a:schemeClr>
                </a:solidFill>
              </a:rPr>
              <a:t>Women's </a:t>
            </a:r>
            <a:r>
              <a:rPr lang="en-GB" sz="5000" dirty="0">
                <a:solidFill>
                  <a:schemeClr val="bg1">
                    <a:lumMod val="50000"/>
                  </a:schemeClr>
                </a:solidFill>
              </a:rPr>
              <a:t>role   </a:t>
            </a:r>
            <a:r>
              <a:rPr lang="en-GB" sz="5000" dirty="0">
                <a:solidFill>
                  <a:schemeClr val="bg1">
                    <a:lumMod val="50000"/>
                  </a:schemeClr>
                </a:solidFill>
                <a:hlinkClick r:id="rId9"/>
              </a:rPr>
              <a:t>http://www.historylearningsite.co.uk/women_WW2.htm</a:t>
            </a:r>
            <a:r>
              <a:rPr lang="en-GB" sz="5000" dirty="0">
                <a:solidFill>
                  <a:schemeClr val="bg1">
                    <a:lumMod val="50000"/>
                  </a:schemeClr>
                </a:solidFill>
              </a:rPr>
              <a:t>  </a:t>
            </a:r>
          </a:p>
          <a:p>
            <a:pPr marL="36576" indent="0">
              <a:buNone/>
            </a:pPr>
            <a:r>
              <a:rPr lang="en-GB" dirty="0" smtClean="0"/>
              <a:t> </a:t>
            </a:r>
            <a:endParaRPr lang="en-GB" dirty="0"/>
          </a:p>
          <a:p>
            <a:pPr marL="36576" indent="0">
              <a:buNone/>
            </a:pPr>
            <a:endParaRPr lang="en-GB" dirty="0"/>
          </a:p>
          <a:p>
            <a:pPr marL="36576" indent="0">
              <a:buNone/>
            </a:pPr>
            <a:r>
              <a:rPr lang="en-GB" dirty="0" smtClean="0"/>
              <a:t> </a:t>
            </a:r>
            <a:endParaRPr lang="en-GB" dirty="0"/>
          </a:p>
        </p:txBody>
      </p:sp>
    </p:spTree>
    <p:extLst>
      <p:ext uri="{BB962C8B-B14F-4D97-AF65-F5344CB8AC3E}">
        <p14:creationId xmlns:p14="http://schemas.microsoft.com/office/powerpoint/2010/main" val="3419814613"/>
      </p:ext>
    </p:extLst>
  </p:cSld>
  <p:clrMapOvr>
    <a:masterClrMapping/>
  </p:clrMapOvr>
  <mc:AlternateContent xmlns:mc="http://schemas.openxmlformats.org/markup-compatibility/2006" xmlns:p14="http://schemas.microsoft.com/office/powerpoint/2010/main">
    <mc:Choice Requires="p14">
      <p:transition spd="slow" p14:dur="800">
        <p:diamond/>
        <p:sndAc>
          <p:stSnd>
            <p:snd r:embed="rId2" name="explode.wav"/>
          </p:stSnd>
        </p:sndAc>
      </p:transition>
    </mc:Choice>
    <mc:Fallback xmlns="">
      <p:transition spd="slow">
        <p:diamond/>
        <p:sndAc>
          <p:stSnd>
            <p:snd r:embed="rId10" name="explod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363915"/>
            <a:ext cx="6912768" cy="6494085"/>
          </a:xfrm>
          <a:prstGeom prst="rect">
            <a:avLst/>
          </a:prstGeom>
          <a:noFill/>
        </p:spPr>
        <p:txBody>
          <a:bodyPr wrap="square" rtlCol="0">
            <a:spAutoFit/>
          </a:bodyPr>
          <a:lstStyle/>
          <a:p>
            <a:pPr algn="ctr"/>
            <a:r>
              <a:rPr lang="en-GB" sz="3200" dirty="0" smtClean="0">
                <a:solidFill>
                  <a:schemeClr val="bg1">
                    <a:lumMod val="50000"/>
                  </a:schemeClr>
                </a:solidFill>
              </a:rPr>
              <a:t>Edited,</a:t>
            </a:r>
          </a:p>
          <a:p>
            <a:pPr algn="ctr"/>
            <a:r>
              <a:rPr lang="en-GB" sz="3200" dirty="0" smtClean="0">
                <a:solidFill>
                  <a:schemeClr val="bg1">
                    <a:lumMod val="50000"/>
                  </a:schemeClr>
                </a:solidFill>
              </a:rPr>
              <a:t>Created,</a:t>
            </a:r>
            <a:br>
              <a:rPr lang="en-GB" sz="3200" dirty="0" smtClean="0">
                <a:solidFill>
                  <a:schemeClr val="bg1">
                    <a:lumMod val="50000"/>
                  </a:schemeClr>
                </a:solidFill>
              </a:rPr>
            </a:br>
            <a:r>
              <a:rPr lang="en-GB" sz="3200" dirty="0" smtClean="0">
                <a:solidFill>
                  <a:schemeClr val="bg1">
                    <a:lumMod val="50000"/>
                  </a:schemeClr>
                </a:solidFill>
              </a:rPr>
              <a:t>Designed,</a:t>
            </a:r>
          </a:p>
          <a:p>
            <a:pPr algn="ctr"/>
            <a:r>
              <a:rPr lang="en-GB" sz="3200" dirty="0" smtClean="0">
                <a:solidFill>
                  <a:schemeClr val="bg1">
                    <a:lumMod val="50000"/>
                  </a:schemeClr>
                </a:solidFill>
              </a:rPr>
              <a:t>Information found</a:t>
            </a:r>
          </a:p>
          <a:p>
            <a:pPr algn="ctr"/>
            <a:endParaRPr lang="en-GB" sz="3200" dirty="0">
              <a:solidFill>
                <a:schemeClr val="bg1">
                  <a:lumMod val="50000"/>
                </a:schemeClr>
              </a:solidFill>
            </a:endParaRPr>
          </a:p>
          <a:p>
            <a:pPr algn="ctr"/>
            <a:r>
              <a:rPr lang="en-GB" sz="3200" dirty="0" smtClean="0">
                <a:solidFill>
                  <a:schemeClr val="bg1">
                    <a:lumMod val="50000"/>
                  </a:schemeClr>
                </a:solidFill>
              </a:rPr>
              <a:t>BY……</a:t>
            </a:r>
          </a:p>
          <a:p>
            <a:pPr algn="ctr"/>
            <a:r>
              <a:rPr lang="en-GB" sz="3200" dirty="0">
                <a:solidFill>
                  <a:schemeClr val="bg1">
                    <a:lumMod val="50000"/>
                  </a:schemeClr>
                </a:solidFill>
              </a:rPr>
              <a:t/>
            </a:r>
            <a:br>
              <a:rPr lang="en-GB" sz="3200" dirty="0">
                <a:solidFill>
                  <a:schemeClr val="bg1">
                    <a:lumMod val="50000"/>
                  </a:schemeClr>
                </a:solidFill>
              </a:rPr>
            </a:br>
            <a:r>
              <a:rPr lang="en-GB" sz="3200" dirty="0" smtClean="0">
                <a:solidFill>
                  <a:schemeClr val="bg1">
                    <a:lumMod val="50000"/>
                  </a:schemeClr>
                </a:solidFill>
              </a:rPr>
              <a:t>CHARLIE MARSHALL!!!!! </a:t>
            </a:r>
          </a:p>
          <a:p>
            <a:pPr algn="ctr"/>
            <a:endParaRPr lang="en-GB" sz="3200" dirty="0">
              <a:solidFill>
                <a:schemeClr val="bg1">
                  <a:lumMod val="50000"/>
                </a:schemeClr>
              </a:solidFill>
            </a:endParaRPr>
          </a:p>
          <a:p>
            <a:pPr algn="ctr"/>
            <a:r>
              <a:rPr lang="en-GB" sz="3200" dirty="0" smtClean="0">
                <a:solidFill>
                  <a:schemeClr val="bg1">
                    <a:lumMod val="50000"/>
                  </a:schemeClr>
                </a:solidFill>
              </a:rPr>
              <a:t>Thanks for watching!!</a:t>
            </a:r>
          </a:p>
          <a:p>
            <a:pPr algn="ctr"/>
            <a:r>
              <a:rPr lang="en-GB" sz="3200" dirty="0" smtClean="0">
                <a:solidFill>
                  <a:schemeClr val="bg1">
                    <a:lumMod val="50000"/>
                  </a:schemeClr>
                </a:solidFill>
              </a:rPr>
              <a:t>( It is under the Marshall Law that you</a:t>
            </a:r>
          </a:p>
          <a:p>
            <a:pPr algn="ctr"/>
            <a:r>
              <a:rPr lang="en-GB" sz="3200" dirty="0" smtClean="0">
                <a:solidFill>
                  <a:schemeClr val="bg1">
                    <a:lumMod val="50000"/>
                  </a:schemeClr>
                </a:solidFill>
              </a:rPr>
              <a:t>Copy any of my work !!! © )</a:t>
            </a:r>
          </a:p>
        </p:txBody>
      </p:sp>
    </p:spTree>
    <p:extLst>
      <p:ext uri="{BB962C8B-B14F-4D97-AF65-F5344CB8AC3E}">
        <p14:creationId xmlns:p14="http://schemas.microsoft.com/office/powerpoint/2010/main" val="3224368125"/>
      </p:ext>
    </p:extLst>
  </p:cSld>
  <p:clrMapOvr>
    <a:masterClrMapping/>
  </p:clrMapOvr>
  <p:transition spd="slow">
    <p:pull/>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hlinkClick r:id="rId3" action="ppaction://hlinksldjump"/>
              </a:rPr>
              <a:t>Jobs</a:t>
            </a:r>
            <a:endParaRPr lang="en-GB" dirty="0" smtClean="0">
              <a:solidFill>
                <a:schemeClr val="bg1"/>
              </a:solidFill>
            </a:endParaRPr>
          </a:p>
          <a:p>
            <a:r>
              <a:rPr lang="en-GB" dirty="0" smtClean="0">
                <a:solidFill>
                  <a:schemeClr val="bg1"/>
                </a:solidFill>
                <a:hlinkClick r:id="rId4" action="ppaction://hlinksldjump"/>
              </a:rPr>
              <a:t>Age and Relationships</a:t>
            </a:r>
            <a:endParaRPr lang="en-GB" dirty="0" smtClean="0">
              <a:solidFill>
                <a:schemeClr val="bg1"/>
              </a:solidFill>
            </a:endParaRPr>
          </a:p>
          <a:p>
            <a:r>
              <a:rPr lang="en-GB" dirty="0" smtClean="0">
                <a:solidFill>
                  <a:schemeClr val="bg1"/>
                </a:solidFill>
                <a:hlinkClick r:id="rId5" action="ppaction://hlinksldjump"/>
              </a:rPr>
              <a:t>Age and Relationships Part 2</a:t>
            </a:r>
            <a:endParaRPr lang="en-GB" dirty="0" smtClean="0">
              <a:solidFill>
                <a:schemeClr val="bg1"/>
              </a:solidFill>
            </a:endParaRPr>
          </a:p>
          <a:p>
            <a:r>
              <a:rPr lang="en-GB" dirty="0" smtClean="0">
                <a:solidFill>
                  <a:schemeClr val="bg1"/>
                </a:solidFill>
              </a:rPr>
              <a:t> </a:t>
            </a:r>
            <a:r>
              <a:rPr lang="en-GB" dirty="0" smtClean="0">
                <a:solidFill>
                  <a:schemeClr val="bg1"/>
                </a:solidFill>
                <a:hlinkClick r:id="rId6" action="ppaction://hlinksldjump"/>
              </a:rPr>
              <a:t>Fashion</a:t>
            </a:r>
            <a:endParaRPr lang="en-GB" dirty="0" smtClean="0">
              <a:solidFill>
                <a:schemeClr val="bg1"/>
              </a:solidFill>
            </a:endParaRPr>
          </a:p>
          <a:p>
            <a:r>
              <a:rPr lang="en-GB" dirty="0" smtClean="0">
                <a:solidFill>
                  <a:schemeClr val="bg1"/>
                </a:solidFill>
                <a:hlinkClick r:id="rId7" action="ppaction://hlinksldjump"/>
              </a:rPr>
              <a:t>Fashion Part 2</a:t>
            </a:r>
            <a:endParaRPr lang="en-GB" dirty="0" smtClean="0">
              <a:solidFill>
                <a:schemeClr val="bg1"/>
              </a:solidFill>
            </a:endParaRPr>
          </a:p>
          <a:p>
            <a:r>
              <a:rPr lang="en-GB" dirty="0" smtClean="0">
                <a:solidFill>
                  <a:schemeClr val="bg1"/>
                </a:solidFill>
                <a:hlinkClick r:id="rId8" action="ppaction://hlinksldjump"/>
              </a:rPr>
              <a:t>Housewives</a:t>
            </a:r>
            <a:endParaRPr lang="en-GB" dirty="0" smtClean="0">
              <a:solidFill>
                <a:schemeClr val="bg1"/>
              </a:solidFill>
            </a:endParaRPr>
          </a:p>
          <a:p>
            <a:r>
              <a:rPr lang="en-GB" dirty="0" smtClean="0">
                <a:solidFill>
                  <a:schemeClr val="bg1"/>
                </a:solidFill>
                <a:hlinkClick r:id="rId9" action="ppaction://hlinksldjump"/>
              </a:rPr>
              <a:t>School</a:t>
            </a:r>
            <a:endParaRPr lang="en-GB" dirty="0" smtClean="0">
              <a:solidFill>
                <a:schemeClr val="bg1"/>
              </a:solidFill>
            </a:endParaRPr>
          </a:p>
          <a:p>
            <a:r>
              <a:rPr lang="en-GB" dirty="0">
                <a:solidFill>
                  <a:schemeClr val="bg1"/>
                </a:solidFill>
                <a:hlinkClick r:id="rId10" action="ppaction://hlinksldjump"/>
              </a:rPr>
              <a:t>Voluntary </a:t>
            </a:r>
            <a:endParaRPr lang="en-GB" dirty="0" smtClean="0">
              <a:solidFill>
                <a:schemeClr val="bg1"/>
              </a:solidFill>
            </a:endParaRPr>
          </a:p>
          <a:p>
            <a:r>
              <a:rPr lang="en-GB" dirty="0" smtClean="0">
                <a:solidFill>
                  <a:schemeClr val="bg1"/>
                </a:solidFill>
                <a:hlinkClick r:id="rId11" action="ppaction://hlinksldjump"/>
              </a:rPr>
              <a:t>Land Girls</a:t>
            </a:r>
            <a:endParaRPr lang="en-GB" dirty="0" smtClean="0">
              <a:solidFill>
                <a:schemeClr val="bg1"/>
              </a:solidFill>
            </a:endParaRPr>
          </a:p>
          <a:p>
            <a:r>
              <a:rPr lang="en-GB" dirty="0" smtClean="0">
                <a:solidFill>
                  <a:schemeClr val="bg1"/>
                </a:solidFill>
                <a:hlinkClick r:id="rId12" action="ppaction://hlinksldjump"/>
              </a:rPr>
              <a:t>Canary girls</a:t>
            </a:r>
            <a:endParaRPr lang="en-GB" dirty="0" smtClean="0">
              <a:solidFill>
                <a:schemeClr val="bg1"/>
              </a:solidFill>
            </a:endParaRPr>
          </a:p>
          <a:p>
            <a:r>
              <a:rPr lang="en-GB" dirty="0" smtClean="0">
                <a:solidFill>
                  <a:schemeClr val="bg1"/>
                </a:solidFill>
                <a:hlinkClick r:id="rId13" action="ppaction://hlinksldjump"/>
              </a:rPr>
              <a:t>Women's </a:t>
            </a:r>
            <a:r>
              <a:rPr lang="en-GB" dirty="0">
                <a:solidFill>
                  <a:schemeClr val="bg1"/>
                </a:solidFill>
                <a:hlinkClick r:id="rId13" action="ppaction://hlinksldjump"/>
              </a:rPr>
              <a:t>R</a:t>
            </a:r>
            <a:r>
              <a:rPr lang="en-GB" dirty="0" smtClean="0">
                <a:solidFill>
                  <a:schemeClr val="bg1"/>
                </a:solidFill>
                <a:hlinkClick r:id="rId13" action="ppaction://hlinksldjump"/>
              </a:rPr>
              <a:t>ole</a:t>
            </a:r>
            <a:endParaRPr lang="en-GB" dirty="0" smtClean="0">
              <a:solidFill>
                <a:schemeClr val="bg1"/>
              </a:solidFill>
            </a:endParaRPr>
          </a:p>
          <a:p>
            <a:endParaRPr lang="en-GB" dirty="0" smtClean="0">
              <a:solidFill>
                <a:schemeClr val="bg1"/>
              </a:solidFill>
            </a:endParaRPr>
          </a:p>
        </p:txBody>
      </p:sp>
      <p:pic>
        <p:nvPicPr>
          <p:cNvPr id="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6216" y="116632"/>
            <a:ext cx="2430016" cy="346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52840" y="3861048"/>
            <a:ext cx="4400529" cy="24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483092"/>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Jobs</a:t>
            </a:r>
            <a:endParaRPr lang="en-GB" dirty="0"/>
          </a:p>
        </p:txBody>
      </p:sp>
      <p:sp>
        <p:nvSpPr>
          <p:cNvPr id="3" name="Content Placeholder 2"/>
          <p:cNvSpPr>
            <a:spLocks noGrp="1"/>
          </p:cNvSpPr>
          <p:nvPr>
            <p:ph idx="1"/>
          </p:nvPr>
        </p:nvSpPr>
        <p:spPr>
          <a:xfrm>
            <a:off x="467544" y="1412776"/>
            <a:ext cx="4824536" cy="4968552"/>
          </a:xfrm>
        </p:spPr>
        <p:txBody>
          <a:bodyPr>
            <a:normAutofit lnSpcReduction="10000"/>
          </a:bodyPr>
          <a:lstStyle/>
          <a:p>
            <a:r>
              <a:rPr lang="en-GB" sz="2400" dirty="0" smtClean="0">
                <a:solidFill>
                  <a:schemeClr val="bg1">
                    <a:lumMod val="50000"/>
                  </a:schemeClr>
                </a:solidFill>
              </a:rPr>
              <a:t>In the war there was so many jobs for females/women to do! Even if they were doing male jobs. There are a few jobs I will list such as:</a:t>
            </a:r>
          </a:p>
          <a:p>
            <a:r>
              <a:rPr lang="en-GB" sz="2400" dirty="0">
                <a:solidFill>
                  <a:schemeClr val="bg1">
                    <a:lumMod val="50000"/>
                  </a:schemeClr>
                </a:solidFill>
              </a:rPr>
              <a:t>Doctors</a:t>
            </a:r>
          </a:p>
          <a:p>
            <a:r>
              <a:rPr lang="en-GB" sz="2400" dirty="0" smtClean="0">
                <a:solidFill>
                  <a:schemeClr val="bg1">
                    <a:lumMod val="50000"/>
                  </a:schemeClr>
                </a:solidFill>
              </a:rPr>
              <a:t>Miners</a:t>
            </a:r>
            <a:endParaRPr lang="en-GB" sz="2400" dirty="0">
              <a:solidFill>
                <a:schemeClr val="bg1">
                  <a:lumMod val="50000"/>
                </a:schemeClr>
              </a:solidFill>
            </a:endParaRPr>
          </a:p>
          <a:p>
            <a:r>
              <a:rPr lang="en-GB" sz="2400" dirty="0" smtClean="0">
                <a:solidFill>
                  <a:schemeClr val="bg1">
                    <a:lumMod val="50000"/>
                  </a:schemeClr>
                </a:solidFill>
              </a:rPr>
              <a:t> </a:t>
            </a:r>
            <a:r>
              <a:rPr lang="en-GB" sz="2400" dirty="0">
                <a:solidFill>
                  <a:schemeClr val="bg1">
                    <a:lumMod val="50000"/>
                  </a:schemeClr>
                </a:solidFill>
              </a:rPr>
              <a:t>Farmers</a:t>
            </a:r>
          </a:p>
          <a:p>
            <a:r>
              <a:rPr lang="en-GB" sz="2400" dirty="0" smtClean="0">
                <a:solidFill>
                  <a:schemeClr val="bg1">
                    <a:lumMod val="50000"/>
                  </a:schemeClr>
                </a:solidFill>
              </a:rPr>
              <a:t> </a:t>
            </a:r>
            <a:r>
              <a:rPr lang="en-GB" sz="2400" dirty="0">
                <a:solidFill>
                  <a:schemeClr val="bg1">
                    <a:lumMod val="50000"/>
                  </a:schemeClr>
                </a:solidFill>
              </a:rPr>
              <a:t>Scientists</a:t>
            </a:r>
          </a:p>
          <a:p>
            <a:r>
              <a:rPr lang="en-GB" sz="2400" dirty="0" smtClean="0">
                <a:solidFill>
                  <a:schemeClr val="bg1">
                    <a:lumMod val="50000"/>
                  </a:schemeClr>
                </a:solidFill>
              </a:rPr>
              <a:t>School teachers</a:t>
            </a:r>
          </a:p>
          <a:p>
            <a:r>
              <a:rPr lang="en-GB" sz="2400" dirty="0">
                <a:solidFill>
                  <a:schemeClr val="bg1">
                    <a:lumMod val="50000"/>
                  </a:schemeClr>
                </a:solidFill>
              </a:rPr>
              <a:t> </a:t>
            </a:r>
            <a:r>
              <a:rPr lang="en-GB" sz="2400" dirty="0" smtClean="0">
                <a:solidFill>
                  <a:schemeClr val="bg1">
                    <a:lumMod val="50000"/>
                  </a:schemeClr>
                </a:solidFill>
              </a:rPr>
              <a:t>There are also so much more that I have not listed but you can find out about on the internet!</a:t>
            </a:r>
          </a:p>
          <a:p>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636912"/>
            <a:ext cx="2525638" cy="383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7224"/>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 and Relations</a:t>
            </a:r>
            <a:endParaRPr lang="en-GB" dirty="0"/>
          </a:p>
        </p:txBody>
      </p:sp>
      <p:sp>
        <p:nvSpPr>
          <p:cNvPr id="3" name="Content Placeholder 2"/>
          <p:cNvSpPr>
            <a:spLocks noGrp="1"/>
          </p:cNvSpPr>
          <p:nvPr>
            <p:ph idx="1"/>
          </p:nvPr>
        </p:nvSpPr>
        <p:spPr>
          <a:xfrm>
            <a:off x="395536" y="2060848"/>
            <a:ext cx="3888432" cy="3240360"/>
          </a:xfrm>
        </p:spPr>
        <p:txBody>
          <a:bodyPr>
            <a:noAutofit/>
          </a:bodyPr>
          <a:lstStyle/>
          <a:p>
            <a:pPr marL="109728" indent="0">
              <a:buNone/>
            </a:pPr>
            <a:r>
              <a:rPr lang="en-GB" dirty="0" smtClean="0">
                <a:solidFill>
                  <a:schemeClr val="bg1">
                    <a:lumMod val="50000"/>
                  </a:schemeClr>
                </a:solidFill>
              </a:rPr>
              <a:t>At the start only single women 20-30 were signed up to war, but half way through the year of 1943 90% of single women and 80% started working in factories and on the land of the armed forces.</a:t>
            </a:r>
            <a:endParaRPr lang="en-GB"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764704"/>
            <a:ext cx="1790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005064"/>
            <a:ext cx="1929383" cy="255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896299"/>
      </p:ext>
    </p:extLst>
  </p:cSld>
  <p:clrMapOvr>
    <a:masterClrMapping/>
  </p:clrMapOvr>
  <p:transition spd="slow">
    <p:pull/>
    <p:sndAc>
      <p:stSnd>
        <p:snd r:embed="rId3" name="explod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7"/>
            <a:ext cx="8352928" cy="5472607"/>
          </a:xfrm>
        </p:spPr>
        <p:txBody>
          <a:bodyPr/>
          <a:lstStyle/>
          <a:p>
            <a:r>
              <a:rPr lang="en-GB" dirty="0" smtClean="0">
                <a:solidFill>
                  <a:schemeClr val="bg1">
                    <a:lumMod val="50000"/>
                  </a:schemeClr>
                </a:solidFill>
              </a:rPr>
              <a:t>640,00 women joined the armed forces</a:t>
            </a:r>
          </a:p>
          <a:p>
            <a:r>
              <a:rPr lang="en-GB" dirty="0" smtClean="0">
                <a:solidFill>
                  <a:schemeClr val="bg1">
                    <a:lumMod val="50000"/>
                  </a:schemeClr>
                </a:solidFill>
              </a:rPr>
              <a:t>55,000 with guns serving essentials </a:t>
            </a:r>
          </a:p>
          <a:p>
            <a:r>
              <a:rPr lang="en-GB" dirty="0" smtClean="0">
                <a:solidFill>
                  <a:schemeClr val="bg1">
                    <a:lumMod val="50000"/>
                  </a:schemeClr>
                </a:solidFill>
              </a:rPr>
              <a:t>80,000 in the land army </a:t>
            </a:r>
          </a:p>
          <a:p>
            <a:r>
              <a:rPr lang="en-GB" dirty="0" smtClean="0">
                <a:solidFill>
                  <a:schemeClr val="bg1">
                    <a:lumMod val="50000"/>
                  </a:schemeClr>
                </a:solidFill>
              </a:rPr>
              <a:t>And many more who flew unarmed air crafts, drove ambulances and were nurses!</a:t>
            </a:r>
          </a:p>
          <a:p>
            <a:pPr marL="109728" indent="0">
              <a:buNone/>
            </a:pPr>
            <a:endParaRPr lang="en-GB" dirty="0" smtClean="0">
              <a:solidFill>
                <a:schemeClr val="bg1">
                  <a:lumMod val="50000"/>
                </a:schemeClr>
              </a:solidFill>
            </a:endParaRPr>
          </a:p>
          <a:p>
            <a:pPr marL="109728" indent="0">
              <a:buNone/>
            </a:pPr>
            <a:r>
              <a:rPr lang="en-GB" dirty="0" smtClean="0">
                <a:solidFill>
                  <a:schemeClr val="bg1">
                    <a:lumMod val="50000"/>
                  </a:schemeClr>
                </a:solidFill>
              </a:rPr>
              <a:t>These are numbers are amazingly high and that shows how much women were important to the War!!!!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25144"/>
            <a:ext cx="241935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790255"/>
            <a:ext cx="2702699" cy="193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001760"/>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en-GB" dirty="0" smtClean="0"/>
              <a:t>Fashion</a:t>
            </a:r>
            <a:endParaRPr lang="en-GB" dirty="0"/>
          </a:p>
        </p:txBody>
      </p:sp>
      <p:sp>
        <p:nvSpPr>
          <p:cNvPr id="3" name="Content Placeholder 2"/>
          <p:cNvSpPr>
            <a:spLocks noGrp="1"/>
          </p:cNvSpPr>
          <p:nvPr>
            <p:ph idx="1"/>
          </p:nvPr>
        </p:nvSpPr>
        <p:spPr>
          <a:xfrm>
            <a:off x="35496" y="1556792"/>
            <a:ext cx="4968552" cy="5112568"/>
          </a:xfrm>
        </p:spPr>
        <p:txBody>
          <a:bodyPr>
            <a:normAutofit fontScale="85000" lnSpcReduction="20000"/>
          </a:bodyPr>
          <a:lstStyle/>
          <a:p>
            <a:pPr marL="109728" indent="0">
              <a:buNone/>
            </a:pPr>
            <a:r>
              <a:rPr lang="en-GB" dirty="0" smtClean="0">
                <a:solidFill>
                  <a:schemeClr val="bg1">
                    <a:lumMod val="50000"/>
                  </a:schemeClr>
                </a:solidFill>
              </a:rPr>
              <a:t>As soon as the men left for war the women's lifestyle became a bit different. They loved fashion ( we still do ) but that was one of the parts of their life that had to be changed. They eventually learned to live with what they had instead of what they wanted. Even if fashion wasn’t important because everybody was focused on the war, people still dressed fancy before and after the war. Their everyday inside clothes were hats dresses, gloves and stockings. And they wore trousers, jumpers and jackets outside the house.    </a:t>
            </a:r>
          </a:p>
          <a:p>
            <a:endParaRPr lang="en-GB"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465914"/>
            <a:ext cx="3792422" cy="227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655" y="1556792"/>
            <a:ext cx="3697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650093"/>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Fashion</a:t>
            </a:r>
            <a:r>
              <a:rPr lang="en-GB" dirty="0" smtClean="0">
                <a:solidFill>
                  <a:schemeClr val="bg1"/>
                </a:solidFill>
              </a:rPr>
              <a:t>  </a:t>
            </a:r>
            <a:endParaRPr lang="en-GB" dirty="0"/>
          </a:p>
        </p:txBody>
      </p:sp>
      <p:sp>
        <p:nvSpPr>
          <p:cNvPr id="3" name="Content Placeholder 2"/>
          <p:cNvSpPr>
            <a:spLocks noGrp="1"/>
          </p:cNvSpPr>
          <p:nvPr>
            <p:ph idx="1"/>
          </p:nvPr>
        </p:nvSpPr>
        <p:spPr>
          <a:xfrm>
            <a:off x="446375" y="2132856"/>
            <a:ext cx="3405545" cy="4590956"/>
          </a:xfrm>
        </p:spPr>
        <p:txBody>
          <a:bodyPr>
            <a:normAutofit fontScale="92500" lnSpcReduction="20000"/>
          </a:bodyPr>
          <a:lstStyle/>
          <a:p>
            <a:pPr marL="109728" indent="0">
              <a:buNone/>
            </a:pPr>
            <a:r>
              <a:rPr lang="en-GB" dirty="0" smtClean="0">
                <a:solidFill>
                  <a:schemeClr val="bg1">
                    <a:lumMod val="50000"/>
                  </a:schemeClr>
                </a:solidFill>
              </a:rPr>
              <a:t>Their shoes were very simple. They were either oxfords, pumps or sandals. Because of the law to limit fabrics </a:t>
            </a:r>
            <a:r>
              <a:rPr lang="en-GB" dirty="0" err="1" smtClean="0">
                <a:solidFill>
                  <a:schemeClr val="bg1">
                    <a:lumMod val="50000"/>
                  </a:schemeClr>
                </a:solidFill>
              </a:rPr>
              <a:t>ect</a:t>
            </a:r>
            <a:r>
              <a:rPr lang="en-GB" dirty="0" smtClean="0">
                <a:solidFill>
                  <a:schemeClr val="bg1">
                    <a:lumMod val="50000"/>
                  </a:schemeClr>
                </a:solidFill>
              </a:rPr>
              <a:t> women's clothing had to be changed. It was hard because the always thought their clothing and appearance</a:t>
            </a:r>
            <a:r>
              <a:rPr lang="en-GB" dirty="0">
                <a:solidFill>
                  <a:schemeClr val="bg1">
                    <a:lumMod val="50000"/>
                  </a:schemeClr>
                </a:solidFill>
              </a:rPr>
              <a:t> </a:t>
            </a:r>
            <a:r>
              <a:rPr lang="en-GB" dirty="0" smtClean="0">
                <a:solidFill>
                  <a:schemeClr val="bg1">
                    <a:lumMod val="50000"/>
                  </a:schemeClr>
                </a:solidFill>
              </a:rPr>
              <a:t>had </a:t>
            </a:r>
            <a:r>
              <a:rPr lang="en-GB" dirty="0">
                <a:solidFill>
                  <a:schemeClr val="bg1">
                    <a:lumMod val="50000"/>
                  </a:schemeClr>
                </a:solidFill>
              </a:rPr>
              <a:t>t</a:t>
            </a:r>
            <a:r>
              <a:rPr lang="en-GB" dirty="0" smtClean="0">
                <a:solidFill>
                  <a:schemeClr val="bg1">
                    <a:lumMod val="50000"/>
                  </a:schemeClr>
                </a:solidFill>
              </a:rPr>
              <a:t>o sparkle.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454227"/>
            <a:ext cx="5077071" cy="197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377" y="548680"/>
            <a:ext cx="3096344" cy="345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989248"/>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5" y="158412"/>
            <a:ext cx="8229600" cy="1066800"/>
          </a:xfrm>
        </p:spPr>
        <p:txBody>
          <a:bodyPr/>
          <a:lstStyle/>
          <a:p>
            <a:r>
              <a:rPr lang="en-GB" dirty="0" smtClean="0"/>
              <a:t>Housewives</a:t>
            </a:r>
            <a:endParaRPr lang="en-GB" dirty="0"/>
          </a:p>
        </p:txBody>
      </p:sp>
      <p:sp>
        <p:nvSpPr>
          <p:cNvPr id="3" name="Content Placeholder 2"/>
          <p:cNvSpPr>
            <a:spLocks noGrp="1"/>
          </p:cNvSpPr>
          <p:nvPr>
            <p:ph idx="1"/>
          </p:nvPr>
        </p:nvSpPr>
        <p:spPr>
          <a:xfrm>
            <a:off x="457200" y="1600201"/>
            <a:ext cx="4618856" cy="5165376"/>
          </a:xfrm>
        </p:spPr>
        <p:txBody>
          <a:bodyPr>
            <a:normAutofit fontScale="92500" lnSpcReduction="10000"/>
          </a:bodyPr>
          <a:lstStyle/>
          <a:p>
            <a:pPr marL="109728" indent="0">
              <a:buNone/>
            </a:pPr>
            <a:r>
              <a:rPr lang="en-GB" dirty="0" smtClean="0">
                <a:solidFill>
                  <a:schemeClr val="bg1">
                    <a:lumMod val="50000"/>
                  </a:schemeClr>
                </a:solidFill>
              </a:rPr>
              <a:t>Women who went out to work played a vital part in the war effort. If you stayed at home you were important as well. Housewives were looking after the house and Family, they also looked after their neighbours children to let them go to work.</a:t>
            </a:r>
            <a:r>
              <a:rPr lang="en-GB" dirty="0">
                <a:solidFill>
                  <a:schemeClr val="bg1">
                    <a:lumMod val="50000"/>
                  </a:schemeClr>
                </a:solidFill>
              </a:rPr>
              <a:t> </a:t>
            </a:r>
            <a:r>
              <a:rPr lang="en-GB" dirty="0" smtClean="0">
                <a:solidFill>
                  <a:schemeClr val="bg1">
                    <a:lumMod val="50000"/>
                  </a:schemeClr>
                </a:solidFill>
              </a:rPr>
              <a:t>War time shortages meant that everyday tasks became quite difficult. Food was rationed and housewives had to spend time queuing for their share.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367" y="158412"/>
            <a:ext cx="287043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357993"/>
            <a:ext cx="2890694" cy="350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140777"/>
      </p:ext>
    </p:extLst>
  </p:cSld>
  <p:clrMapOvr>
    <a:masterClrMapping/>
  </p:clrMapOvr>
  <p:transition spd="slow">
    <p:pull/>
    <p:sndAc>
      <p:stSnd>
        <p:snd r:embed="rId2" name="explod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066800"/>
          </a:xfrm>
        </p:spPr>
        <p:txBody>
          <a:bodyPr>
            <a:normAutofit/>
          </a:bodyPr>
          <a:lstStyle/>
          <a:p>
            <a:r>
              <a:rPr lang="en-GB" dirty="0" smtClean="0"/>
              <a:t>School</a:t>
            </a:r>
            <a:endParaRPr lang="en-GB" dirty="0"/>
          </a:p>
        </p:txBody>
      </p:sp>
      <p:sp>
        <p:nvSpPr>
          <p:cNvPr id="3" name="Content Placeholder 2"/>
          <p:cNvSpPr>
            <a:spLocks noGrp="1"/>
          </p:cNvSpPr>
          <p:nvPr>
            <p:ph idx="1"/>
          </p:nvPr>
        </p:nvSpPr>
        <p:spPr>
          <a:xfrm>
            <a:off x="107504" y="1185465"/>
            <a:ext cx="4752528" cy="4392488"/>
          </a:xfrm>
        </p:spPr>
        <p:txBody>
          <a:bodyPr>
            <a:noAutofit/>
          </a:bodyPr>
          <a:lstStyle/>
          <a:p>
            <a:pPr marL="0" indent="0">
              <a:buNone/>
            </a:pPr>
            <a:r>
              <a:rPr lang="en-GB" sz="2800" dirty="0" smtClean="0">
                <a:solidFill>
                  <a:schemeClr val="bg1">
                    <a:lumMod val="50000"/>
                  </a:schemeClr>
                </a:solidFill>
              </a:rPr>
              <a:t>With the staggering amounts of men away to war there was a terrible shortage of teachers. Women who were retired or were married got brought back into the classes to teach. ( Which was difficult because there was a shortages of classes!)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3431"/>
            <a:ext cx="3226258" cy="170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761" y="4412926"/>
            <a:ext cx="2995094" cy="230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76056" y="116633"/>
            <a:ext cx="4171798" cy="3539430"/>
          </a:xfrm>
          <a:prstGeom prst="rect">
            <a:avLst/>
          </a:prstGeom>
        </p:spPr>
        <p:txBody>
          <a:bodyPr wrap="square">
            <a:spAutoFit/>
          </a:bodyPr>
          <a:lstStyle/>
          <a:p>
            <a:r>
              <a:rPr lang="en-GB" sz="2800" dirty="0">
                <a:solidFill>
                  <a:schemeClr val="bg1">
                    <a:lumMod val="50000"/>
                  </a:schemeClr>
                </a:solidFill>
              </a:rPr>
              <a:t>Many teachers was evacuated with their schools. Like the children they had to leave the classes/schools and learn to live with strangers rather than their mums and dads!</a:t>
            </a:r>
          </a:p>
        </p:txBody>
      </p:sp>
    </p:spTree>
    <p:extLst>
      <p:ext uri="{BB962C8B-B14F-4D97-AF65-F5344CB8AC3E}">
        <p14:creationId xmlns:p14="http://schemas.microsoft.com/office/powerpoint/2010/main" val="1212904644"/>
      </p:ext>
    </p:extLst>
  </p:cSld>
  <p:clrMapOvr>
    <a:masterClrMapping/>
  </p:clrMapOvr>
  <p:transition spd="slow">
    <p:pull/>
    <p:sndAc>
      <p:stSnd>
        <p:snd r:embed="rId2" name="explode.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3">
      <a:dk1>
        <a:srgbClr val="5C92B5"/>
      </a:dk1>
      <a:lt1>
        <a:srgbClr val="A04DA3"/>
      </a:lt1>
      <a:dk2>
        <a:srgbClr val="000000"/>
      </a:dk2>
      <a:lt2>
        <a:srgbClr val="C2DFE4"/>
      </a:lt2>
      <a:accent1>
        <a:srgbClr val="3F6E8C"/>
      </a:accent1>
      <a:accent2>
        <a:srgbClr val="002060"/>
      </a:accent2>
      <a:accent3>
        <a:srgbClr val="9293BD"/>
      </a:accent3>
      <a:accent4>
        <a:srgbClr val="C4652D"/>
      </a:accent4>
      <a:accent5>
        <a:srgbClr val="8B5D3D"/>
      </a:accent5>
      <a:accent6>
        <a:srgbClr val="5C92B5"/>
      </a:accent6>
      <a:hlink>
        <a:srgbClr val="502651"/>
      </a:hlink>
      <a:folHlink>
        <a:srgbClr val="43808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604</TotalTime>
  <Words>854</Words>
  <Application>Microsoft Office PowerPoint</Application>
  <PresentationFormat>On-screen Show (4:3)</PresentationFormat>
  <Paragraphs>76</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PowerPoint Presentation</vt:lpstr>
      <vt:lpstr>Contents</vt:lpstr>
      <vt:lpstr>Jobs</vt:lpstr>
      <vt:lpstr>Age and Relations</vt:lpstr>
      <vt:lpstr>PowerPoint Presentation</vt:lpstr>
      <vt:lpstr>Fashion</vt:lpstr>
      <vt:lpstr>More Fashion  </vt:lpstr>
      <vt:lpstr>Housewives</vt:lpstr>
      <vt:lpstr>School</vt:lpstr>
      <vt:lpstr>Voluntary </vt:lpstr>
      <vt:lpstr>Land Girls</vt:lpstr>
      <vt:lpstr>Canary Girls</vt:lpstr>
      <vt:lpstr>Navy Service</vt:lpstr>
      <vt:lpstr>Women's Role</vt:lpstr>
      <vt:lpstr>Sources of info</vt:lpstr>
      <vt:lpstr>PowerPoint Presentation</vt:lpstr>
    </vt:vector>
  </TitlesOfParts>
  <Company>Altiris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At War</dc:title>
  <dc:creator>Charlie Marshall</dc:creator>
  <cp:lastModifiedBy>Charlie Marshall</cp:lastModifiedBy>
  <cp:revision>60</cp:revision>
  <dcterms:created xsi:type="dcterms:W3CDTF">2015-02-27T14:17:28Z</dcterms:created>
  <dcterms:modified xsi:type="dcterms:W3CDTF">2015-03-31T14:13:18Z</dcterms:modified>
</cp:coreProperties>
</file>