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9" r:id="rId4"/>
    <p:sldId id="270" r:id="rId5"/>
    <p:sldId id="271" r:id="rId6"/>
    <p:sldId id="272" r:id="rId7"/>
    <p:sldId id="257" r:id="rId8"/>
    <p:sldId id="259" r:id="rId9"/>
    <p:sldId id="268" r:id="rId10"/>
    <p:sldId id="273" r:id="rId11"/>
    <p:sldId id="26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62" d="100"/>
          <a:sy n="62" d="100"/>
        </p:scale>
        <p:origin x="-1374" y="-9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5F459-8DA2-42FF-AD35-F27EE3DD16D5}" type="datetimeFigureOut">
              <a:rPr lang="en-GB" smtClean="0"/>
              <a:t>25/03/2015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A82F53-6F1A-468A-9E41-DC7E09C4680E}" type="slidenum">
              <a:rPr lang="en-GB" smtClean="0"/>
              <a:t>‹#›</a:t>
            </a:fld>
            <a:endParaRPr lang="en-GB"/>
          </a:p>
        </p:txBody>
      </p:sp>
    </p:spTree>
    <p:extLst>
      <p:ext uri="{BB962C8B-B14F-4D97-AF65-F5344CB8AC3E}">
        <p14:creationId xmlns:p14="http://schemas.microsoft.com/office/powerpoint/2010/main" val="426829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A82F53-6F1A-468A-9E41-DC7E09C4680E}" type="slidenum">
              <a:rPr lang="en-GB" smtClean="0"/>
              <a:t>1</a:t>
            </a:fld>
            <a:endParaRPr lang="en-GB"/>
          </a:p>
        </p:txBody>
      </p:sp>
    </p:spTree>
    <p:extLst>
      <p:ext uri="{BB962C8B-B14F-4D97-AF65-F5344CB8AC3E}">
        <p14:creationId xmlns:p14="http://schemas.microsoft.com/office/powerpoint/2010/main" val="498196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C8F9BD-233D-4BD0-91BE-558ABE2CBDFB}" type="datetimeFigureOut">
              <a:rPr lang="en-GB" smtClean="0"/>
              <a:t>25/03/2015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382074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8F9BD-233D-4BD0-91BE-558ABE2CBDFB}" type="datetimeFigureOut">
              <a:rPr lang="en-GB" smtClean="0"/>
              <a:t>25/03/2015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352010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8F9BD-233D-4BD0-91BE-558ABE2CBDFB}" type="datetimeFigureOut">
              <a:rPr lang="en-GB" smtClean="0"/>
              <a:t>25/03/2015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224485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C8F9BD-233D-4BD0-91BE-558ABE2CBDFB}" type="datetimeFigureOut">
              <a:rPr lang="en-GB" smtClean="0"/>
              <a:t>25/03/2015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314285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C8F9BD-233D-4BD0-91BE-558ABE2CBDFB}" type="datetimeFigureOut">
              <a:rPr lang="en-GB" smtClean="0"/>
              <a:t>25/03/2015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286201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C8F9BD-233D-4BD0-91BE-558ABE2CBDFB}" type="datetimeFigureOut">
              <a:rPr lang="en-GB" smtClean="0"/>
              <a:t>25/03/2015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401528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C8F9BD-233D-4BD0-91BE-558ABE2CBDFB}" type="datetimeFigureOut">
              <a:rPr lang="en-GB" smtClean="0"/>
              <a:t>25/03/2015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283218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C8F9BD-233D-4BD0-91BE-558ABE2CBDFB}" type="datetimeFigureOut">
              <a:rPr lang="en-GB" smtClean="0"/>
              <a:t>25/03/2015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339303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8F9BD-233D-4BD0-91BE-558ABE2CBDFB}" type="datetimeFigureOut">
              <a:rPr lang="en-GB" smtClean="0"/>
              <a:t>25/03/2015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34629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F9BD-233D-4BD0-91BE-558ABE2CBDFB}" type="datetimeFigureOut">
              <a:rPr lang="en-GB" smtClean="0"/>
              <a:t>25/03/2015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7251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8F9BD-233D-4BD0-91BE-558ABE2CBDFB}" type="datetimeFigureOut">
              <a:rPr lang="en-GB" smtClean="0"/>
              <a:t>25/03/2015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E4CDEB-2CF3-4C08-B690-CE1576E1BBAA}" type="slidenum">
              <a:rPr lang="en-GB" smtClean="0"/>
              <a:t>‹#›</a:t>
            </a:fld>
            <a:endParaRPr lang="en-GB"/>
          </a:p>
        </p:txBody>
      </p:sp>
    </p:spTree>
    <p:extLst>
      <p:ext uri="{BB962C8B-B14F-4D97-AF65-F5344CB8AC3E}">
        <p14:creationId xmlns:p14="http://schemas.microsoft.com/office/powerpoint/2010/main" val="93309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8F9BD-233D-4BD0-91BE-558ABE2CBDFB}" type="datetimeFigureOut">
              <a:rPr lang="en-GB" smtClean="0"/>
              <a:t>25/03/2015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CDEB-2CF3-4C08-B690-CE1576E1BBAA}" type="slidenum">
              <a:rPr lang="en-GB" smtClean="0"/>
              <a:t>‹#›</a:t>
            </a:fld>
            <a:endParaRPr lang="en-GB"/>
          </a:p>
        </p:txBody>
      </p:sp>
    </p:spTree>
    <p:extLst>
      <p:ext uri="{BB962C8B-B14F-4D97-AF65-F5344CB8AC3E}">
        <p14:creationId xmlns:p14="http://schemas.microsoft.com/office/powerpoint/2010/main" val="25712627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reespace.virgin.net/john.dell/bf109/Bf109WMBio.html" TargetMode="External"/><Relationship Id="rId7" Type="http://schemas.openxmlformats.org/officeDocument/2006/relationships/image" Target="../media/image6.jpeg"/><Relationship Id="rId2" Type="http://schemas.openxmlformats.org/officeDocument/2006/relationships/hyperlink" Target="http://www.telegraph.co.uk/news/uknews/4197482/Why-have-we-never-honoured-man-who-invented-the-Spitfire.html"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920"/>
            <a:ext cx="9144000" cy="6858000"/>
          </a:xfrm>
        </p:spPr>
        <p:style>
          <a:lnRef idx="0">
            <a:schemeClr val="accent3"/>
          </a:lnRef>
          <a:fillRef idx="3">
            <a:schemeClr val="accent3"/>
          </a:fillRef>
          <a:effectRef idx="3">
            <a:schemeClr val="accent3"/>
          </a:effectRef>
          <a:fontRef idx="minor">
            <a:schemeClr val="lt1"/>
          </a:fontRef>
        </p:style>
        <p:txBody>
          <a:bodyPr>
            <a:noAutofit/>
          </a:bodyPr>
          <a:lstStyle/>
          <a:p>
            <a:r>
              <a:rPr lang="en-GB" sz="15000" b="1" i="1" u="sng" dirty="0">
                <a:solidFill>
                  <a:srgbClr val="FF6600"/>
                </a:solidFill>
                <a:effectLst>
                  <a:outerShdw blurRad="38100" dist="38100" dir="2700000" algn="tl">
                    <a:srgbClr val="000000">
                      <a:alpha val="43137"/>
                    </a:srgbClr>
                  </a:outerShdw>
                </a:effectLst>
                <a:latin typeface="Brush Script MT" panose="03060802040406070304" pitchFamily="66" charset="0"/>
              </a:rPr>
              <a:t>T</a:t>
            </a:r>
            <a:r>
              <a:rPr lang="en-GB" sz="15000" b="1" i="1" u="sng" dirty="0" smtClean="0">
                <a:solidFill>
                  <a:srgbClr val="FF6600"/>
                </a:solidFill>
                <a:effectLst>
                  <a:outerShdw blurRad="38100" dist="38100" dir="2700000" algn="tl">
                    <a:srgbClr val="000000">
                      <a:alpha val="43137"/>
                    </a:srgbClr>
                  </a:outerShdw>
                </a:effectLst>
                <a:latin typeface="Brush Script MT" panose="03060802040406070304" pitchFamily="66" charset="0"/>
              </a:rPr>
              <a:t>he Battle </a:t>
            </a:r>
            <a:br>
              <a:rPr lang="en-GB" sz="15000" b="1" i="1" u="sng" dirty="0" smtClean="0">
                <a:solidFill>
                  <a:srgbClr val="FF6600"/>
                </a:solidFill>
                <a:effectLst>
                  <a:outerShdw blurRad="38100" dist="38100" dir="2700000" algn="tl">
                    <a:srgbClr val="000000">
                      <a:alpha val="43137"/>
                    </a:srgbClr>
                  </a:outerShdw>
                </a:effectLst>
                <a:latin typeface="Brush Script MT" panose="03060802040406070304" pitchFamily="66" charset="0"/>
              </a:rPr>
            </a:br>
            <a:r>
              <a:rPr lang="en-GB" sz="15000" b="1" i="1" u="sng" dirty="0" smtClean="0">
                <a:solidFill>
                  <a:srgbClr val="FF6600"/>
                </a:solidFill>
                <a:effectLst>
                  <a:outerShdw blurRad="38100" dist="38100" dir="2700000" algn="tl">
                    <a:srgbClr val="000000">
                      <a:alpha val="43137"/>
                    </a:srgbClr>
                  </a:outerShdw>
                </a:effectLst>
                <a:latin typeface="Brush Script MT" panose="03060802040406070304" pitchFamily="66" charset="0"/>
              </a:rPr>
              <a:t>of </a:t>
            </a:r>
            <a:br>
              <a:rPr lang="en-GB" sz="15000" b="1" i="1" u="sng" dirty="0" smtClean="0">
                <a:solidFill>
                  <a:srgbClr val="FF6600"/>
                </a:solidFill>
                <a:effectLst>
                  <a:outerShdw blurRad="38100" dist="38100" dir="2700000" algn="tl">
                    <a:srgbClr val="000000">
                      <a:alpha val="43137"/>
                    </a:srgbClr>
                  </a:outerShdw>
                </a:effectLst>
                <a:latin typeface="Brush Script MT" panose="03060802040406070304" pitchFamily="66" charset="0"/>
              </a:rPr>
            </a:br>
            <a:r>
              <a:rPr lang="en-GB" sz="15000" b="1" i="1" u="sng" dirty="0" smtClean="0">
                <a:solidFill>
                  <a:srgbClr val="FF6600"/>
                </a:solidFill>
                <a:effectLst>
                  <a:outerShdw blurRad="38100" dist="38100" dir="2700000" algn="tl">
                    <a:srgbClr val="000000">
                      <a:alpha val="43137"/>
                    </a:srgbClr>
                  </a:outerShdw>
                </a:effectLst>
                <a:latin typeface="Brush Script MT" panose="03060802040406070304" pitchFamily="66" charset="0"/>
              </a:rPr>
              <a:t>Britain</a:t>
            </a:r>
            <a:endParaRPr lang="en-GB" sz="15000" b="1" i="1" u="sng" dirty="0">
              <a:solidFill>
                <a:srgbClr val="FF6600"/>
              </a:solidFill>
              <a:effectLst>
                <a:outerShdw blurRad="38100" dist="38100" dir="2700000" algn="tl">
                  <a:srgbClr val="000000">
                    <a:alpha val="43137"/>
                  </a:srgbClr>
                </a:outerShdw>
              </a:effectLst>
              <a:latin typeface="Brush Script MT" panose="03060802040406070304" pitchFamily="66" charset="0"/>
            </a:endParaRPr>
          </a:p>
        </p:txBody>
      </p:sp>
    </p:spTree>
    <p:extLst>
      <p:ext uri="{BB962C8B-B14F-4D97-AF65-F5344CB8AC3E}">
        <p14:creationId xmlns:p14="http://schemas.microsoft.com/office/powerpoint/2010/main" val="12276773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60648"/>
            <a:ext cx="8229600" cy="1143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GB" dirty="0" smtClean="0">
                <a:solidFill>
                  <a:schemeClr val="bg1"/>
                </a:solidFill>
              </a:rPr>
              <a:t>Adolf Hitler</a:t>
            </a:r>
            <a:br>
              <a:rPr lang="en-GB" dirty="0" smtClean="0">
                <a:solidFill>
                  <a:schemeClr val="bg1"/>
                </a:solidFill>
              </a:rPr>
            </a:br>
            <a:r>
              <a:rPr lang="en-GB" dirty="0" smtClean="0">
                <a:solidFill>
                  <a:schemeClr val="bg1"/>
                </a:solidFill>
              </a:rPr>
              <a:t>WW2</a:t>
            </a:r>
            <a:endParaRPr lang="en-GB" dirty="0">
              <a:solidFill>
                <a:schemeClr val="bg1"/>
              </a:solidFill>
            </a:endParaRPr>
          </a:p>
        </p:txBody>
      </p:sp>
      <p:pic>
        <p:nvPicPr>
          <p:cNvPr id="4" name="Picture 2" descr="http://media-1.web.britannica.com/eb-media/58/129958-004-C9B8B89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6345" y="2326124"/>
            <a:ext cx="2880320" cy="4509120"/>
          </a:xfrm>
          <a:prstGeom prst="rect">
            <a:avLst/>
          </a:prstGeom>
          <a:extLst/>
        </p:spPr>
        <p:style>
          <a:lnRef idx="0">
            <a:schemeClr val="accent3"/>
          </a:lnRef>
          <a:fillRef idx="3">
            <a:schemeClr val="accent3"/>
          </a:fillRef>
          <a:effectRef idx="3">
            <a:schemeClr val="accent3"/>
          </a:effectRef>
          <a:fontRef idx="minor">
            <a:schemeClr val="lt1"/>
          </a:fontRef>
        </p:style>
      </p:pic>
      <p:sp>
        <p:nvSpPr>
          <p:cNvPr id="7" name="TextBox 6"/>
          <p:cNvSpPr txBox="1"/>
          <p:nvPr/>
        </p:nvSpPr>
        <p:spPr>
          <a:xfrm>
            <a:off x="16024" y="2326124"/>
            <a:ext cx="2880321"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smtClean="0">
                <a:solidFill>
                  <a:schemeClr val="bg1"/>
                </a:solidFill>
              </a:rPr>
              <a:t>In world war 2 </a:t>
            </a:r>
            <a:r>
              <a:rPr lang="en-GB" dirty="0">
                <a:solidFill>
                  <a:schemeClr val="bg1"/>
                </a:solidFill>
              </a:rPr>
              <a:t>H</a:t>
            </a:r>
            <a:r>
              <a:rPr lang="en-GB" dirty="0" smtClean="0">
                <a:solidFill>
                  <a:schemeClr val="bg1"/>
                </a:solidFill>
              </a:rPr>
              <a:t>itler lead Germany and succeeded most of the way, basically until he got to Britain </a:t>
            </a:r>
            <a:r>
              <a:rPr lang="en-GB" dirty="0" smtClean="0">
                <a:solidFill>
                  <a:schemeClr val="bg1"/>
                </a:solidFill>
                <a:sym typeface="Wingdings" panose="05000000000000000000" pitchFamily="2" charset="2"/>
              </a:rPr>
              <a:t>. </a:t>
            </a:r>
            <a:endParaRPr lang="en-GB" dirty="0">
              <a:solidFill>
                <a:schemeClr val="bg1"/>
              </a:solidFill>
            </a:endParaRPr>
          </a:p>
        </p:txBody>
      </p:sp>
      <p:sp>
        <p:nvSpPr>
          <p:cNvPr id="3" name="TextBox 2"/>
          <p:cNvSpPr txBox="1"/>
          <p:nvPr/>
        </p:nvSpPr>
        <p:spPr>
          <a:xfrm>
            <a:off x="5776666" y="2345080"/>
            <a:ext cx="3367332"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smtClean="0">
                <a:solidFill>
                  <a:schemeClr val="bg1"/>
                </a:solidFill>
              </a:rPr>
              <a:t>Here are some of Hitler's quotes.</a:t>
            </a:r>
            <a:endParaRPr lang="en-GB" dirty="0">
              <a:solidFill>
                <a:schemeClr val="bg1"/>
              </a:solidFill>
            </a:endParaRPr>
          </a:p>
        </p:txBody>
      </p:sp>
      <p:pic>
        <p:nvPicPr>
          <p:cNvPr id="1026" name="Picture 2" descr="http://www.quotesworld.org/wp-content/uploads/2014/07/Success-Hitler-Thoughts-with-Pictures-Wallpapers-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448" y="4869161"/>
            <a:ext cx="3367334" cy="1988839"/>
          </a:xfrm>
          <a:prstGeom prst="rect">
            <a:avLst/>
          </a:prstGeom>
          <a:scene3d>
            <a:camera prst="orthographicFront">
              <a:rot lat="21593999"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pic>
      <p:pic>
        <p:nvPicPr>
          <p:cNvPr id="1028" name="Picture 4" descr="http://3.bp.blogspot.com/-NGLcZIXS3Ls/UylWMCxJrTI/AAAAAAAAA-U/UTpo0sPNTkU/s1600/I42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6666" y="2714413"/>
            <a:ext cx="3367334" cy="2154748"/>
          </a:xfrm>
          <a:prstGeom prst="rect">
            <a:avLst/>
          </a:prstGeom>
        </p:spPr>
        <p:style>
          <a:lnRef idx="0">
            <a:schemeClr val="accent3"/>
          </a:lnRef>
          <a:fillRef idx="3">
            <a:schemeClr val="accent3"/>
          </a:fillRef>
          <a:effectRef idx="3">
            <a:schemeClr val="accent3"/>
          </a:effectRef>
          <a:fontRef idx="minor">
            <a:schemeClr val="lt1"/>
          </a:fontRef>
        </p:style>
      </p:pic>
    </p:spTree>
    <p:extLst>
      <p:ext uri="{BB962C8B-B14F-4D97-AF65-F5344CB8AC3E}">
        <p14:creationId xmlns:p14="http://schemas.microsoft.com/office/powerpoint/2010/main" val="29287537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GB" dirty="0" smtClean="0">
                <a:solidFill>
                  <a:schemeClr val="bg1"/>
                </a:solidFill>
              </a:rPr>
              <a:t>The </a:t>
            </a:r>
            <a:r>
              <a:rPr lang="en-GB" dirty="0">
                <a:solidFill>
                  <a:schemeClr val="bg1"/>
                </a:solidFill>
              </a:rPr>
              <a:t>P</a:t>
            </a:r>
            <a:r>
              <a:rPr lang="en-GB" dirty="0" smtClean="0">
                <a:solidFill>
                  <a:schemeClr val="bg1"/>
                </a:solidFill>
              </a:rPr>
              <a:t>rime Minister</a:t>
            </a:r>
            <a:r>
              <a:rPr lang="en-GB" dirty="0">
                <a:solidFill>
                  <a:schemeClr val="bg1"/>
                </a:solidFill>
              </a:rPr>
              <a:t/>
            </a:r>
            <a:br>
              <a:rPr lang="en-GB" dirty="0">
                <a:solidFill>
                  <a:schemeClr val="bg1"/>
                </a:solidFill>
              </a:rPr>
            </a:br>
            <a:r>
              <a:rPr lang="en-GB" sz="1200" dirty="0" smtClean="0">
                <a:solidFill>
                  <a:schemeClr val="bg1"/>
                </a:solidFill>
              </a:rPr>
              <a:t>“</a:t>
            </a:r>
            <a:r>
              <a:rPr lang="en-GB" sz="1300" dirty="0" smtClean="0">
                <a:solidFill>
                  <a:schemeClr val="bg1"/>
                </a:solidFill>
              </a:rPr>
              <a:t>never </a:t>
            </a:r>
            <a:r>
              <a:rPr lang="en-GB" sz="1300" dirty="0">
                <a:solidFill>
                  <a:schemeClr val="bg1"/>
                </a:solidFill>
              </a:rPr>
              <a:t>in the field of human conflict was so much owed by so many to so </a:t>
            </a:r>
            <a:r>
              <a:rPr lang="en-GB" sz="1300" dirty="0" smtClean="0">
                <a:solidFill>
                  <a:schemeClr val="bg1"/>
                </a:solidFill>
              </a:rPr>
              <a:t>few”</a:t>
            </a:r>
            <a:endParaRPr lang="en-GB" sz="1300" dirty="0">
              <a:solidFill>
                <a:schemeClr val="bg1"/>
              </a:solidFill>
            </a:endParaRPr>
          </a:p>
        </p:txBody>
      </p:sp>
      <p:pic>
        <p:nvPicPr>
          <p:cNvPr id="4" name="Content Placeholder 3" descr="http://www.historylearningsite.co.uk/fileadmin/historyLearningSite/battle5.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93164" y="2310034"/>
            <a:ext cx="2550836" cy="4525963"/>
          </a:xfrm>
          <a:prstGeom prst="rect">
            <a:avLst/>
          </a:prstGeom>
          <a:ln/>
        </p:spPr>
        <p:style>
          <a:lnRef idx="0">
            <a:schemeClr val="accent3"/>
          </a:lnRef>
          <a:fillRef idx="3">
            <a:schemeClr val="accent3"/>
          </a:fillRef>
          <a:effectRef idx="3">
            <a:schemeClr val="accent3"/>
          </a:effectRef>
          <a:fontRef idx="minor">
            <a:schemeClr val="lt1"/>
          </a:fontRef>
        </p:style>
      </p:pic>
      <p:sp>
        <p:nvSpPr>
          <p:cNvPr id="5" name="TextBox 4"/>
          <p:cNvSpPr txBox="1"/>
          <p:nvPr/>
        </p:nvSpPr>
        <p:spPr>
          <a:xfrm>
            <a:off x="328839" y="1628801"/>
            <a:ext cx="6120680" cy="147732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dirty="0" smtClean="0">
                <a:solidFill>
                  <a:schemeClr val="bg1"/>
                </a:solidFill>
              </a:rPr>
              <a:t>The person </a:t>
            </a:r>
            <a:r>
              <a:rPr lang="en-GB" dirty="0">
                <a:solidFill>
                  <a:schemeClr val="bg1"/>
                </a:solidFill>
              </a:rPr>
              <a:t>who said “never in the field of human conflict was so much owed by so many to so </a:t>
            </a:r>
            <a:r>
              <a:rPr lang="en-GB" dirty="0" smtClean="0">
                <a:solidFill>
                  <a:schemeClr val="bg1"/>
                </a:solidFill>
              </a:rPr>
              <a:t>few”, was …</a:t>
            </a:r>
          </a:p>
          <a:p>
            <a:pPr algn="ctr"/>
            <a:endParaRPr lang="en-GB" dirty="0">
              <a:solidFill>
                <a:schemeClr val="bg1"/>
              </a:solidFill>
            </a:endParaRPr>
          </a:p>
          <a:p>
            <a:pPr algn="ctr"/>
            <a:r>
              <a:rPr lang="en-GB" dirty="0" smtClean="0">
                <a:solidFill>
                  <a:schemeClr val="bg1"/>
                </a:solidFill>
              </a:rPr>
              <a:t>Winston Churchill</a:t>
            </a:r>
          </a:p>
          <a:p>
            <a:pPr algn="ctr"/>
            <a:endParaRPr lang="en-GB" dirty="0"/>
          </a:p>
        </p:txBody>
      </p:sp>
      <p:sp>
        <p:nvSpPr>
          <p:cNvPr id="6" name="TextBox 5"/>
          <p:cNvSpPr txBox="1"/>
          <p:nvPr/>
        </p:nvSpPr>
        <p:spPr>
          <a:xfrm>
            <a:off x="3995936" y="5157191"/>
            <a:ext cx="1733503"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smtClean="0">
                <a:solidFill>
                  <a:schemeClr val="bg1"/>
                </a:solidFill>
              </a:rPr>
              <a:t>This </a:t>
            </a:r>
            <a:r>
              <a:rPr lang="en-GB" dirty="0">
                <a:solidFill>
                  <a:schemeClr val="bg1"/>
                </a:solidFill>
              </a:rPr>
              <a:t>i</a:t>
            </a:r>
            <a:r>
              <a:rPr lang="en-GB" dirty="0" smtClean="0">
                <a:solidFill>
                  <a:schemeClr val="bg1"/>
                </a:solidFill>
              </a:rPr>
              <a:t>s the original poster from Winston Churchill.</a:t>
            </a:r>
            <a:endParaRPr lang="en-GB" dirty="0">
              <a:solidFill>
                <a:schemeClr val="bg1"/>
              </a:solidFill>
            </a:endParaRPr>
          </a:p>
        </p:txBody>
      </p:sp>
      <p:cxnSp>
        <p:nvCxnSpPr>
          <p:cNvPr id="8" name="Straight Arrow Connector 7"/>
          <p:cNvCxnSpPr/>
          <p:nvPr/>
        </p:nvCxnSpPr>
        <p:spPr>
          <a:xfrm flipV="1">
            <a:off x="5004048" y="3573016"/>
            <a:ext cx="3024336" cy="1944216"/>
          </a:xfrm>
          <a:prstGeom prst="bentConnector3">
            <a:avLst>
              <a:gd name="adj1" fmla="val 50000"/>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100392" y="3429000"/>
            <a:ext cx="29463" cy="2964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8129855" y="3573016"/>
            <a:ext cx="906641"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8100392" y="3307237"/>
            <a:ext cx="936104" cy="1440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036496" y="3307237"/>
            <a:ext cx="0" cy="2880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7969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smtClean="0">
                <a:solidFill>
                  <a:schemeClr val="bg1"/>
                </a:solidFill>
              </a:rPr>
              <a:t>Credits</a:t>
            </a:r>
            <a:endParaRPr lang="en-GB" dirty="0">
              <a:solidFill>
                <a:schemeClr val="bg1"/>
              </a:solidFill>
            </a:endParaRPr>
          </a:p>
        </p:txBody>
      </p:sp>
      <p:sp>
        <p:nvSpPr>
          <p:cNvPr id="3" name="Content Placeholder 2"/>
          <p:cNvSpPr>
            <a:spLocks noGrp="1"/>
          </p:cNvSpPr>
          <p:nvPr>
            <p:ph idx="1"/>
          </p:nvPr>
        </p:nvSpPr>
        <p:spPr>
          <a:xfrm>
            <a:off x="466080" y="1556792"/>
            <a:ext cx="8229600" cy="4525963"/>
          </a:xfrm>
        </p:spPr>
        <p:style>
          <a:lnRef idx="0">
            <a:schemeClr val="accent3"/>
          </a:lnRef>
          <a:fillRef idx="3">
            <a:schemeClr val="accent3"/>
          </a:fillRef>
          <a:effectRef idx="3">
            <a:schemeClr val="accent3"/>
          </a:effectRef>
          <a:fontRef idx="minor">
            <a:schemeClr val="lt1"/>
          </a:fontRef>
        </p:style>
        <p:txBody>
          <a:bodyPr numCol="1" spcCol="360000">
            <a:normAutofit/>
          </a:bodyPr>
          <a:lstStyle/>
          <a:p>
            <a:pPr marL="0" indent="0" algn="ctr">
              <a:buNone/>
            </a:pPr>
            <a:r>
              <a:rPr lang="en-GB" sz="9600" dirty="0" smtClean="0">
                <a:solidFill>
                  <a:schemeClr val="bg1"/>
                </a:solidFill>
              </a:rPr>
              <a:t>By</a:t>
            </a:r>
          </a:p>
          <a:p>
            <a:pPr marL="0" indent="0" algn="ctr">
              <a:buNone/>
            </a:pPr>
            <a:r>
              <a:rPr lang="en-GB" sz="9600" b="1" i="1" u="sng" dirty="0" smtClean="0">
                <a:solidFill>
                  <a:schemeClr val="bg1"/>
                </a:solidFill>
                <a:latin typeface="Edwardian Script ITC" panose="030303020407070D0804" pitchFamily="66" charset="0"/>
              </a:rPr>
              <a:t>Jack  George Storey</a:t>
            </a:r>
          </a:p>
        </p:txBody>
      </p:sp>
    </p:spTree>
    <p:extLst>
      <p:ext uri="{BB962C8B-B14F-4D97-AF65-F5344CB8AC3E}">
        <p14:creationId xmlns:p14="http://schemas.microsoft.com/office/powerpoint/2010/main" val="30261261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GB" sz="5400" b="1" u="sng" dirty="0" smtClean="0">
                <a:solidFill>
                  <a:schemeClr val="bg1"/>
                </a:solidFill>
                <a:effectLst>
                  <a:outerShdw blurRad="38100" dist="38100" dir="2700000" algn="tl">
                    <a:srgbClr val="000000">
                      <a:alpha val="43137"/>
                    </a:srgbClr>
                  </a:outerShdw>
                </a:effectLst>
              </a:rPr>
              <a:t>Contents</a:t>
            </a:r>
            <a:endParaRPr lang="en-GB" sz="5400" b="1" u="sng"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556792"/>
            <a:ext cx="8229600" cy="4525963"/>
          </a:xfr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lnSpcReduction="10000"/>
          </a:bodyPr>
          <a:lstStyle/>
          <a:p>
            <a:pPr marL="514350" indent="-514350">
              <a:buAutoNum type="arabicPeriod"/>
            </a:pPr>
            <a:r>
              <a:rPr lang="en-GB" dirty="0" smtClean="0">
                <a:solidFill>
                  <a:schemeClr val="bg1"/>
                </a:solidFill>
                <a:hlinkClick r:id="rId2" action="ppaction://hlinksldjump"/>
              </a:rPr>
              <a:t>When it started.</a:t>
            </a:r>
            <a:endParaRPr lang="en-GB" dirty="0" smtClean="0">
              <a:solidFill>
                <a:schemeClr val="bg1"/>
              </a:solidFill>
            </a:endParaRPr>
          </a:p>
          <a:p>
            <a:pPr marL="514350" indent="-514350">
              <a:buAutoNum type="arabicPeriod"/>
            </a:pPr>
            <a:r>
              <a:rPr lang="en-GB" dirty="0" smtClean="0">
                <a:solidFill>
                  <a:schemeClr val="bg1"/>
                </a:solidFill>
                <a:hlinkClick r:id="rId3" action="ppaction://hlinksldjump"/>
              </a:rPr>
              <a:t>Battle of Britain's name.</a:t>
            </a:r>
            <a:endParaRPr lang="en-GB" dirty="0" smtClean="0">
              <a:solidFill>
                <a:schemeClr val="bg1"/>
              </a:solidFill>
            </a:endParaRPr>
          </a:p>
          <a:p>
            <a:pPr marL="514350" indent="-514350">
              <a:buAutoNum type="arabicPeriod"/>
            </a:pPr>
            <a:r>
              <a:rPr lang="en-GB" dirty="0" smtClean="0">
                <a:solidFill>
                  <a:schemeClr val="bg1"/>
                </a:solidFill>
                <a:hlinkClick r:id="rId4" action="ppaction://hlinksldjump"/>
              </a:rPr>
              <a:t>Getting ready.</a:t>
            </a:r>
            <a:endParaRPr lang="en-GB" dirty="0" smtClean="0">
              <a:solidFill>
                <a:schemeClr val="bg1"/>
              </a:solidFill>
            </a:endParaRPr>
          </a:p>
          <a:p>
            <a:pPr marL="514350" indent="-514350">
              <a:buAutoNum type="arabicPeriod"/>
            </a:pPr>
            <a:r>
              <a:rPr lang="en-GB" dirty="0" smtClean="0">
                <a:solidFill>
                  <a:schemeClr val="bg1"/>
                </a:solidFill>
                <a:hlinkClick r:id="rId5" action="ppaction://hlinksldjump"/>
              </a:rPr>
              <a:t>Who won the battle of Britain?</a:t>
            </a:r>
            <a:endParaRPr lang="en-GB" dirty="0" smtClean="0">
              <a:solidFill>
                <a:schemeClr val="bg1"/>
              </a:solidFill>
            </a:endParaRPr>
          </a:p>
          <a:p>
            <a:pPr marL="514350" indent="-514350">
              <a:buAutoNum type="arabicPeriod"/>
            </a:pPr>
            <a:r>
              <a:rPr lang="en-GB" dirty="0" smtClean="0">
                <a:solidFill>
                  <a:schemeClr val="bg1"/>
                </a:solidFill>
                <a:hlinkClick r:id="rId6" action="ppaction://hlinksldjump"/>
              </a:rPr>
              <a:t>Bombers.</a:t>
            </a:r>
            <a:endParaRPr lang="en-GB" dirty="0" smtClean="0">
              <a:solidFill>
                <a:schemeClr val="bg1"/>
              </a:solidFill>
            </a:endParaRPr>
          </a:p>
          <a:p>
            <a:pPr marL="514350" indent="-514350">
              <a:buAutoNum type="arabicPeriod"/>
            </a:pPr>
            <a:r>
              <a:rPr lang="en-GB" dirty="0" smtClean="0">
                <a:solidFill>
                  <a:schemeClr val="bg1"/>
                </a:solidFill>
                <a:hlinkClick r:id="rId7" action="ppaction://hlinksldjump"/>
              </a:rPr>
              <a:t>Spitfire’s and Messerschmitt's.</a:t>
            </a:r>
            <a:endParaRPr lang="en-GB" dirty="0" smtClean="0">
              <a:solidFill>
                <a:schemeClr val="bg1"/>
              </a:solidFill>
            </a:endParaRPr>
          </a:p>
          <a:p>
            <a:pPr marL="514350" indent="-514350">
              <a:buAutoNum type="arabicPeriod"/>
            </a:pPr>
            <a:r>
              <a:rPr lang="en-GB" dirty="0" smtClean="0">
                <a:solidFill>
                  <a:schemeClr val="bg1"/>
                </a:solidFill>
                <a:hlinkClick r:id="rId8" action="ppaction://hlinksldjump"/>
              </a:rPr>
              <a:t>Adolf Hitler.</a:t>
            </a:r>
            <a:endParaRPr lang="en-GB" dirty="0" smtClean="0">
              <a:solidFill>
                <a:schemeClr val="bg1"/>
              </a:solidFill>
            </a:endParaRPr>
          </a:p>
          <a:p>
            <a:pPr marL="514350" indent="-514350">
              <a:buAutoNum type="arabicPeriod"/>
            </a:pPr>
            <a:r>
              <a:rPr lang="en-GB" dirty="0" smtClean="0">
                <a:solidFill>
                  <a:schemeClr val="bg1"/>
                </a:solidFill>
                <a:hlinkClick r:id="rId9" action="ppaction://hlinksldjump"/>
              </a:rPr>
              <a:t>The prime minister of Britain.</a:t>
            </a:r>
            <a:endParaRPr lang="en-GB" dirty="0" smtClean="0">
              <a:solidFill>
                <a:schemeClr val="bg1"/>
              </a:solidFill>
            </a:endParaRPr>
          </a:p>
          <a:p>
            <a:pPr marL="514350" indent="-514350">
              <a:buAutoNum type="arabicPeriod"/>
            </a:pPr>
            <a:endParaRPr lang="en-GB" dirty="0" smtClean="0">
              <a:solidFill>
                <a:schemeClr val="bg1"/>
              </a:solidFill>
            </a:endParaRPr>
          </a:p>
          <a:p>
            <a:pPr marL="514350" indent="-514350">
              <a:buAutoNum type="arabicPeriod"/>
            </a:pPr>
            <a:endParaRPr lang="en-GB" dirty="0" smtClean="0">
              <a:solidFill>
                <a:schemeClr val="bg1"/>
              </a:solidFill>
            </a:endParaRPr>
          </a:p>
        </p:txBody>
      </p:sp>
    </p:spTree>
    <p:extLst>
      <p:ext uri="{BB962C8B-B14F-4D97-AF65-F5344CB8AC3E}">
        <p14:creationId xmlns:p14="http://schemas.microsoft.com/office/powerpoint/2010/main" val="28857387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b="1" u="sng" dirty="0" smtClean="0">
                <a:solidFill>
                  <a:schemeClr val="bg1"/>
                </a:solidFill>
              </a:rPr>
              <a:t>When it started</a:t>
            </a:r>
            <a:endParaRPr lang="en-GB" b="1" u="sng" dirty="0">
              <a:solidFill>
                <a:schemeClr val="bg1"/>
              </a:solidFill>
            </a:endParaRPr>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en-GB" dirty="0">
                <a:solidFill>
                  <a:schemeClr val="bg1"/>
                </a:solidFill>
              </a:rPr>
              <a:t>The Battle of Britain started on July 10th, </a:t>
            </a:r>
            <a:r>
              <a:rPr lang="en-GB" dirty="0" smtClean="0">
                <a:solidFill>
                  <a:schemeClr val="bg1"/>
                </a:solidFill>
              </a:rPr>
              <a:t>1940. The battle of </a:t>
            </a:r>
            <a:r>
              <a:rPr lang="en-GB" dirty="0">
                <a:solidFill>
                  <a:schemeClr val="bg1"/>
                </a:solidFill>
              </a:rPr>
              <a:t>B</a:t>
            </a:r>
            <a:r>
              <a:rPr lang="en-GB" dirty="0" smtClean="0">
                <a:solidFill>
                  <a:schemeClr val="bg1"/>
                </a:solidFill>
              </a:rPr>
              <a:t>ritain was a very important battle in ww2, because Germany and Hitler had taken over most of the main European country's. Britain was one of the last country’s that Hitler and Germany hadn’t taken control of.</a:t>
            </a:r>
            <a:endParaRPr lang="en-GB" dirty="0">
              <a:solidFill>
                <a:schemeClr val="bg1"/>
              </a:solidFill>
            </a:endParaRPr>
          </a:p>
        </p:txBody>
      </p:sp>
    </p:spTree>
    <p:extLst>
      <p:ext uri="{BB962C8B-B14F-4D97-AF65-F5344CB8AC3E}">
        <p14:creationId xmlns:p14="http://schemas.microsoft.com/office/powerpoint/2010/main" val="35359210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smtClean="0">
                <a:solidFill>
                  <a:schemeClr val="bg1"/>
                </a:solidFill>
              </a:rPr>
              <a:t>Battle of Britain's nam</a:t>
            </a:r>
            <a:r>
              <a:rPr lang="en-GB" dirty="0">
                <a:solidFill>
                  <a:schemeClr val="bg1"/>
                </a:solidFill>
              </a:rPr>
              <a:t>e</a:t>
            </a:r>
          </a:p>
        </p:txBody>
      </p:sp>
      <p:sp>
        <p:nvSpPr>
          <p:cNvPr id="3" name="Content Placeholder 2"/>
          <p:cNvSpPr>
            <a:spLocks noGrp="1"/>
          </p:cNvSpPr>
          <p:nvPr>
            <p:ph idx="1"/>
          </p:nvPr>
        </p:nvSpPr>
        <p:spPr>
          <a:xfrm>
            <a:off x="467544" y="1556792"/>
            <a:ext cx="8229600" cy="4525963"/>
          </a:xfrm>
        </p:spPr>
        <p:style>
          <a:lnRef idx="0">
            <a:schemeClr val="accent3"/>
          </a:lnRef>
          <a:fillRef idx="3">
            <a:schemeClr val="accent3"/>
          </a:fillRef>
          <a:effectRef idx="3">
            <a:schemeClr val="accent3"/>
          </a:effectRef>
          <a:fontRef idx="minor">
            <a:schemeClr val="lt1"/>
          </a:fontRef>
        </p:style>
        <p:txBody>
          <a:bodyPr>
            <a:normAutofit/>
          </a:bodyPr>
          <a:lstStyle/>
          <a:p>
            <a:r>
              <a:rPr lang="en-GB" dirty="0" smtClean="0">
                <a:solidFill>
                  <a:schemeClr val="bg1"/>
                </a:solidFill>
              </a:rPr>
              <a:t>The name the battle of Britain came from one of Winston Churchill's speeches. He quoted “the battle of France is over. The battle of Britain is now to begin”.</a:t>
            </a:r>
            <a:endParaRPr lang="en-GB" dirty="0">
              <a:solidFill>
                <a:schemeClr val="bg1"/>
              </a:solidFill>
            </a:endParaRPr>
          </a:p>
        </p:txBody>
      </p:sp>
    </p:spTree>
    <p:extLst>
      <p:ext uri="{BB962C8B-B14F-4D97-AF65-F5344CB8AC3E}">
        <p14:creationId xmlns:p14="http://schemas.microsoft.com/office/powerpoint/2010/main" val="855102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smtClean="0">
                <a:solidFill>
                  <a:schemeClr val="bg1"/>
                </a:solidFill>
              </a:rPr>
              <a:t>Getting ready</a:t>
            </a:r>
            <a:endParaRPr lang="en-GB" dirty="0">
              <a:solidFill>
                <a:schemeClr val="bg1"/>
              </a:solidFill>
            </a:endParaRPr>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en-GB" dirty="0" smtClean="0">
                <a:solidFill>
                  <a:schemeClr val="bg1"/>
                </a:solidFill>
              </a:rPr>
              <a:t>Germany needed to get ready to invade Britain so they started to attack towns and army defences on the southern coast. They soon discovered that Britain's Royal </a:t>
            </a:r>
            <a:r>
              <a:rPr lang="en-GB" dirty="0">
                <a:solidFill>
                  <a:schemeClr val="bg1"/>
                </a:solidFill>
              </a:rPr>
              <a:t>A</a:t>
            </a:r>
            <a:r>
              <a:rPr lang="en-GB" dirty="0" smtClean="0">
                <a:solidFill>
                  <a:schemeClr val="bg1"/>
                </a:solidFill>
              </a:rPr>
              <a:t>ir </a:t>
            </a:r>
            <a:r>
              <a:rPr lang="en-GB" dirty="0">
                <a:solidFill>
                  <a:schemeClr val="bg1"/>
                </a:solidFill>
              </a:rPr>
              <a:t>F</a:t>
            </a:r>
            <a:r>
              <a:rPr lang="en-GB" dirty="0" smtClean="0">
                <a:solidFill>
                  <a:schemeClr val="bg1"/>
                </a:solidFill>
              </a:rPr>
              <a:t>orce was a challenging opponent. The Germans then thought they should focus on defeating the royal air force so they started to bomb airport runways and the British radar. </a:t>
            </a:r>
            <a:endParaRPr lang="en-GB" dirty="0">
              <a:solidFill>
                <a:schemeClr val="bg1"/>
              </a:solidFill>
            </a:endParaRPr>
          </a:p>
        </p:txBody>
      </p:sp>
    </p:spTree>
    <p:extLst>
      <p:ext uri="{BB962C8B-B14F-4D97-AF65-F5344CB8AC3E}">
        <p14:creationId xmlns:p14="http://schemas.microsoft.com/office/powerpoint/2010/main" val="30096909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GB" dirty="0" smtClean="0">
                <a:solidFill>
                  <a:schemeClr val="bg1"/>
                </a:solidFill>
              </a:rPr>
              <a:t>Who won?</a:t>
            </a:r>
            <a:endParaRPr lang="en-GB" dirty="0">
              <a:solidFill>
                <a:schemeClr val="bg1"/>
              </a:solidFill>
            </a:endParaRPr>
          </a:p>
        </p:txBody>
      </p:sp>
      <p:sp>
        <p:nvSpPr>
          <p:cNvPr id="3" name="Content Placeholder 2"/>
          <p:cNvSpPr>
            <a:spLocks noGrp="1"/>
          </p:cNvSpPr>
          <p:nvPr>
            <p:ph idx="1"/>
          </p:nvPr>
        </p:nvSpPr>
        <p:spPr>
          <a:xfrm>
            <a:off x="457200" y="1600200"/>
            <a:ext cx="8229600" cy="4925144"/>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r>
              <a:rPr lang="en-GB" dirty="0" smtClean="0">
                <a:solidFill>
                  <a:schemeClr val="bg1"/>
                </a:solidFill>
              </a:rPr>
              <a:t>Although the Germans had lots more pilots &amp; planes we had a few advantages such as we were fighting over our land and therefor had our radar(the radar helped us to see where the German planes were coming from so we had a little time to get our planes and start defending).</a:t>
            </a:r>
          </a:p>
          <a:p>
            <a:r>
              <a:rPr lang="en-GB" dirty="0" smtClean="0">
                <a:solidFill>
                  <a:schemeClr val="bg1"/>
                </a:solidFill>
              </a:rPr>
              <a:t>So long story short we won the battle of Britain.</a:t>
            </a:r>
          </a:p>
          <a:p>
            <a:pPr marL="0" indent="0">
              <a:buNone/>
            </a:pPr>
            <a:r>
              <a:rPr lang="en-GB" dirty="0" smtClean="0">
                <a:solidFill>
                  <a:schemeClr val="bg1"/>
                </a:solidFill>
              </a:rPr>
              <a:t> </a:t>
            </a:r>
            <a:r>
              <a:rPr lang="en-GB" dirty="0" smtClean="0">
                <a:solidFill>
                  <a:schemeClr val="bg1"/>
                </a:solidFill>
                <a:sym typeface="Wingdings" panose="05000000000000000000" pitchFamily="2" charset="2"/>
              </a:rPr>
              <a:t></a:t>
            </a:r>
          </a:p>
          <a:p>
            <a:pPr marL="0" indent="0" algn="ctr">
              <a:buNone/>
            </a:pPr>
            <a:r>
              <a:rPr lang="en-GB" sz="8600" dirty="0" smtClean="0">
                <a:solidFill>
                  <a:schemeClr val="bg1"/>
                </a:solidFill>
                <a:sym typeface="Wingdings" panose="05000000000000000000" pitchFamily="2" charset="2"/>
              </a:rPr>
              <a:t></a:t>
            </a:r>
            <a:endParaRPr lang="en-GB" sz="8600" dirty="0">
              <a:solidFill>
                <a:schemeClr val="bg1"/>
              </a:solidFill>
            </a:endParaRPr>
          </a:p>
        </p:txBody>
      </p:sp>
    </p:spTree>
    <p:extLst>
      <p:ext uri="{BB962C8B-B14F-4D97-AF65-F5344CB8AC3E}">
        <p14:creationId xmlns:p14="http://schemas.microsoft.com/office/powerpoint/2010/main" val="16999285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mmunity.history.sa.gov.au/files/featured-images/events/lancaster-bomb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290697" cy="1649302"/>
          </a:xfrm>
          <a:prstGeom prst="roundRect">
            <a:avLst>
              <a:gd name="adj" fmla="val 5000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987824" y="332656"/>
            <a:ext cx="3312368" cy="1143000"/>
          </a:xfrm>
        </p:spPr>
        <p:style>
          <a:lnRef idx="0">
            <a:schemeClr val="accent3"/>
          </a:lnRef>
          <a:fillRef idx="3">
            <a:schemeClr val="accent3"/>
          </a:fillRef>
          <a:effectRef idx="3">
            <a:schemeClr val="accent3"/>
          </a:effectRef>
          <a:fontRef idx="minor">
            <a:schemeClr val="lt1"/>
          </a:fontRef>
        </p:style>
        <p:txBody>
          <a:bodyPr>
            <a:normAutofit/>
          </a:bodyPr>
          <a:lstStyle/>
          <a:p>
            <a:r>
              <a:rPr lang="en-GB" sz="5400" b="1" u="sng" dirty="0" smtClean="0">
                <a:solidFill>
                  <a:schemeClr val="bg1"/>
                </a:solidFill>
                <a:effectLst>
                  <a:outerShdw blurRad="38100" dist="38100" dir="2700000" algn="tl">
                    <a:srgbClr val="000000">
                      <a:alpha val="43137"/>
                    </a:srgbClr>
                  </a:outerShdw>
                </a:effectLst>
              </a:rPr>
              <a:t>Bombers</a:t>
            </a:r>
            <a:endParaRPr lang="en-GB" sz="5400" b="1" u="sng" dirty="0">
              <a:solidFill>
                <a:schemeClr val="bg1"/>
              </a:solidFill>
              <a:effectLst>
                <a:outerShdw blurRad="38100" dist="38100" dir="2700000" algn="tl">
                  <a:srgbClr val="000000">
                    <a:alpha val="43137"/>
                  </a:srgbClr>
                </a:outerShdw>
              </a:effectLst>
            </a:endParaRPr>
          </a:p>
        </p:txBody>
      </p:sp>
      <p:pic>
        <p:nvPicPr>
          <p:cNvPr id="5" name="Picture 4" descr="http://www.rafbombercommand.com/pics/archive/four_b_four.gif"/>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0502"/>
            <a:ext cx="2771800" cy="1628800"/>
          </a:xfrm>
          <a:prstGeom prst="roundRect">
            <a:avLst>
              <a:gd name="adj" fmla="val 50000"/>
            </a:avLst>
          </a:prstGeom>
          <a:solidFill>
            <a:srgbClr val="FFFFFF">
              <a:shade val="85000"/>
            </a:srgbClr>
          </a:solidFill>
          <a:ln>
            <a:noFill/>
          </a:ln>
          <a:effectLst>
            <a:reflection blurRad="12700" stA="38000" endPos="28000" dist="5000" dir="5400000" sy="-100000" algn="bl" rotWithShape="0"/>
          </a:effectLst>
        </p:spPr>
        <p:style>
          <a:lnRef idx="0">
            <a:schemeClr val="dk1"/>
          </a:lnRef>
          <a:fillRef idx="3">
            <a:schemeClr val="dk1"/>
          </a:fillRef>
          <a:effectRef idx="3">
            <a:schemeClr val="dk1"/>
          </a:effectRef>
          <a:fontRef idx="minor">
            <a:schemeClr val="lt1"/>
          </a:fontRef>
        </p:style>
      </p:pic>
      <p:sp>
        <p:nvSpPr>
          <p:cNvPr id="6" name="TextBox 5"/>
          <p:cNvSpPr txBox="1"/>
          <p:nvPr/>
        </p:nvSpPr>
        <p:spPr>
          <a:xfrm>
            <a:off x="467544" y="2348880"/>
            <a:ext cx="8352928"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a:solidFill>
                  <a:schemeClr val="bg1"/>
                </a:solidFill>
              </a:rPr>
              <a:t>T</a:t>
            </a:r>
            <a:r>
              <a:rPr lang="en-GB" dirty="0" smtClean="0">
                <a:solidFill>
                  <a:schemeClr val="bg1"/>
                </a:solidFill>
              </a:rPr>
              <a:t>he first bomber that was made for ww2 was a Manchester Bomber, that failed. Which put them back to the drawing board and then they came up with the Lancaster bomber. The original prototype of a Lancaster was made from a converted Manchester bomber frame and first flew on January 9th 1941.</a:t>
            </a:r>
            <a:endParaRPr lang="en-GB" dirty="0">
              <a:solidFill>
                <a:schemeClr val="bg1"/>
              </a:solidFill>
            </a:endParaRPr>
          </a:p>
        </p:txBody>
      </p:sp>
      <p:sp>
        <p:nvSpPr>
          <p:cNvPr id="7" name="TextBox 6"/>
          <p:cNvSpPr txBox="1"/>
          <p:nvPr/>
        </p:nvSpPr>
        <p:spPr>
          <a:xfrm>
            <a:off x="5129692" y="5226784"/>
            <a:ext cx="4002577" cy="163121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sz="2800" dirty="0">
                <a:solidFill>
                  <a:schemeClr val="bg1"/>
                </a:solidFill>
              </a:rPr>
              <a:t>E</a:t>
            </a:r>
            <a:r>
              <a:rPr lang="en-GB" sz="2800" dirty="0" smtClean="0">
                <a:solidFill>
                  <a:schemeClr val="bg1"/>
                </a:solidFill>
              </a:rPr>
              <a:t>xtra facts</a:t>
            </a:r>
          </a:p>
          <a:p>
            <a:pPr algn="ctr"/>
            <a:r>
              <a:rPr lang="en-GB" dirty="0">
                <a:solidFill>
                  <a:schemeClr val="bg1"/>
                </a:solidFill>
              </a:rPr>
              <a:t>T</a:t>
            </a:r>
            <a:r>
              <a:rPr lang="en-GB" dirty="0" smtClean="0">
                <a:solidFill>
                  <a:schemeClr val="bg1"/>
                </a:solidFill>
              </a:rPr>
              <a:t>he Lancaster had 7 crew members, had a maximum speed of 287 mph (462km/h) at 11,500 feet (3505m)  and had a range of 2,53 miles (4,072 km).</a:t>
            </a:r>
            <a:endParaRPr lang="en-GB" dirty="0">
              <a:solidFill>
                <a:schemeClr val="bg1"/>
              </a:solidFill>
            </a:endParaRPr>
          </a:p>
        </p:txBody>
      </p:sp>
      <p:sp>
        <p:nvSpPr>
          <p:cNvPr id="8" name="Text Box 5"/>
          <p:cNvSpPr txBox="1"/>
          <p:nvPr/>
        </p:nvSpPr>
        <p:spPr>
          <a:xfrm>
            <a:off x="7254044" y="1082817"/>
            <a:ext cx="1008112" cy="580906"/>
          </a:xfrm>
          <a:prstGeom prst="rect">
            <a:avLst/>
          </a:prstGeom>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200" b="1" u="heavy" dirty="0">
                <a:solidFill>
                  <a:schemeClr val="bg1"/>
                </a:solidFill>
                <a:effectLst/>
                <a:ea typeface="Calibri"/>
                <a:cs typeface="Times New Roman"/>
              </a:rPr>
              <a:t>Manchester bomber</a:t>
            </a:r>
            <a:endParaRPr lang="en-GB" sz="1200" dirty="0">
              <a:solidFill>
                <a:schemeClr val="bg1"/>
              </a:solidFill>
              <a:effectLst/>
              <a:ea typeface="Calibri"/>
              <a:cs typeface="Times New Roman"/>
            </a:endParaRPr>
          </a:p>
        </p:txBody>
      </p:sp>
      <p:sp>
        <p:nvSpPr>
          <p:cNvPr id="9" name="Text Box 1"/>
          <p:cNvSpPr txBox="1"/>
          <p:nvPr/>
        </p:nvSpPr>
        <p:spPr>
          <a:xfrm>
            <a:off x="683568" y="1159668"/>
            <a:ext cx="1008112" cy="504055"/>
          </a:xfrm>
          <a:prstGeom prst="rect">
            <a:avLst/>
          </a:prstGeom>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200" b="1" u="heavy" dirty="0" smtClean="0">
                <a:solidFill>
                  <a:schemeClr val="bg1"/>
                </a:solidFill>
                <a:effectLst/>
                <a:latin typeface="Calibri"/>
                <a:ea typeface="Calibri"/>
                <a:cs typeface="Times New Roman"/>
              </a:rPr>
              <a:t>Lancaster </a:t>
            </a:r>
            <a:r>
              <a:rPr lang="en-GB" sz="1200" b="1" u="heavy" dirty="0">
                <a:solidFill>
                  <a:schemeClr val="bg1"/>
                </a:solidFill>
                <a:effectLst/>
                <a:latin typeface="Calibri"/>
                <a:ea typeface="Calibri"/>
                <a:cs typeface="Times New Roman"/>
              </a:rPr>
              <a:t>bomber</a:t>
            </a:r>
            <a:endParaRPr lang="en-GB" sz="12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37481250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5" y="0"/>
            <a:ext cx="4896544" cy="1584176"/>
          </a:xfrm>
        </p:spPr>
        <p:style>
          <a:lnRef idx="0">
            <a:schemeClr val="accent3"/>
          </a:lnRef>
          <a:fillRef idx="3">
            <a:schemeClr val="accent3"/>
          </a:fillRef>
          <a:effectRef idx="3">
            <a:schemeClr val="accent3"/>
          </a:effectRef>
          <a:fontRef idx="minor">
            <a:schemeClr val="lt1"/>
          </a:fontRef>
        </p:style>
        <p:txBody>
          <a:bodyPr>
            <a:noAutofit/>
          </a:bodyPr>
          <a:lstStyle/>
          <a:p>
            <a:r>
              <a:rPr lang="en-GB" sz="5400" b="1" u="sng" dirty="0" smtClean="0">
                <a:solidFill>
                  <a:schemeClr val="bg1"/>
                </a:solidFill>
                <a:effectLst>
                  <a:outerShdw blurRad="38100" dist="38100" dir="2700000" algn="tl">
                    <a:srgbClr val="000000">
                      <a:alpha val="43137"/>
                    </a:srgbClr>
                  </a:outerShdw>
                </a:effectLst>
              </a:rPr>
              <a:t>Spitfire’s and Messerschmitt’s</a:t>
            </a:r>
            <a:endParaRPr lang="en-GB" sz="5400" b="1" u="sng"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635405"/>
            <a:ext cx="8229600" cy="4525963"/>
          </a:xfrm>
        </p:spPr>
        <p:style>
          <a:lnRef idx="0">
            <a:schemeClr val="accent3"/>
          </a:lnRef>
          <a:fillRef idx="3">
            <a:schemeClr val="accent3"/>
          </a:fillRef>
          <a:effectRef idx="3">
            <a:schemeClr val="accent3"/>
          </a:effectRef>
          <a:fontRef idx="minor">
            <a:schemeClr val="lt1"/>
          </a:fontRef>
        </p:style>
        <p:txBody>
          <a:bodyPr/>
          <a:lstStyle/>
          <a:p>
            <a:r>
              <a:rPr lang="en-GB" dirty="0" smtClean="0">
                <a:solidFill>
                  <a:schemeClr val="bg1"/>
                </a:solidFill>
              </a:rPr>
              <a:t>The </a:t>
            </a:r>
            <a:r>
              <a:rPr lang="en-GB" dirty="0">
                <a:solidFill>
                  <a:schemeClr val="bg1"/>
                </a:solidFill>
              </a:rPr>
              <a:t>S</a:t>
            </a:r>
            <a:r>
              <a:rPr lang="en-GB" dirty="0" smtClean="0">
                <a:solidFill>
                  <a:schemeClr val="bg1"/>
                </a:solidFill>
              </a:rPr>
              <a:t>pitfire was invented by R J Mitchell (for more information on Mitchell click </a:t>
            </a:r>
            <a:r>
              <a:rPr lang="en-GB" dirty="0" smtClean="0">
                <a:solidFill>
                  <a:schemeClr val="bg1"/>
                </a:solidFill>
                <a:hlinkClick r:id="rId2"/>
              </a:rPr>
              <a:t>HERE</a:t>
            </a:r>
            <a:r>
              <a:rPr lang="en-GB" dirty="0" smtClean="0">
                <a:solidFill>
                  <a:schemeClr val="bg1"/>
                </a:solidFill>
              </a:rPr>
              <a:t>) for Britain at war.</a:t>
            </a:r>
          </a:p>
          <a:p>
            <a:r>
              <a:rPr lang="en-GB" dirty="0" smtClean="0">
                <a:solidFill>
                  <a:schemeClr val="bg1"/>
                </a:solidFill>
              </a:rPr>
              <a:t>The Messerschmitt was invented by Willy Messerschmitt (for more information on willy click </a:t>
            </a:r>
            <a:r>
              <a:rPr lang="en-GB" dirty="0" smtClean="0">
                <a:solidFill>
                  <a:schemeClr val="bg1"/>
                </a:solidFill>
                <a:hlinkClick r:id="rId3"/>
              </a:rPr>
              <a:t>HERE</a:t>
            </a:r>
            <a:r>
              <a:rPr lang="en-GB" dirty="0" smtClean="0">
                <a:solidFill>
                  <a:schemeClr val="bg1"/>
                </a:solidFill>
              </a:rPr>
              <a:t>) for Germany</a:t>
            </a:r>
            <a:r>
              <a:rPr lang="en-GB" dirty="0" smtClean="0">
                <a:solidFill>
                  <a:schemeClr val="bg1"/>
                </a:solidFill>
                <a:sym typeface="Wingdings" panose="05000000000000000000" pitchFamily="2" charset="2"/>
              </a:rPr>
              <a:t> at war.</a:t>
            </a:r>
            <a:endParaRPr lang="en-GB" dirty="0" smtClean="0">
              <a:solidFill>
                <a:schemeClr val="bg1"/>
              </a:solidFill>
            </a:endParaRPr>
          </a:p>
        </p:txBody>
      </p:sp>
      <p:pic>
        <p:nvPicPr>
          <p:cNvPr id="1026" name="Picture 2" descr="http://static.planetminecraft.com/files/resource_media/screenshot/1330/Supermarine-Spitfire-1_603175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95735" cy="16468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ichard-seaman.com/Aircraft/AirShows/YankeeAirMuseum2005/Highlights/Bf109e2oClock.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0"/>
            <a:ext cx="2051720" cy="164680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gw09storeyjack\AppData\Local\Microsoft\Windows\Temporary Internet Files\Content.IE5\D26G0U9V\4622058542_6dc61923f5_z[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95736" y="332656"/>
            <a:ext cx="576066" cy="42721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gw09storeyjack\AppData\Local\Microsoft\Windows\Temporary Internet Files\Content.IE5\RH0BUXX5\5565405314_425bd4932d_z[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flipV="1">
            <a:off x="4399924" y="759872"/>
            <a:ext cx="543123" cy="3320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 y="1091927"/>
            <a:ext cx="971599"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GB" dirty="0" smtClean="0">
                <a:solidFill>
                  <a:srgbClr val="FF0000"/>
                </a:solidFill>
              </a:rPr>
              <a:t>SPITFIRE</a:t>
            </a:r>
            <a:endParaRPr lang="en-GB" dirty="0">
              <a:solidFill>
                <a:srgbClr val="FF0000"/>
              </a:solidFill>
            </a:endParaRPr>
          </a:p>
        </p:txBody>
      </p:sp>
      <p:sp>
        <p:nvSpPr>
          <p:cNvPr id="5" name="TextBox 4"/>
          <p:cNvSpPr txBox="1"/>
          <p:nvPr/>
        </p:nvSpPr>
        <p:spPr>
          <a:xfrm>
            <a:off x="7146032" y="1412776"/>
            <a:ext cx="1944216"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GB" dirty="0" smtClean="0">
                <a:solidFill>
                  <a:srgbClr val="FF0000"/>
                </a:solidFill>
              </a:rPr>
              <a:t>MESSERSCHMITT</a:t>
            </a:r>
            <a:endParaRPr lang="en-GB" dirty="0">
              <a:solidFill>
                <a:srgbClr val="FF0000"/>
              </a:solidFill>
            </a:endParaRPr>
          </a:p>
        </p:txBody>
      </p:sp>
    </p:spTree>
    <p:extLst>
      <p:ext uri="{BB962C8B-B14F-4D97-AF65-F5344CB8AC3E}">
        <p14:creationId xmlns:p14="http://schemas.microsoft.com/office/powerpoint/2010/main" val="12230983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gw09storeyjack\AppData\Local\Microsoft\Windows\Temporary Internet Files\Content.IE5\9NUBF3Q5\volkswagon-beet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8878" y="0"/>
            <a:ext cx="3131840" cy="234888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131840" y="414769"/>
            <a:ext cx="2880319" cy="1143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GB" dirty="0" smtClean="0">
                <a:solidFill>
                  <a:schemeClr val="bg1"/>
                </a:solidFill>
              </a:rPr>
              <a:t>Adolf Hitler</a:t>
            </a:r>
            <a:br>
              <a:rPr lang="en-GB" dirty="0" smtClean="0">
                <a:solidFill>
                  <a:schemeClr val="bg1"/>
                </a:solidFill>
              </a:rPr>
            </a:br>
            <a:r>
              <a:rPr lang="en-GB" dirty="0" smtClean="0">
                <a:solidFill>
                  <a:schemeClr val="bg1"/>
                </a:solidFill>
              </a:rPr>
              <a:t>WW1</a:t>
            </a:r>
            <a:endParaRPr lang="en-GB" dirty="0">
              <a:solidFill>
                <a:schemeClr val="bg1"/>
              </a:solidFill>
            </a:endParaRPr>
          </a:p>
        </p:txBody>
      </p:sp>
      <p:sp>
        <p:nvSpPr>
          <p:cNvPr id="3" name="TextBox 2"/>
          <p:cNvSpPr txBox="1"/>
          <p:nvPr/>
        </p:nvSpPr>
        <p:spPr>
          <a:xfrm>
            <a:off x="3347864" y="1700808"/>
            <a:ext cx="2448272" cy="369332"/>
          </a:xfrm>
          <a:prstGeom prst="rect">
            <a:avLst/>
          </a:prstGeom>
          <a:noFill/>
        </p:spPr>
        <p:txBody>
          <a:bodyPr wrap="square" rtlCol="0">
            <a:spAutoFit/>
          </a:bodyPr>
          <a:lstStyle/>
          <a:p>
            <a:endParaRPr lang="en-GB"/>
          </a:p>
        </p:txBody>
      </p:sp>
      <p:pic>
        <p:nvPicPr>
          <p:cNvPr id="6" name="Picture 4" descr="C:\Users\gw09storeyjack\AppData\Local\Microsoft\Windows\Temporary Internet Files\Content.IE5\9NUBF3Q5\volkswagon-beet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131840" cy="23488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media-1.web.britannica.com/eb-media/58/129958-004-C9B8B89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1" y="2348880"/>
            <a:ext cx="2880320" cy="45091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131839" y="1562308"/>
            <a:ext cx="2880321"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smtClean="0">
                <a:solidFill>
                  <a:schemeClr val="bg1"/>
                </a:solidFill>
              </a:rPr>
              <a:t>Hitler invented the beetle (the car not the bug). </a:t>
            </a:r>
            <a:endParaRPr lang="en-GB" dirty="0">
              <a:solidFill>
                <a:schemeClr val="bg1"/>
              </a:solidFill>
            </a:endParaRPr>
          </a:p>
        </p:txBody>
      </p:sp>
      <p:sp>
        <p:nvSpPr>
          <p:cNvPr id="7" name="TextBox 6"/>
          <p:cNvSpPr txBox="1"/>
          <p:nvPr/>
        </p:nvSpPr>
        <p:spPr>
          <a:xfrm>
            <a:off x="6156176" y="2564904"/>
            <a:ext cx="2736304" cy="369332"/>
          </a:xfrm>
          <a:prstGeom prst="rect">
            <a:avLst/>
          </a:prstGeom>
          <a:noFill/>
        </p:spPr>
        <p:txBody>
          <a:bodyPr wrap="square" rtlCol="0">
            <a:spAutoFit/>
          </a:bodyPr>
          <a:lstStyle/>
          <a:p>
            <a:endParaRPr lang="en-GB" dirty="0"/>
          </a:p>
        </p:txBody>
      </p:sp>
      <p:sp>
        <p:nvSpPr>
          <p:cNvPr id="5" name="TextBox 4"/>
          <p:cNvSpPr txBox="1"/>
          <p:nvPr/>
        </p:nvSpPr>
        <p:spPr>
          <a:xfrm>
            <a:off x="251520" y="2749570"/>
            <a:ext cx="2808312" cy="369332"/>
          </a:xfrm>
          <a:prstGeom prst="rect">
            <a:avLst/>
          </a:prstGeom>
          <a:noFill/>
        </p:spPr>
        <p:txBody>
          <a:bodyPr wrap="square" rtlCol="0">
            <a:spAutoFit/>
          </a:bodyPr>
          <a:lstStyle/>
          <a:p>
            <a:endParaRPr lang="en-GB"/>
          </a:p>
        </p:txBody>
      </p:sp>
      <p:sp>
        <p:nvSpPr>
          <p:cNvPr id="8" name="TextBox 7"/>
          <p:cNvSpPr txBox="1"/>
          <p:nvPr/>
        </p:nvSpPr>
        <p:spPr>
          <a:xfrm>
            <a:off x="179512" y="2479781"/>
            <a:ext cx="2664296" cy="34163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a:solidFill>
                  <a:schemeClr val="bg1"/>
                </a:solidFill>
              </a:rPr>
              <a:t>Adolf Hitler was born </a:t>
            </a:r>
            <a:r>
              <a:rPr lang="en-GB" dirty="0" smtClean="0">
                <a:solidFill>
                  <a:schemeClr val="bg1"/>
                </a:solidFill>
              </a:rPr>
              <a:t>on the </a:t>
            </a:r>
            <a:r>
              <a:rPr lang="en-GB" dirty="0">
                <a:solidFill>
                  <a:schemeClr val="bg1"/>
                </a:solidFill>
              </a:rPr>
              <a:t>20 April 1889 in </a:t>
            </a:r>
            <a:r>
              <a:rPr lang="en-GB" dirty="0" smtClean="0">
                <a:solidFill>
                  <a:schemeClr val="bg1"/>
                </a:solidFill>
              </a:rPr>
              <a:t>a </a:t>
            </a:r>
            <a:r>
              <a:rPr lang="en-GB" dirty="0">
                <a:solidFill>
                  <a:schemeClr val="bg1"/>
                </a:solidFill>
              </a:rPr>
              <a:t>small Austrian town </a:t>
            </a:r>
            <a:r>
              <a:rPr lang="en-GB" dirty="0" smtClean="0">
                <a:solidFill>
                  <a:schemeClr val="bg1"/>
                </a:solidFill>
              </a:rPr>
              <a:t>called Braunau.</a:t>
            </a:r>
          </a:p>
          <a:p>
            <a:r>
              <a:rPr lang="en-GB" dirty="0" smtClean="0">
                <a:solidFill>
                  <a:schemeClr val="bg1"/>
                </a:solidFill>
              </a:rPr>
              <a:t>Hitler was a small confident man and was a </a:t>
            </a:r>
            <a:r>
              <a:rPr lang="en-GB" dirty="0">
                <a:solidFill>
                  <a:schemeClr val="bg1"/>
                </a:solidFill>
              </a:rPr>
              <a:t>brave </a:t>
            </a:r>
            <a:r>
              <a:rPr lang="en-GB" dirty="0" smtClean="0">
                <a:solidFill>
                  <a:schemeClr val="bg1"/>
                </a:solidFill>
              </a:rPr>
              <a:t>soldier in world war 1,  was </a:t>
            </a:r>
            <a:r>
              <a:rPr lang="en-GB" dirty="0">
                <a:solidFill>
                  <a:schemeClr val="bg1"/>
                </a:solidFill>
              </a:rPr>
              <a:t>promoted to the rank of Corporal, was wounded twice (in 1916 and 1918) and was awarded several medals</a:t>
            </a:r>
            <a:r>
              <a:rPr lang="en-GB" dirty="0" smtClean="0">
                <a:solidFill>
                  <a:schemeClr val="bg1"/>
                </a:solidFill>
              </a:rPr>
              <a:t>.</a:t>
            </a:r>
          </a:p>
        </p:txBody>
      </p:sp>
      <p:sp>
        <p:nvSpPr>
          <p:cNvPr id="9" name="TextBox 8"/>
          <p:cNvSpPr txBox="1"/>
          <p:nvPr/>
        </p:nvSpPr>
        <p:spPr>
          <a:xfrm>
            <a:off x="6156176" y="2564904"/>
            <a:ext cx="2736304" cy="34163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dirty="0" smtClean="0">
                <a:solidFill>
                  <a:schemeClr val="bg1"/>
                </a:solidFill>
              </a:rPr>
              <a:t>In October 1918(during ww1) Hitler was blinded in a mustard gas </a:t>
            </a:r>
            <a:r>
              <a:rPr lang="en-GB" dirty="0">
                <a:solidFill>
                  <a:schemeClr val="bg1"/>
                </a:solidFill>
              </a:rPr>
              <a:t>attack(mustard </a:t>
            </a:r>
            <a:r>
              <a:rPr lang="en-GB" dirty="0" smtClean="0">
                <a:solidFill>
                  <a:schemeClr val="bg1"/>
                </a:solidFill>
              </a:rPr>
              <a:t>gas[</a:t>
            </a:r>
            <a:r>
              <a:rPr lang="en-GB" dirty="0" err="1" smtClean="0">
                <a:solidFill>
                  <a:schemeClr val="bg1"/>
                </a:solidFill>
              </a:rPr>
              <a:t>Yperite</a:t>
            </a:r>
            <a:r>
              <a:rPr lang="en-GB" dirty="0" smtClean="0">
                <a:solidFill>
                  <a:schemeClr val="bg1"/>
                </a:solidFill>
              </a:rPr>
              <a:t>] was one of the most lethal poisonous chemicals used in the war). Germany surrendered while Hitler was in hospital and Hitler went into a state of great depression</a:t>
            </a:r>
            <a:r>
              <a:rPr lang="en-GB" dirty="0" smtClean="0">
                <a:solidFill>
                  <a:schemeClr val="bg1"/>
                </a:solidFill>
                <a:sym typeface="Wingdings" panose="05000000000000000000" pitchFamily="2" charset="2"/>
              </a:rPr>
              <a:t>- he spent most of his time in tears.</a:t>
            </a:r>
            <a:endParaRPr lang="en-GB" dirty="0" smtClean="0">
              <a:solidFill>
                <a:schemeClr val="bg1"/>
              </a:solidFill>
            </a:endParaRPr>
          </a:p>
        </p:txBody>
      </p:sp>
    </p:spTree>
    <p:extLst>
      <p:ext uri="{BB962C8B-B14F-4D97-AF65-F5344CB8AC3E}">
        <p14:creationId xmlns:p14="http://schemas.microsoft.com/office/powerpoint/2010/main" val="30790780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605</Words>
  <Application>Microsoft Office PowerPoint</Application>
  <PresentationFormat>On-screen Show (4:3)</PresentationFormat>
  <Paragraphs>49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Battle  of  Britain</vt:lpstr>
      <vt:lpstr>Contents</vt:lpstr>
      <vt:lpstr>When it started</vt:lpstr>
      <vt:lpstr>Battle of Britain's name</vt:lpstr>
      <vt:lpstr>Getting ready</vt:lpstr>
      <vt:lpstr>Who won?</vt:lpstr>
      <vt:lpstr>Bombers</vt:lpstr>
      <vt:lpstr>Spitfire’s and Messerschmitt’s</vt:lpstr>
      <vt:lpstr>Adolf Hitler WW1</vt:lpstr>
      <vt:lpstr>Adolf Hitler WW2</vt:lpstr>
      <vt:lpstr>The Prime Minister “never in the field of human conflict was so much owed by so many to so few”</vt:lpstr>
      <vt:lpstr>Credits</vt:lpstr>
    </vt:vector>
  </TitlesOfParts>
  <Company>Altiris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Battle  of  Britain</dc:title>
  <dc:creator>Jack Storey</dc:creator>
  <cp:lastModifiedBy>Jack Storey</cp:lastModifiedBy>
  <cp:revision>56</cp:revision>
  <dcterms:created xsi:type="dcterms:W3CDTF">2015-02-27T10:12:26Z</dcterms:created>
  <dcterms:modified xsi:type="dcterms:W3CDTF">2015-03-25T14:49:00Z</dcterms:modified>
</cp:coreProperties>
</file>