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62" r:id="rId3"/>
    <p:sldId id="257" r:id="rId4"/>
    <p:sldId id="258" r:id="rId5"/>
    <p:sldId id="259" r:id="rId6"/>
    <p:sldId id="263" r:id="rId7"/>
    <p:sldId id="260" r:id="rId8"/>
    <p:sldId id="26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CFAD96D-5AC8-4D6E-9379-DE08F4020823}">
  <a:tblStyle styleId="{ECFAD96D-5AC8-4D6E-9379-DE08F402082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3E9"/>
          </a:solidFill>
        </a:fill>
      </a:tcStyle>
    </a:wholeTbl>
    <a:band1H>
      <a:tcTxStyle b="off" i="off"/>
      <a:tcStyle>
        <a:tcBdr/>
        <a:fill>
          <a:solidFill>
            <a:srgbClr val="DEE7D0"/>
          </a:solidFill>
        </a:fill>
      </a:tcStyle>
    </a:band1H>
    <a:band2H>
      <a:tcTxStyle b="off" i="off"/>
      <a:tcStyle>
        <a:tcBdr/>
      </a:tcStyle>
    </a:band2H>
    <a:band1V>
      <a:tcTxStyle b="off" i="off"/>
      <a:tcStyle>
        <a:tcBdr/>
        <a:fill>
          <a:solidFill>
            <a:srgbClr val="DEE7D0"/>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b="off" i="off"/>
      <a:tcStyle>
        <a:tcBdr/>
      </a:tcStyle>
    </a:neCell>
    <a:nwCell>
      <a:tcTxStyle b="off" i="off"/>
      <a:tcStyle>
        <a:tcBdr/>
      </a:tcStyle>
    </a:nwCell>
  </a:tblStyle>
  <a:tblStyle styleId="{A44E6CC8-1899-44CC-AEC1-ADCF2CE3FB9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4E8E8"/>
          </a:solidFill>
        </a:fill>
      </a:tcStyle>
    </a:wholeTbl>
    <a:band1H>
      <a:tcTxStyle b="off" i="off"/>
      <a:tcStyle>
        <a:tcBdr/>
        <a:fill>
          <a:solidFill>
            <a:srgbClr val="E8CFCF"/>
          </a:solidFill>
        </a:fill>
      </a:tcStyle>
    </a:band1H>
    <a:band2H>
      <a:tcTxStyle b="off" i="off"/>
      <a:tcStyle>
        <a:tcBdr/>
      </a:tcStyle>
    </a:band2H>
    <a:band1V>
      <a:tcTxStyle b="off" i="off"/>
      <a:tcStyle>
        <a:tcBdr/>
        <a:fill>
          <a:solidFill>
            <a:srgbClr val="E8CFC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2"/>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2"/>
          </a:solidFill>
        </a:fill>
      </a:tcStyle>
    </a:firstRow>
    <a:neCell>
      <a:tcTxStyle b="off" i="off"/>
      <a:tcStyle>
        <a:tcBdr/>
      </a:tcStyle>
    </a:neCell>
    <a:nwCell>
      <a:tcTxStyle b="off" i="off"/>
      <a:tcStyle>
        <a:tcBdr/>
      </a:tcStyle>
    </a:nwCell>
  </a:tblStyle>
  <a:tblStyle styleId="{0C10AB91-E224-4385-92F2-6E8A0A559291}"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90" autoAdjust="0"/>
  </p:normalViewPr>
  <p:slideViewPr>
    <p:cSldViewPr snapToGrid="0">
      <p:cViewPr>
        <p:scale>
          <a:sx n="90" d="100"/>
          <a:sy n="90" d="100"/>
        </p:scale>
        <p:origin x="-594"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9-17T12:51:36.106" idx="1">
    <p:pos x="6000" y="0"/>
    <p:text>What is this? What does it mean? What is the tangible benefit?
-Scott Drennan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09-17T12:51:36.114" idx="4">
    <p:pos x="6000" y="0"/>
    <p:text>Replaced 'the' with 'to develop'
-Scott Drennan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3527670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
        <p:nvSpPr>
          <p:cNvPr id="96" name="Google Shape;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02" name="Google Shape;10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08" name="Google Shape;10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14" name="Google Shape;11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251520" y="3897444"/>
            <a:ext cx="7772400" cy="1484026"/>
          </a:xfrm>
          <a:prstGeom prst="rect">
            <a:avLst/>
          </a:prstGeom>
          <a:noFill/>
          <a:ln>
            <a:noFill/>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chemeClr val="dk1"/>
              </a:buClr>
              <a:buSzPts val="4400"/>
              <a:buFont typeface="Calibri"/>
              <a:buNone/>
            </a:pPr>
            <a:r>
              <a:rPr lang="en-GB" sz="4400" b="0" i="0" u="none" strike="noStrike" cap="none" dirty="0" smtClean="0">
                <a:solidFill>
                  <a:schemeClr val="dk1"/>
                </a:solidFill>
                <a:latin typeface="Calibri"/>
                <a:ea typeface="Calibri"/>
                <a:cs typeface="Calibri"/>
                <a:sym typeface="Calibri"/>
              </a:rPr>
              <a:t>    School </a:t>
            </a:r>
            <a:r>
              <a:rPr lang="en-GB" sz="4400" b="0" i="0" u="none" strike="noStrike" cap="none" dirty="0">
                <a:solidFill>
                  <a:schemeClr val="dk1"/>
                </a:solidFill>
                <a:latin typeface="Calibri"/>
                <a:ea typeface="Calibri"/>
                <a:cs typeface="Calibri"/>
                <a:sym typeface="Calibri"/>
              </a:rPr>
              <a:t>Improvement </a:t>
            </a:r>
            <a:r>
              <a:rPr lang="en-GB" sz="4400" b="0" i="0" u="none" strike="noStrike" cap="none" dirty="0" smtClean="0">
                <a:solidFill>
                  <a:schemeClr val="dk1"/>
                </a:solidFill>
                <a:latin typeface="Calibri"/>
                <a:ea typeface="Calibri"/>
                <a:cs typeface="Calibri"/>
                <a:sym typeface="Calibri"/>
              </a:rPr>
              <a:t>Planning </a:t>
            </a:r>
            <a:endParaRPr sz="4400" b="0" i="0" u="none" strike="noStrike" cap="none" dirty="0">
              <a:solidFill>
                <a:schemeClr val="dk1"/>
              </a:solidFill>
              <a:latin typeface="Calibri"/>
              <a:ea typeface="Calibri"/>
              <a:cs typeface="Calibri"/>
              <a:sym typeface="Calibri"/>
            </a:endParaRPr>
          </a:p>
        </p:txBody>
      </p:sp>
      <p:sp>
        <p:nvSpPr>
          <p:cNvPr id="85" name="Google Shape;85;p13"/>
          <p:cNvSpPr txBox="1">
            <a:spLocks noGrp="1"/>
          </p:cNvSpPr>
          <p:nvPr>
            <p:ph type="subTitle" idx="1"/>
          </p:nvPr>
        </p:nvSpPr>
        <p:spPr>
          <a:xfrm>
            <a:off x="251520" y="5420816"/>
            <a:ext cx="8500594" cy="1104528"/>
          </a:xfrm>
          <a:prstGeom prst="rect">
            <a:avLst/>
          </a:prstGeom>
          <a:no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888888"/>
              </a:buClr>
              <a:buSzPts val="3200"/>
              <a:buFont typeface="Arial"/>
              <a:buNone/>
            </a:pPr>
            <a:r>
              <a:rPr lang="en-GB" sz="3200" b="0" i="0" u="none" strike="noStrike" cap="none" dirty="0">
                <a:solidFill>
                  <a:schemeClr val="tx1"/>
                </a:solidFill>
                <a:latin typeface="Calibri"/>
                <a:ea typeface="Calibri"/>
                <a:cs typeface="Calibri"/>
                <a:sym typeface="Calibri"/>
              </a:rPr>
              <a:t>Review of last year </a:t>
            </a:r>
            <a:r>
              <a:rPr lang="en-GB" sz="3200" b="0" i="0" u="none" strike="noStrike" cap="none" dirty="0" smtClean="0">
                <a:solidFill>
                  <a:schemeClr val="tx1"/>
                </a:solidFill>
                <a:latin typeface="Calibri"/>
                <a:ea typeface="Calibri"/>
                <a:cs typeface="Calibri"/>
                <a:sym typeface="Calibri"/>
              </a:rPr>
              <a:t>2018/19 and a look </a:t>
            </a:r>
            <a:r>
              <a:rPr lang="en-GB" sz="3200" b="0" i="0" u="none" strike="noStrike" cap="none" dirty="0">
                <a:solidFill>
                  <a:schemeClr val="tx1"/>
                </a:solidFill>
                <a:latin typeface="Calibri"/>
                <a:ea typeface="Calibri"/>
                <a:cs typeface="Calibri"/>
                <a:sym typeface="Calibri"/>
              </a:rPr>
              <a:t>forward to </a:t>
            </a:r>
            <a:r>
              <a:rPr lang="en-GB" dirty="0" smtClean="0">
                <a:solidFill>
                  <a:schemeClr val="tx1"/>
                </a:solidFill>
              </a:rPr>
              <a:t>this</a:t>
            </a:r>
            <a:r>
              <a:rPr lang="en-GB" sz="3200" b="0" i="0" u="none" strike="noStrike" cap="none" dirty="0" smtClean="0">
                <a:solidFill>
                  <a:schemeClr val="tx1"/>
                </a:solidFill>
                <a:latin typeface="Calibri"/>
                <a:ea typeface="Calibri"/>
                <a:cs typeface="Calibri"/>
                <a:sym typeface="Calibri"/>
              </a:rPr>
              <a:t> year 2019/20</a:t>
            </a:r>
            <a:endParaRPr sz="3200" b="0" i="0" u="none" strike="noStrike" cap="none" dirty="0">
              <a:solidFill>
                <a:schemeClr val="tx1"/>
              </a:solidFill>
              <a:latin typeface="Calibri"/>
              <a:ea typeface="Calibri"/>
              <a:cs typeface="Calibri"/>
              <a:sym typeface="Calibri"/>
            </a:endParaRPr>
          </a:p>
        </p:txBody>
      </p:sp>
      <p:pic>
        <p:nvPicPr>
          <p:cNvPr id="86" name="Google Shape;86;p13"/>
          <p:cNvPicPr preferRelativeResize="0"/>
          <p:nvPr/>
        </p:nvPicPr>
        <p:blipFill rotWithShape="1">
          <a:blip r:embed="rId3">
            <a:alphaModFix/>
          </a:blip>
          <a:srcRect/>
          <a:stretch/>
        </p:blipFill>
        <p:spPr>
          <a:xfrm>
            <a:off x="5364088" y="413692"/>
            <a:ext cx="3476958" cy="2671321"/>
          </a:xfrm>
          <a:prstGeom prst="rect">
            <a:avLst/>
          </a:prstGeom>
          <a:noFill/>
          <a:ln>
            <a:noFill/>
          </a:ln>
        </p:spPr>
      </p:pic>
      <p:pic>
        <p:nvPicPr>
          <p:cNvPr id="87" name="Google Shape;87;p13"/>
          <p:cNvPicPr preferRelativeResize="0"/>
          <p:nvPr/>
        </p:nvPicPr>
        <p:blipFill rotWithShape="1">
          <a:blip r:embed="rId4">
            <a:alphaModFix/>
          </a:blip>
          <a:srcRect/>
          <a:stretch/>
        </p:blipFill>
        <p:spPr>
          <a:xfrm>
            <a:off x="455669" y="399880"/>
            <a:ext cx="1502389" cy="1440160"/>
          </a:xfrm>
          <a:prstGeom prst="rect">
            <a:avLst/>
          </a:prstGeom>
          <a:noFill/>
          <a:ln>
            <a:noFill/>
          </a:ln>
        </p:spPr>
      </p:pic>
      <p:sp>
        <p:nvSpPr>
          <p:cNvPr id="6" name="TextBox 5"/>
          <p:cNvSpPr txBox="1"/>
          <p:nvPr/>
        </p:nvSpPr>
        <p:spPr>
          <a:xfrm>
            <a:off x="308758" y="2339439"/>
            <a:ext cx="4655128" cy="954107"/>
          </a:xfrm>
          <a:prstGeom prst="rect">
            <a:avLst/>
          </a:prstGeom>
          <a:noFill/>
        </p:spPr>
        <p:txBody>
          <a:bodyPr wrap="square" rtlCol="0">
            <a:spAutoFit/>
          </a:bodyPr>
          <a:lstStyle/>
          <a:p>
            <a:pPr algn="ctr"/>
            <a:r>
              <a:rPr lang="en-GB" sz="2800" b="1" dirty="0" smtClean="0"/>
              <a:t>Working Together Learning Together</a:t>
            </a:r>
            <a:endParaRPr lang="en-GB"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23" y="186124"/>
            <a:ext cx="8229600" cy="1143000"/>
          </a:xfrm>
        </p:spPr>
        <p:txBody>
          <a:bodyPr/>
          <a:lstStyle/>
          <a:p>
            <a:r>
              <a:rPr lang="en-GB" dirty="0" smtClean="0"/>
              <a:t>What is School Improvement Planning? </a:t>
            </a:r>
            <a:endParaRPr lang="en-GB" dirty="0"/>
          </a:p>
        </p:txBody>
      </p:sp>
      <p:sp>
        <p:nvSpPr>
          <p:cNvPr id="3" name="Text Placeholder 2"/>
          <p:cNvSpPr>
            <a:spLocks noGrp="1"/>
          </p:cNvSpPr>
          <p:nvPr>
            <p:ph type="body" idx="1"/>
          </p:nvPr>
        </p:nvSpPr>
        <p:spPr>
          <a:xfrm>
            <a:off x="457200" y="1621466"/>
            <a:ext cx="8229600" cy="4525963"/>
          </a:xfrm>
        </p:spPr>
        <p:txBody>
          <a:bodyPr/>
          <a:lstStyle/>
          <a:p>
            <a:pPr>
              <a:spcBef>
                <a:spcPts val="0"/>
              </a:spcBef>
              <a:spcAft>
                <a:spcPts val="1800"/>
              </a:spcAft>
              <a:buSzPct val="100000"/>
            </a:pPr>
            <a:r>
              <a:rPr lang="en-GB" sz="1600" dirty="0" smtClean="0"/>
              <a:t>A school improvement plan is a method of identifying and agreeing specific areas to be improved  during the school year. Parents are invited to be part of this process. </a:t>
            </a:r>
          </a:p>
          <a:p>
            <a:pPr>
              <a:spcBef>
                <a:spcPts val="0"/>
              </a:spcBef>
              <a:spcAft>
                <a:spcPts val="1800"/>
              </a:spcAft>
              <a:buSzPct val="100000"/>
            </a:pPr>
            <a:r>
              <a:rPr lang="en-GB" sz="1600" dirty="0" smtClean="0"/>
              <a:t>Progress is monitored and successes and next steps are identified and reported back to parents during the year and at the end of the year.</a:t>
            </a:r>
          </a:p>
          <a:p>
            <a:pPr>
              <a:spcBef>
                <a:spcPts val="0"/>
              </a:spcBef>
              <a:spcAft>
                <a:spcPts val="1800"/>
              </a:spcAft>
              <a:buSzPct val="100000"/>
            </a:pPr>
            <a:r>
              <a:rPr lang="en-GB" sz="1600" dirty="0" smtClean="0"/>
              <a:t>A copy of the full school improvement plan is available on request.</a:t>
            </a:r>
          </a:p>
          <a:p>
            <a:pPr>
              <a:spcBef>
                <a:spcPts val="0"/>
              </a:spcBef>
              <a:spcAft>
                <a:spcPts val="1800"/>
              </a:spcAft>
              <a:buSzPct val="100000"/>
            </a:pPr>
            <a:r>
              <a:rPr lang="en-GB" sz="1600" dirty="0" smtClean="0"/>
              <a:t>You can be involved by giving us your views and feedback , by taking part in school activities, attending meetings and by giving us ideas how to share  information with you.  </a:t>
            </a:r>
            <a:endParaRPr lang="en-GB" sz="1600" dirty="0"/>
          </a:p>
          <a:p>
            <a:pPr>
              <a:spcBef>
                <a:spcPts val="0"/>
              </a:spcBef>
              <a:spcAft>
                <a:spcPts val="1800"/>
              </a:spcAft>
              <a:buSzPct val="100000"/>
            </a:pPr>
            <a:r>
              <a:rPr lang="en-GB" sz="1600" dirty="0" smtClean="0"/>
              <a:t>In our recent Survey Monkey Survey we received </a:t>
            </a:r>
            <a:r>
              <a:rPr lang="en-GB" sz="1600" b="1" dirty="0" smtClean="0"/>
              <a:t>26 </a:t>
            </a:r>
            <a:r>
              <a:rPr lang="en-GB" sz="1600" b="1" dirty="0"/>
              <a:t>responses </a:t>
            </a:r>
            <a:r>
              <a:rPr lang="en-GB" sz="1600" b="1" dirty="0" smtClean="0"/>
              <a:t>out of 75 </a:t>
            </a:r>
            <a:r>
              <a:rPr lang="en-GB" sz="1600" b="1" dirty="0"/>
              <a:t>families in </a:t>
            </a:r>
            <a:r>
              <a:rPr lang="en-GB" sz="1600" b="1" dirty="0" smtClean="0"/>
              <a:t>the school.  </a:t>
            </a:r>
            <a:r>
              <a:rPr lang="en-GB" sz="1600" b="1" dirty="0"/>
              <a:t>35% of </a:t>
            </a:r>
            <a:r>
              <a:rPr lang="en-GB" sz="1600" b="1" dirty="0" smtClean="0"/>
              <a:t>our families completed this. </a:t>
            </a:r>
            <a:endParaRPr lang="en-GB" sz="1600" dirty="0"/>
          </a:p>
          <a:p>
            <a:endParaRPr lang="en-GB" sz="1600" dirty="0" smtClean="0"/>
          </a:p>
          <a:p>
            <a:endParaRPr lang="en-GB" sz="1600" dirty="0"/>
          </a:p>
        </p:txBody>
      </p:sp>
      <p:pic>
        <p:nvPicPr>
          <p:cNvPr id="5" name="Google Shape;87;p13"/>
          <p:cNvPicPr preferRelativeResize="0"/>
          <p:nvPr/>
        </p:nvPicPr>
        <p:blipFill rotWithShape="1">
          <a:blip r:embed="rId2">
            <a:alphaModFix/>
          </a:blip>
          <a:srcRect/>
          <a:stretch/>
        </p:blipFill>
        <p:spPr>
          <a:xfrm>
            <a:off x="194413" y="186124"/>
            <a:ext cx="1111874" cy="8826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50350" y="252680"/>
            <a:ext cx="8229600" cy="7495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GB" sz="4400" b="0" i="0" u="none" strike="noStrike" cap="none" dirty="0" smtClean="0">
                <a:solidFill>
                  <a:schemeClr val="dk1"/>
                </a:solidFill>
                <a:latin typeface="Calibri"/>
                <a:ea typeface="Calibri"/>
                <a:cs typeface="Calibri"/>
                <a:sym typeface="Calibri"/>
              </a:rPr>
              <a:t>Review of 2018/19 Priorities </a:t>
            </a:r>
            <a:endParaRPr sz="4400" b="0" i="0" u="none" strike="noStrike" cap="none" dirty="0">
              <a:solidFill>
                <a:schemeClr val="dk1"/>
              </a:solidFill>
              <a:latin typeface="Calibri"/>
              <a:ea typeface="Calibri"/>
              <a:cs typeface="Calibri"/>
              <a:sym typeface="Calibri"/>
            </a:endParaRPr>
          </a:p>
        </p:txBody>
      </p:sp>
      <p:graphicFrame>
        <p:nvGraphicFramePr>
          <p:cNvPr id="93" name="Google Shape;93;p14"/>
          <p:cNvGraphicFramePr/>
          <p:nvPr>
            <p:extLst>
              <p:ext uri="{D42A27DB-BD31-4B8C-83A1-F6EECF244321}">
                <p14:modId xmlns:p14="http://schemas.microsoft.com/office/powerpoint/2010/main" val="3271661722"/>
              </p:ext>
            </p:extLst>
          </p:nvPr>
        </p:nvGraphicFramePr>
        <p:xfrm>
          <a:off x="194413" y="1257610"/>
          <a:ext cx="8726303" cy="5104231"/>
        </p:xfrm>
        <a:graphic>
          <a:graphicData uri="http://schemas.openxmlformats.org/drawingml/2006/table">
            <a:tbl>
              <a:tblPr firstRow="1" bandRow="1">
                <a:noFill/>
                <a:tableStyleId>{ECFAD96D-5AC8-4D6E-9379-DE08F4020823}</a:tableStyleId>
              </a:tblPr>
              <a:tblGrid>
                <a:gridCol w="5584813"/>
                <a:gridCol w="3141490"/>
              </a:tblGrid>
              <a:tr h="358450">
                <a:tc gridSpan="2">
                  <a:txBody>
                    <a:bodyPr/>
                    <a:lstStyle/>
                    <a:p>
                      <a:pPr marL="0" marR="0" lvl="0" indent="0" algn="l" rtl="0">
                        <a:lnSpc>
                          <a:spcPct val="100000"/>
                        </a:lnSpc>
                        <a:spcBef>
                          <a:spcPts val="0"/>
                        </a:spcBef>
                        <a:spcAft>
                          <a:spcPts val="0"/>
                        </a:spcAft>
                        <a:buClr>
                          <a:schemeClr val="dk1"/>
                        </a:buClr>
                        <a:buSzPts val="1800"/>
                        <a:buFont typeface="Calibri"/>
                        <a:buNone/>
                      </a:pPr>
                      <a:r>
                        <a:rPr lang="en-GB" sz="1800" u="none" strike="noStrike" cap="none" dirty="0" smtClean="0">
                          <a:latin typeface="Calibri" panose="020F0502020204030204" pitchFamily="34" charset="0"/>
                        </a:rPr>
                        <a:t> Priority - To </a:t>
                      </a:r>
                      <a:r>
                        <a:rPr lang="en-GB" sz="1800" u="none" strike="noStrike" cap="none" dirty="0">
                          <a:latin typeface="Calibri" panose="020F0502020204030204" pitchFamily="34" charset="0"/>
                        </a:rPr>
                        <a:t>raise attainment in </a:t>
                      </a:r>
                      <a:r>
                        <a:rPr lang="en-GB" sz="1800" u="none" strike="noStrike" cap="none" dirty="0" smtClean="0">
                          <a:latin typeface="Calibri" panose="020F0502020204030204" pitchFamily="34" charset="0"/>
                        </a:rPr>
                        <a:t>numeracy</a:t>
                      </a:r>
                      <a:r>
                        <a:rPr lang="en-GB" sz="1800" u="none" strike="noStrike" cap="none" dirty="0">
                          <a:latin typeface="Calibri" panose="020F0502020204030204" pitchFamily="34" charset="0"/>
                        </a:rPr>
                        <a:t>.</a:t>
                      </a:r>
                      <a:endParaRPr sz="1400" u="none" strike="noStrike" cap="none" dirty="0">
                        <a:latin typeface="Calibri" panose="020F0502020204030204" pitchFamily="34" charset="0"/>
                      </a:endParaRPr>
                    </a:p>
                  </a:txBody>
                  <a:tcPr marL="91450" marR="91450" marT="45725" marB="45725"/>
                </a:tc>
                <a:tc hMerge="1">
                  <a:txBody>
                    <a:bodyPr/>
                    <a:lstStyle/>
                    <a:p>
                      <a:endParaRPr lang="en-US"/>
                    </a:p>
                  </a:txBody>
                  <a:tcPr/>
                </a:tc>
              </a:tr>
              <a:tr h="363429">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latin typeface="Calibri" panose="020F0502020204030204" pitchFamily="34" charset="0"/>
                        </a:rPr>
                        <a:t>What have we done and how well have we </a:t>
                      </a:r>
                      <a:r>
                        <a:rPr lang="en-GB" sz="1800" b="1" u="none" strike="noStrike" cap="none" dirty="0" smtClean="0">
                          <a:latin typeface="Calibri" panose="020F0502020204030204" pitchFamily="34" charset="0"/>
                        </a:rPr>
                        <a:t>done?</a:t>
                      </a:r>
                      <a:endParaRPr sz="1800" b="1" u="none" strike="noStrike" cap="none" dirty="0">
                        <a:latin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GB" sz="1800" b="1" u="none" strike="noStrike" cap="none">
                          <a:latin typeface="Calibri" panose="020F0502020204030204" pitchFamily="34" charset="0"/>
                        </a:rPr>
                        <a:t>Next Steps</a:t>
                      </a:r>
                      <a:endParaRPr sz="1400" b="1" u="none" strike="noStrike" cap="none">
                        <a:latin typeface="Calibri" panose="020F0502020204030204" pitchFamily="34" charset="0"/>
                      </a:endParaRPr>
                    </a:p>
                  </a:txBody>
                  <a:tcPr marL="91450" marR="91450" marT="45725" marB="45725"/>
                </a:tc>
              </a:tr>
              <a:tr h="1164942">
                <a:tc>
                  <a:txBody>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Numeracy Bricks Intervention was introduced using Pupil Equity Funding and targeted children received this intervention.</a:t>
                      </a:r>
                      <a:r>
                        <a:rPr lang="en-US" sz="1200" b="0" i="0" u="none" strike="noStrike" cap="none" baseline="0" dirty="0" smtClean="0">
                          <a:solidFill>
                            <a:schemeClr val="dk1"/>
                          </a:solidFill>
                          <a:effectLst/>
                          <a:latin typeface="Calibri" panose="020F0502020204030204" pitchFamily="34" charset="0"/>
                          <a:ea typeface="Calibri"/>
                          <a:cs typeface="Arial" panose="020B0604020202020204" pitchFamily="34" charset="0"/>
                          <a:sym typeface="Arial"/>
                        </a:rPr>
                        <a:t> It </a:t>
                      </a:r>
                      <a:r>
                        <a:rPr lang="en-US"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has shown Increased confidence in the children and it is reported by the teacher that they seem to be much more able to transfer skills into new contexts and they seem to “get” number better. The children themselves report that that they feel they are more confident in their numeracy skills and they are enjoying</a:t>
                      </a:r>
                      <a:r>
                        <a:rPr lang="en-US" sz="1200" b="0" i="0" u="none" strike="noStrike" cap="none" baseline="0" dirty="0" smtClean="0">
                          <a:solidFill>
                            <a:schemeClr val="dk1"/>
                          </a:solidFill>
                          <a:effectLst/>
                          <a:latin typeface="Calibri" panose="020F0502020204030204" pitchFamily="34" charset="0"/>
                          <a:ea typeface="Calibri"/>
                          <a:cs typeface="Arial" panose="020B0604020202020204" pitchFamily="34" charset="0"/>
                          <a:sym typeface="Arial"/>
                        </a:rPr>
                        <a:t> numeracy more.</a:t>
                      </a:r>
                      <a:endParaRPr sz="1200" u="none" strike="noStrike" cap="none" dirty="0">
                        <a:latin typeface="Calibri" panose="020F050202020403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GB" sz="1200" u="none" strike="noStrike" cap="none" dirty="0" smtClean="0">
                          <a:latin typeface="Calibri" panose="020F0502020204030204" pitchFamily="34" charset="0"/>
                          <a:cs typeface="Arial" panose="020B0604020202020204" pitchFamily="34" charset="0"/>
                        </a:rPr>
                        <a:t>Continue with this intervention and track the children’s progress</a:t>
                      </a:r>
                      <a:endParaRPr sz="1200" u="none" strike="noStrike" cap="none" dirty="0">
                        <a:latin typeface="Calibri" panose="020F0502020204030204" pitchFamily="34" charset="0"/>
                        <a:cs typeface="Arial" panose="020B0604020202020204" pitchFamily="34" charset="0"/>
                      </a:endParaRPr>
                    </a:p>
                  </a:txBody>
                  <a:tcPr marL="91450" marR="91450" marT="45725" marB="45725"/>
                </a:tc>
              </a:tr>
              <a:tr h="985721">
                <a:tc>
                  <a:txBody>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Working Memory and Numeracy with Nurture was introduced. This games based intervention to improve working memory is in its early stages but the children have reported great enjoyment of this and they say it has helped their confidence and made their numbers “pop”.</a:t>
                      </a:r>
                      <a:r>
                        <a:rPr lang="en-US" sz="1200" b="0" i="0" u="none" strike="noStrike" cap="none" baseline="0" dirty="0" smtClean="0">
                          <a:solidFill>
                            <a:schemeClr val="dk1"/>
                          </a:solidFill>
                          <a:effectLst/>
                          <a:latin typeface="Calibri" panose="020F0502020204030204" pitchFamily="34" charset="0"/>
                          <a:ea typeface="Calibri"/>
                          <a:cs typeface="Arial" panose="020B0604020202020204" pitchFamily="34" charset="0"/>
                          <a:sym typeface="Arial"/>
                        </a:rPr>
                        <a:t> Children who worked on both of these interventions made great gains.</a:t>
                      </a:r>
                      <a:endParaRPr sz="1200" u="none" strike="noStrike" cap="none" dirty="0">
                        <a:latin typeface="Calibri" panose="020F0502020204030204" pitchFamily="34" charset="0"/>
                        <a:cs typeface="Arial" panose="020B0604020202020204" pitchFamily="3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u="none" strike="noStrike" cap="none" dirty="0" smtClean="0">
                          <a:latin typeface="Calibri" panose="020F0502020204030204" pitchFamily="34" charset="0"/>
                          <a:cs typeface="Arial" panose="020B0604020202020204" pitchFamily="34" charset="0"/>
                        </a:rPr>
                        <a:t>Continue with this intervention and track the children’s progress</a:t>
                      </a:r>
                    </a:p>
                    <a:p>
                      <a:pPr marL="0" marR="0" lvl="0" indent="0" algn="l" rtl="0">
                        <a:lnSpc>
                          <a:spcPct val="100000"/>
                        </a:lnSpc>
                        <a:spcBef>
                          <a:spcPts val="0"/>
                        </a:spcBef>
                        <a:spcAft>
                          <a:spcPts val="0"/>
                        </a:spcAft>
                        <a:buClr>
                          <a:srgbClr val="000000"/>
                        </a:buClr>
                        <a:buSzPts val="1400"/>
                        <a:buFont typeface="Arial"/>
                        <a:buNone/>
                      </a:pPr>
                      <a:endParaRPr sz="1200" u="none" strike="noStrike" cap="none" dirty="0">
                        <a:latin typeface="Calibri" panose="020F0502020204030204" pitchFamily="34" charset="0"/>
                        <a:cs typeface="Arial" panose="020B0604020202020204" pitchFamily="34" charset="0"/>
                      </a:endParaRPr>
                    </a:p>
                  </a:txBody>
                  <a:tcPr marL="91450" marR="91450" marT="45725" marB="45725"/>
                </a:tc>
              </a:tr>
              <a:tr h="806501">
                <a:tc>
                  <a:txBody>
                    <a:bodyPr/>
                    <a:lstStyle/>
                    <a:p>
                      <a:pPr marL="0" marR="0" lvl="0" indent="0" algn="l" rtl="0">
                        <a:lnSpc>
                          <a:spcPct val="100000"/>
                        </a:lnSpc>
                        <a:spcBef>
                          <a:spcPts val="0"/>
                        </a:spcBef>
                        <a:spcAft>
                          <a:spcPts val="0"/>
                        </a:spcAft>
                        <a:buClr>
                          <a:srgbClr val="000000"/>
                        </a:buClr>
                        <a:buSzPts val="1400"/>
                        <a:buFont typeface="Arial"/>
                        <a:buNone/>
                      </a:pPr>
                      <a:r>
                        <a:rPr lang="en-GB" sz="1200" u="none" strike="noStrike" cap="none" baseline="0" dirty="0" smtClean="0">
                          <a:latin typeface="Calibri" panose="020F0502020204030204" pitchFamily="34" charset="0"/>
                          <a:cs typeface="Arial" panose="020B0604020202020204" pitchFamily="34" charset="0"/>
                        </a:rPr>
                        <a:t>We reviewed our Maths and Numeracy programme across the school. We divided numeracy and maths to help with pace of learning.</a:t>
                      </a:r>
                      <a:endParaRPr sz="1200" u="none" strike="noStrike" cap="none" dirty="0">
                        <a:latin typeface="Calibri" panose="020F050202020403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GB" sz="1200" u="none" strike="noStrike" cap="none" dirty="0" smtClean="0">
                          <a:latin typeface="Calibri" panose="020F0502020204030204" pitchFamily="34" charset="0"/>
                          <a:cs typeface="Arial" panose="020B0604020202020204" pitchFamily="34" charset="0"/>
                        </a:rPr>
                        <a:t>Introduce “Developing Number Knowledge programme” in P1/2</a:t>
                      </a:r>
                      <a:r>
                        <a:rPr lang="en-GB" sz="1200" u="none" strike="noStrike" cap="none" baseline="0" dirty="0" smtClean="0">
                          <a:latin typeface="Calibri" panose="020F0502020204030204" pitchFamily="34" charset="0"/>
                          <a:cs typeface="Arial" panose="020B0604020202020204" pitchFamily="34" charset="0"/>
                        </a:rPr>
                        <a:t> next session to ensure firm number knowledge and skills are strong.</a:t>
                      </a:r>
                      <a:r>
                        <a:rPr lang="en-GB" sz="1200" u="none" strike="noStrike" cap="none" dirty="0" smtClean="0">
                          <a:latin typeface="Calibri" panose="020F0502020204030204" pitchFamily="34" charset="0"/>
                          <a:cs typeface="Arial" panose="020B0604020202020204" pitchFamily="34" charset="0"/>
                        </a:rPr>
                        <a:t> </a:t>
                      </a:r>
                      <a:endParaRPr sz="1200" u="none" strike="noStrike" cap="none" dirty="0">
                        <a:latin typeface="Calibri" panose="020F0502020204030204" pitchFamily="34" charset="0"/>
                        <a:cs typeface="Arial" panose="020B0604020202020204" pitchFamily="34" charset="0"/>
                      </a:endParaRPr>
                    </a:p>
                  </a:txBody>
                  <a:tcPr marL="91450" marR="91450" marT="45725" marB="45725"/>
                </a:tc>
              </a:tr>
              <a:tr h="1344162">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Growth </a:t>
                      </a:r>
                      <a:r>
                        <a:rPr lang="en-GB" sz="1200" b="0" i="0" u="none" strike="noStrike" cap="none" dirty="0" err="1" smtClean="0">
                          <a:solidFill>
                            <a:schemeClr val="dk1"/>
                          </a:solidFill>
                          <a:effectLst/>
                          <a:latin typeface="Calibri" panose="020F0502020204030204" pitchFamily="34" charset="0"/>
                          <a:ea typeface="Calibri"/>
                          <a:cs typeface="Arial" panose="020B0604020202020204" pitchFamily="34" charset="0"/>
                          <a:sym typeface="Arial"/>
                        </a:rPr>
                        <a:t>Mindset</a:t>
                      </a:r>
                      <a:r>
                        <a:rPr lang="en-GB"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 work was carried out with teachers, pupils, parents and learners across the school. This is being incorporated into our whole school ethos. Our Growth </a:t>
                      </a:r>
                      <a:r>
                        <a:rPr lang="en-GB" sz="1200" b="0" i="0" u="none" strike="noStrike" cap="none" dirty="0" err="1" smtClean="0">
                          <a:solidFill>
                            <a:schemeClr val="dk1"/>
                          </a:solidFill>
                          <a:effectLst/>
                          <a:latin typeface="Calibri" panose="020F0502020204030204" pitchFamily="34" charset="0"/>
                          <a:ea typeface="Calibri"/>
                          <a:cs typeface="Arial" panose="020B0604020202020204" pitchFamily="34" charset="0"/>
                          <a:sym typeface="Arial"/>
                        </a:rPr>
                        <a:t>Mindset</a:t>
                      </a:r>
                      <a:r>
                        <a:rPr lang="en-GB"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 group met to evaluate and promoted it in the school and their project was completed  Their aim was to teach all pupils across the school about Growth vs Fixed </a:t>
                      </a:r>
                      <a:r>
                        <a:rPr lang="en-GB" sz="1200" b="0" i="0" u="none" strike="noStrike" cap="none" dirty="0" err="1" smtClean="0">
                          <a:solidFill>
                            <a:schemeClr val="dk1"/>
                          </a:solidFill>
                          <a:effectLst/>
                          <a:latin typeface="Calibri" panose="020F0502020204030204" pitchFamily="34" charset="0"/>
                          <a:ea typeface="Calibri"/>
                          <a:cs typeface="Arial" panose="020B0604020202020204" pitchFamily="34" charset="0"/>
                          <a:sym typeface="Arial"/>
                        </a:rPr>
                        <a:t>Mindsets</a:t>
                      </a:r>
                      <a:r>
                        <a:rPr lang="en-GB"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 and help them to understand what having a Growth </a:t>
                      </a:r>
                      <a:r>
                        <a:rPr lang="en-GB" sz="1200" b="0" i="0" u="none" strike="noStrike" cap="none" dirty="0" err="1" smtClean="0">
                          <a:solidFill>
                            <a:schemeClr val="dk1"/>
                          </a:solidFill>
                          <a:effectLst/>
                          <a:latin typeface="Calibri" panose="020F0502020204030204" pitchFamily="34" charset="0"/>
                          <a:ea typeface="Calibri"/>
                          <a:cs typeface="Arial" panose="020B0604020202020204" pitchFamily="34" charset="0"/>
                          <a:sym typeface="Arial"/>
                        </a:rPr>
                        <a:t>Mindset</a:t>
                      </a:r>
                      <a:r>
                        <a:rPr lang="en-GB"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 looks like, sounds like and feels like in their day to day learning and how it can impact on both their achievement and their well being. </a:t>
                      </a:r>
                      <a:endParaRPr sz="1200" u="none" strike="noStrike" cap="none" dirty="0">
                        <a:latin typeface="Calibri" panose="020F050202020403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smtClean="0">
                          <a:solidFill>
                            <a:schemeClr val="dk1"/>
                          </a:solidFill>
                          <a:effectLst/>
                          <a:latin typeface="Calibri" panose="020F0502020204030204" pitchFamily="34" charset="0"/>
                          <a:ea typeface="Calibri"/>
                          <a:cs typeface="Arial" panose="020B0604020202020204" pitchFamily="34" charset="0"/>
                          <a:sym typeface="Arial"/>
                        </a:rPr>
                        <a:t>Continue to imbed as part of our school ethos and learning and teaching. </a:t>
                      </a:r>
                      <a:endParaRPr sz="1200" u="none" strike="noStrike" cap="none" dirty="0">
                        <a:latin typeface="Calibri" panose="020F0502020204030204" pitchFamily="34" charset="0"/>
                        <a:cs typeface="Arial" panose="020B0604020202020204" pitchFamily="34" charset="0"/>
                      </a:endParaRPr>
                    </a:p>
                  </a:txBody>
                  <a:tcPr marL="91450" marR="91450" marT="45725" marB="45725"/>
                </a:tc>
              </a:tr>
            </a:tbl>
          </a:graphicData>
        </a:graphic>
      </p:graphicFrame>
      <p:pic>
        <p:nvPicPr>
          <p:cNvPr id="4" name="Google Shape;87;p13"/>
          <p:cNvPicPr preferRelativeResize="0"/>
          <p:nvPr/>
        </p:nvPicPr>
        <p:blipFill rotWithShape="1">
          <a:blip r:embed="rId3">
            <a:alphaModFix/>
          </a:blip>
          <a:srcRect/>
          <a:stretch/>
        </p:blipFill>
        <p:spPr>
          <a:xfrm>
            <a:off x="194413" y="186124"/>
            <a:ext cx="1111874" cy="8826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graphicFrame>
        <p:nvGraphicFramePr>
          <p:cNvPr id="99" name="Google Shape;99;p15"/>
          <p:cNvGraphicFramePr/>
          <p:nvPr>
            <p:extLst>
              <p:ext uri="{D42A27DB-BD31-4B8C-83A1-F6EECF244321}">
                <p14:modId xmlns:p14="http://schemas.microsoft.com/office/powerpoint/2010/main" val="124113962"/>
              </p:ext>
            </p:extLst>
          </p:nvPr>
        </p:nvGraphicFramePr>
        <p:xfrm>
          <a:off x="273133" y="1190846"/>
          <a:ext cx="8471513" cy="5367326"/>
        </p:xfrm>
        <a:graphic>
          <a:graphicData uri="http://schemas.openxmlformats.org/drawingml/2006/table">
            <a:tbl>
              <a:tblPr firstRow="1" bandRow="1">
                <a:noFill/>
                <a:tableStyleId>{A44E6CC8-1899-44CC-AEC1-ADCF2CE3FB95}</a:tableStyleId>
              </a:tblPr>
              <a:tblGrid>
                <a:gridCol w="5508838"/>
                <a:gridCol w="2962675"/>
              </a:tblGrid>
              <a:tr h="1063282">
                <a:tc gridSpan="2">
                  <a:txBody>
                    <a:bodyPr/>
                    <a:lstStyle/>
                    <a:p>
                      <a:r>
                        <a:rPr lang="en-GB" sz="1800" u="none" strike="noStrike" cap="none" dirty="0">
                          <a:latin typeface="Calibri" panose="020F0502020204030204" pitchFamily="34" charset="0"/>
                        </a:rPr>
                        <a:t>Priority </a:t>
                      </a:r>
                      <a:r>
                        <a:rPr lang="en-GB" sz="1800" u="none" strike="noStrike" cap="none" dirty="0" smtClean="0">
                          <a:latin typeface="Calibri" panose="020F0502020204030204" pitchFamily="34" charset="0"/>
                        </a:rPr>
                        <a:t>– To</a:t>
                      </a:r>
                      <a:r>
                        <a:rPr lang="en-GB" sz="1800" u="none" strike="noStrike" cap="none" baseline="0" dirty="0" smtClean="0">
                          <a:latin typeface="Calibri" panose="020F0502020204030204" pitchFamily="34" charset="0"/>
                        </a:rPr>
                        <a:t> </a:t>
                      </a:r>
                      <a:r>
                        <a:rPr lang="en-US" sz="1800" b="1" i="0" u="none" strike="noStrike" cap="none" dirty="0" smtClean="0">
                          <a:solidFill>
                            <a:schemeClr val="lt1"/>
                          </a:solidFill>
                          <a:effectLst/>
                          <a:latin typeface="Calibri" panose="020F0502020204030204" pitchFamily="34" charset="0"/>
                          <a:ea typeface="Calibri"/>
                          <a:cs typeface="Calibri"/>
                          <a:sym typeface="Arial"/>
                        </a:rPr>
                        <a:t>further develop STEM (Science, Technology,</a:t>
                      </a:r>
                      <a:r>
                        <a:rPr lang="en-US" sz="1800" b="1" i="0" u="none" strike="noStrike" cap="none" baseline="0" dirty="0" smtClean="0">
                          <a:solidFill>
                            <a:schemeClr val="lt1"/>
                          </a:solidFill>
                          <a:effectLst/>
                          <a:latin typeface="Calibri" panose="020F0502020204030204" pitchFamily="34" charset="0"/>
                          <a:ea typeface="Calibri"/>
                          <a:cs typeface="Calibri"/>
                          <a:sym typeface="Arial"/>
                        </a:rPr>
                        <a:t> Engineering and </a:t>
                      </a:r>
                      <a:r>
                        <a:rPr lang="en-US" sz="1800" b="1" i="0" u="none" strike="noStrike" cap="none" baseline="0" dirty="0" err="1" smtClean="0">
                          <a:solidFill>
                            <a:schemeClr val="lt1"/>
                          </a:solidFill>
                          <a:effectLst/>
                          <a:latin typeface="Calibri" panose="020F0502020204030204" pitchFamily="34" charset="0"/>
                          <a:ea typeface="Calibri"/>
                          <a:cs typeface="Calibri"/>
                          <a:sym typeface="Arial"/>
                        </a:rPr>
                        <a:t>Maths</a:t>
                      </a:r>
                      <a:r>
                        <a:rPr lang="en-US" sz="1800" b="1" i="0" u="none" strike="noStrike" cap="none" baseline="0" dirty="0" smtClean="0">
                          <a:solidFill>
                            <a:schemeClr val="lt1"/>
                          </a:solidFill>
                          <a:effectLst/>
                          <a:latin typeface="Calibri" panose="020F0502020204030204" pitchFamily="34" charset="0"/>
                          <a:ea typeface="Calibri"/>
                          <a:cs typeface="Calibri"/>
                          <a:sym typeface="Arial"/>
                        </a:rPr>
                        <a:t>) </a:t>
                      </a:r>
                      <a:r>
                        <a:rPr lang="en-US" sz="1800" b="1" i="0" u="none" strike="noStrike" cap="none" dirty="0" smtClean="0">
                          <a:solidFill>
                            <a:schemeClr val="lt1"/>
                          </a:solidFill>
                          <a:effectLst/>
                          <a:latin typeface="Calibri" panose="020F0502020204030204" pitchFamily="34" charset="0"/>
                          <a:ea typeface="Calibri"/>
                          <a:cs typeface="Calibri"/>
                          <a:sym typeface="Arial"/>
                        </a:rPr>
                        <a:t>across</a:t>
                      </a:r>
                      <a:r>
                        <a:rPr lang="en-US" sz="1800" b="1" i="0" u="none" strike="noStrike" cap="none" baseline="0" dirty="0" smtClean="0">
                          <a:solidFill>
                            <a:schemeClr val="lt1"/>
                          </a:solidFill>
                          <a:effectLst/>
                          <a:latin typeface="Calibri" panose="020F0502020204030204" pitchFamily="34" charset="0"/>
                          <a:ea typeface="Calibri"/>
                          <a:cs typeface="Calibri"/>
                          <a:sym typeface="Arial"/>
                        </a:rPr>
                        <a:t> the </a:t>
                      </a:r>
                      <a:r>
                        <a:rPr lang="en-US" sz="1800" b="1" i="0" u="none" strike="noStrike" cap="none" dirty="0" smtClean="0">
                          <a:solidFill>
                            <a:schemeClr val="lt1"/>
                          </a:solidFill>
                          <a:effectLst/>
                          <a:latin typeface="Calibri" panose="020F0502020204030204" pitchFamily="34" charset="0"/>
                          <a:ea typeface="Calibri"/>
                          <a:cs typeface="Calibri"/>
                          <a:sym typeface="Arial"/>
                        </a:rPr>
                        <a:t>School and to provide our children with meaningful stimulating STEM opportunities.</a:t>
                      </a:r>
                      <a:endParaRPr lang="en-GB" sz="1800" b="1" i="0" u="none" strike="noStrike" cap="none" dirty="0" smtClean="0">
                        <a:solidFill>
                          <a:schemeClr val="lt1"/>
                        </a:solidFill>
                        <a:effectLst/>
                        <a:latin typeface="Calibri" panose="020F0502020204030204" pitchFamily="34" charset="0"/>
                        <a:ea typeface="Calibri"/>
                        <a:cs typeface="Calibri"/>
                        <a:sym typeface="Arial"/>
                      </a:endParaRPr>
                    </a:p>
                    <a:p>
                      <a:endParaRPr lang="en-GB" sz="1400" b="1" i="0" u="none" strike="noStrike" cap="none" dirty="0" smtClean="0">
                        <a:solidFill>
                          <a:schemeClr val="lt1"/>
                        </a:solidFill>
                        <a:effectLst/>
                        <a:latin typeface="Calibri" panose="020F0502020204030204" pitchFamily="34" charset="0"/>
                        <a:ea typeface="Calibri"/>
                        <a:cs typeface="Calibri"/>
                        <a:sym typeface="Arial"/>
                      </a:endParaRPr>
                    </a:p>
                  </a:txBody>
                  <a:tcPr marL="91450" marR="91450" marT="45725" marB="45725"/>
                </a:tc>
                <a:tc hMerge="1">
                  <a:txBody>
                    <a:bodyPr/>
                    <a:lstStyle/>
                    <a:p>
                      <a:endParaRPr lang="en-US"/>
                    </a:p>
                  </a:txBody>
                  <a:tcPr/>
                </a:tc>
              </a:tr>
              <a:tr h="344854">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latin typeface="Calibri" panose="020F0502020204030204" pitchFamily="34" charset="0"/>
                        </a:rPr>
                        <a:t>What have we done and how well have we </a:t>
                      </a:r>
                      <a:r>
                        <a:rPr lang="en-GB" sz="1800" b="1" u="none" strike="noStrike" cap="none" dirty="0" smtClean="0">
                          <a:latin typeface="Calibri" panose="020F0502020204030204" pitchFamily="34" charset="0"/>
                        </a:rPr>
                        <a:t>done?</a:t>
                      </a:r>
                      <a:endParaRPr sz="1800" b="1" u="none" strike="noStrike" cap="none" dirty="0">
                        <a:latin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GB" sz="1800" b="1" u="none" strike="noStrike" cap="none">
                          <a:latin typeface="Calibri" panose="020F0502020204030204" pitchFamily="34" charset="0"/>
                        </a:rPr>
                        <a:t>Next Steps</a:t>
                      </a:r>
                      <a:endParaRPr sz="1400" u="none" strike="noStrike" cap="none">
                        <a:latin typeface="Calibri" panose="020F0502020204030204" pitchFamily="34" charset="0"/>
                      </a:endParaRPr>
                    </a:p>
                  </a:txBody>
                  <a:tcPr marL="91450" marR="91450" marT="45725" marB="45725"/>
                </a:tc>
              </a:tr>
              <a:tr h="603488">
                <a:tc>
                  <a:txBody>
                    <a:bodyPr/>
                    <a:lstStyle/>
                    <a:p>
                      <a:pPr marL="0" lvl="0" indent="0" algn="l">
                        <a:spcAft>
                          <a:spcPts val="0"/>
                        </a:spcAft>
                        <a:buFont typeface="Symbol"/>
                        <a:buNone/>
                      </a:pPr>
                      <a:r>
                        <a:rPr lang="en-US" sz="1400" dirty="0" smtClean="0">
                          <a:solidFill>
                            <a:srgbClr val="000000"/>
                          </a:solidFill>
                          <a:effectLst/>
                          <a:latin typeface="Calibri" panose="020F0502020204030204" pitchFamily="34" charset="0"/>
                          <a:ea typeface="Times New Roman"/>
                        </a:rPr>
                        <a:t>Our </a:t>
                      </a:r>
                      <a:r>
                        <a:rPr lang="en-US" sz="1400" dirty="0">
                          <a:solidFill>
                            <a:srgbClr val="000000"/>
                          </a:solidFill>
                          <a:effectLst/>
                          <a:latin typeface="Calibri" panose="020F0502020204030204" pitchFamily="34" charset="0"/>
                          <a:ea typeface="Times New Roman"/>
                        </a:rPr>
                        <a:t>Partnership </a:t>
                      </a:r>
                      <a:r>
                        <a:rPr lang="en-US" sz="1400" dirty="0" smtClean="0">
                          <a:solidFill>
                            <a:srgbClr val="000000"/>
                          </a:solidFill>
                          <a:effectLst/>
                          <a:latin typeface="Calibri" panose="020F0502020204030204" pitchFamily="34" charset="0"/>
                          <a:ea typeface="Times New Roman"/>
                        </a:rPr>
                        <a:t>with </a:t>
                      </a:r>
                      <a:r>
                        <a:rPr lang="en-US" sz="1400" dirty="0" err="1" smtClean="0">
                          <a:solidFill>
                            <a:srgbClr val="000000"/>
                          </a:solidFill>
                          <a:effectLst/>
                          <a:latin typeface="Calibri" panose="020F0502020204030204" pitchFamily="34" charset="0"/>
                          <a:ea typeface="Times New Roman"/>
                        </a:rPr>
                        <a:t>Dupont</a:t>
                      </a:r>
                      <a:r>
                        <a:rPr lang="en-US" sz="1400" dirty="0" smtClean="0">
                          <a:solidFill>
                            <a:srgbClr val="000000"/>
                          </a:solidFill>
                          <a:effectLst/>
                          <a:latin typeface="Calibri" panose="020F0502020204030204" pitchFamily="34" charset="0"/>
                          <a:ea typeface="Times New Roman"/>
                        </a:rPr>
                        <a:t> continues </a:t>
                      </a:r>
                      <a:r>
                        <a:rPr lang="en-US" sz="1400" dirty="0">
                          <a:solidFill>
                            <a:srgbClr val="000000"/>
                          </a:solidFill>
                          <a:effectLst/>
                          <a:latin typeface="Calibri" panose="020F0502020204030204" pitchFamily="34" charset="0"/>
                          <a:ea typeface="Times New Roman"/>
                        </a:rPr>
                        <a:t>to develop </a:t>
                      </a:r>
                      <a:r>
                        <a:rPr lang="en-US" sz="1400" dirty="0" smtClean="0">
                          <a:solidFill>
                            <a:srgbClr val="000000"/>
                          </a:solidFill>
                          <a:effectLst/>
                          <a:latin typeface="Calibri" panose="020F0502020204030204" pitchFamily="34" charset="0"/>
                          <a:ea typeface="Times New Roman"/>
                        </a:rPr>
                        <a:t>STEM.</a:t>
                      </a:r>
                      <a:r>
                        <a:rPr lang="en-US" sz="1400" baseline="0" dirty="0" smtClean="0">
                          <a:solidFill>
                            <a:srgbClr val="000000"/>
                          </a:solidFill>
                          <a:effectLst/>
                          <a:latin typeface="Calibri" panose="020F0502020204030204" pitchFamily="34" charset="0"/>
                          <a:ea typeface="Times New Roman"/>
                        </a:rPr>
                        <a:t> Children are </a:t>
                      </a:r>
                      <a:r>
                        <a:rPr lang="en-US" sz="1400" dirty="0" smtClean="0">
                          <a:solidFill>
                            <a:srgbClr val="000000"/>
                          </a:solidFill>
                          <a:effectLst/>
                          <a:latin typeface="Calibri" panose="020F0502020204030204" pitchFamily="34" charset="0"/>
                          <a:ea typeface="Times New Roman"/>
                        </a:rPr>
                        <a:t> challenged </a:t>
                      </a:r>
                      <a:r>
                        <a:rPr lang="en-US" sz="1400" dirty="0">
                          <a:solidFill>
                            <a:srgbClr val="000000"/>
                          </a:solidFill>
                          <a:effectLst/>
                          <a:latin typeface="Calibri" panose="020F0502020204030204" pitchFamily="34" charset="0"/>
                          <a:ea typeface="Times New Roman"/>
                        </a:rPr>
                        <a:t>and </a:t>
                      </a:r>
                      <a:r>
                        <a:rPr lang="en-US" sz="1400" dirty="0" smtClean="0">
                          <a:solidFill>
                            <a:srgbClr val="000000"/>
                          </a:solidFill>
                          <a:effectLst/>
                          <a:latin typeface="Calibri" panose="020F0502020204030204" pitchFamily="34" charset="0"/>
                          <a:ea typeface="Times New Roman"/>
                        </a:rPr>
                        <a:t>are given the opportunity to apply</a:t>
                      </a:r>
                      <a:r>
                        <a:rPr lang="en-US" sz="1400" baseline="0" dirty="0" smtClean="0">
                          <a:solidFill>
                            <a:srgbClr val="000000"/>
                          </a:solidFill>
                          <a:effectLst/>
                          <a:latin typeface="Calibri" panose="020F0502020204030204" pitchFamily="34" charset="0"/>
                          <a:ea typeface="Times New Roman"/>
                        </a:rPr>
                        <a:t> </a:t>
                      </a:r>
                      <a:r>
                        <a:rPr lang="en-US" sz="1400" dirty="0" smtClean="0">
                          <a:solidFill>
                            <a:srgbClr val="000000"/>
                          </a:solidFill>
                          <a:effectLst/>
                          <a:latin typeface="Calibri" panose="020F0502020204030204" pitchFamily="34" charset="0"/>
                          <a:ea typeface="Times New Roman"/>
                        </a:rPr>
                        <a:t>skills and previous knowledge through</a:t>
                      </a:r>
                      <a:r>
                        <a:rPr lang="en-US" sz="1400" baseline="0" dirty="0" smtClean="0">
                          <a:solidFill>
                            <a:srgbClr val="000000"/>
                          </a:solidFill>
                          <a:effectLst/>
                          <a:latin typeface="Calibri" panose="020F0502020204030204" pitchFamily="34" charset="0"/>
                          <a:ea typeface="Times New Roman"/>
                        </a:rPr>
                        <a:t> their work.</a:t>
                      </a:r>
                      <a:endParaRPr lang="en-GB" sz="1400" dirty="0">
                        <a:solidFill>
                          <a:srgbClr val="000000"/>
                        </a:solidFill>
                        <a:effectLst/>
                        <a:latin typeface="Calibri" panose="020F0502020204030204" pitchFamily="34" charset="0"/>
                        <a:ea typeface="Times New Roman"/>
                      </a:endParaRPr>
                    </a:p>
                  </a:txBody>
                  <a:tcPr marL="114300" marR="114300" marT="0" marB="0"/>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smtClean="0">
                          <a:solidFill>
                            <a:schemeClr val="dk1"/>
                          </a:solidFill>
                          <a:effectLst/>
                          <a:latin typeface="Calibri" panose="020F0502020204030204" pitchFamily="34" charset="0"/>
                          <a:ea typeface="Calibri"/>
                          <a:cs typeface="Calibri"/>
                          <a:sym typeface="Arial"/>
                        </a:rPr>
                        <a:t>Continue to develop STEM opportunities through partnership with DTF and our World of Work. </a:t>
                      </a:r>
                      <a:endParaRPr sz="1400" u="none" strike="noStrike" cap="none" dirty="0">
                        <a:latin typeface="Calibri" panose="020F0502020204030204" pitchFamily="34" charset="0"/>
                      </a:endParaRPr>
                    </a:p>
                  </a:txBody>
                  <a:tcPr marL="91450" marR="91450" marT="45725" marB="45725"/>
                </a:tc>
              </a:tr>
              <a:tr h="550157">
                <a:tc>
                  <a:txBody>
                    <a:bodyPr/>
                    <a:lstStyle/>
                    <a:p>
                      <a:pPr marL="0" lvl="0" indent="0" algn="l">
                        <a:spcAft>
                          <a:spcPts val="0"/>
                        </a:spcAft>
                        <a:buFont typeface="Symbol"/>
                        <a:buNone/>
                      </a:pPr>
                      <a:r>
                        <a:rPr lang="en-US" sz="1400" dirty="0" smtClean="0">
                          <a:solidFill>
                            <a:srgbClr val="000000"/>
                          </a:solidFill>
                          <a:effectLst/>
                          <a:latin typeface="Calibri" panose="020F0502020204030204" pitchFamily="34" charset="0"/>
                          <a:ea typeface="Times New Roman"/>
                        </a:rPr>
                        <a:t>We were visited by people</a:t>
                      </a:r>
                      <a:r>
                        <a:rPr lang="en-US" sz="1400" baseline="0" dirty="0" smtClean="0">
                          <a:solidFill>
                            <a:srgbClr val="000000"/>
                          </a:solidFill>
                          <a:effectLst/>
                          <a:latin typeface="Calibri" panose="020F0502020204030204" pitchFamily="34" charset="0"/>
                          <a:ea typeface="Times New Roman"/>
                        </a:rPr>
                        <a:t> from out with the region to find out more about our partnership working and they </a:t>
                      </a:r>
                      <a:r>
                        <a:rPr lang="en-US" sz="1400" dirty="0" smtClean="0">
                          <a:solidFill>
                            <a:srgbClr val="000000"/>
                          </a:solidFill>
                          <a:effectLst/>
                          <a:latin typeface="Calibri" panose="020F0502020204030204" pitchFamily="34" charset="0"/>
                          <a:ea typeface="Times New Roman"/>
                        </a:rPr>
                        <a:t>highlighted </a:t>
                      </a:r>
                      <a:r>
                        <a:rPr lang="en-US" sz="1400" dirty="0">
                          <a:solidFill>
                            <a:srgbClr val="000000"/>
                          </a:solidFill>
                          <a:effectLst/>
                          <a:latin typeface="Calibri" panose="020F0502020204030204" pitchFamily="34" charset="0"/>
                          <a:ea typeface="Times New Roman"/>
                        </a:rPr>
                        <a:t>our </a:t>
                      </a:r>
                      <a:r>
                        <a:rPr lang="en-US" sz="1400" dirty="0" smtClean="0">
                          <a:solidFill>
                            <a:srgbClr val="000000"/>
                          </a:solidFill>
                          <a:effectLst/>
                          <a:latin typeface="Calibri" panose="020F0502020204030204" pitchFamily="34" charset="0"/>
                          <a:ea typeface="Times New Roman"/>
                        </a:rPr>
                        <a:t>excellent</a:t>
                      </a:r>
                      <a:r>
                        <a:rPr lang="en-US" sz="1400" baseline="0" dirty="0" smtClean="0">
                          <a:solidFill>
                            <a:srgbClr val="000000"/>
                          </a:solidFill>
                          <a:effectLst/>
                          <a:latin typeface="Calibri" panose="020F0502020204030204" pitchFamily="34" charset="0"/>
                          <a:ea typeface="Times New Roman"/>
                        </a:rPr>
                        <a:t> </a:t>
                      </a:r>
                      <a:r>
                        <a:rPr lang="en-US" sz="1400" dirty="0" smtClean="0">
                          <a:solidFill>
                            <a:srgbClr val="000000"/>
                          </a:solidFill>
                          <a:effectLst/>
                          <a:latin typeface="Calibri" panose="020F0502020204030204" pitchFamily="34" charset="0"/>
                          <a:ea typeface="Times New Roman"/>
                        </a:rPr>
                        <a:t>practice.</a:t>
                      </a:r>
                      <a:endParaRPr lang="en-GB" sz="1400" dirty="0">
                        <a:solidFill>
                          <a:srgbClr val="000000"/>
                        </a:solidFill>
                        <a:effectLst/>
                        <a:latin typeface="Calibri" panose="020F0502020204030204" pitchFamily="34" charset="0"/>
                        <a:ea typeface="Times New Roman"/>
                      </a:endParaRPr>
                    </a:p>
                  </a:txBody>
                  <a:tcPr marL="114300" marR="114300"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sz="1400" u="none" strike="noStrike" cap="none" dirty="0">
                        <a:latin typeface="Calibri" panose="020F0502020204030204" pitchFamily="34" charset="0"/>
                      </a:endParaRPr>
                    </a:p>
                  </a:txBody>
                  <a:tcPr marL="91450" marR="91450" marT="45725" marB="45725"/>
                </a:tc>
              </a:tr>
              <a:tr h="948333">
                <a:tc>
                  <a:txBody>
                    <a:bodyPr/>
                    <a:lstStyle/>
                    <a:p>
                      <a:pPr marL="0" lvl="0" indent="0" algn="l">
                        <a:spcAft>
                          <a:spcPts val="0"/>
                        </a:spcAft>
                        <a:buFont typeface="Symbol"/>
                        <a:buNone/>
                      </a:pPr>
                      <a:r>
                        <a:rPr lang="en-US" sz="1400" dirty="0" smtClean="0">
                          <a:solidFill>
                            <a:srgbClr val="000000"/>
                          </a:solidFill>
                          <a:effectLst/>
                          <a:latin typeface="Calibri" panose="020F0502020204030204" pitchFamily="34" charset="0"/>
                          <a:ea typeface="Times New Roman"/>
                        </a:rPr>
                        <a:t>We worked with Royal</a:t>
                      </a:r>
                      <a:r>
                        <a:rPr lang="en-US" sz="1400" baseline="0" dirty="0" smtClean="0">
                          <a:solidFill>
                            <a:srgbClr val="000000"/>
                          </a:solidFill>
                          <a:effectLst/>
                          <a:latin typeface="Calibri" panose="020F0502020204030204" pitchFamily="34" charset="0"/>
                          <a:ea typeface="Times New Roman"/>
                        </a:rPr>
                        <a:t> Highland Educational Trust</a:t>
                      </a:r>
                      <a:r>
                        <a:rPr lang="en-US" sz="1400" dirty="0" smtClean="0">
                          <a:solidFill>
                            <a:srgbClr val="000000"/>
                          </a:solidFill>
                          <a:effectLst/>
                          <a:latin typeface="Calibri" panose="020F0502020204030204" pitchFamily="34" charset="0"/>
                          <a:ea typeface="Times New Roman"/>
                        </a:rPr>
                        <a:t> to</a:t>
                      </a:r>
                      <a:r>
                        <a:rPr lang="en-US" sz="1400" baseline="0" dirty="0" smtClean="0">
                          <a:solidFill>
                            <a:srgbClr val="000000"/>
                          </a:solidFill>
                          <a:effectLst/>
                          <a:latin typeface="Calibri" panose="020F0502020204030204" pitchFamily="34" charset="0"/>
                          <a:ea typeface="Times New Roman"/>
                        </a:rPr>
                        <a:t> plan and implement  a </a:t>
                      </a:r>
                      <a:r>
                        <a:rPr lang="en-US" sz="1400" dirty="0" smtClean="0">
                          <a:solidFill>
                            <a:srgbClr val="000000"/>
                          </a:solidFill>
                          <a:effectLst/>
                          <a:latin typeface="Calibri" panose="020F0502020204030204" pitchFamily="34" charset="0"/>
                          <a:ea typeface="Times New Roman"/>
                        </a:rPr>
                        <a:t>Food </a:t>
                      </a:r>
                      <a:r>
                        <a:rPr lang="en-US" sz="1400" dirty="0">
                          <a:solidFill>
                            <a:srgbClr val="000000"/>
                          </a:solidFill>
                          <a:effectLst/>
                          <a:latin typeface="Calibri" panose="020F0502020204030204" pitchFamily="34" charset="0"/>
                          <a:ea typeface="Times New Roman"/>
                        </a:rPr>
                        <a:t>and farming Day and Farmer’s </a:t>
                      </a:r>
                      <a:r>
                        <a:rPr lang="en-US" sz="1400" dirty="0" smtClean="0">
                          <a:solidFill>
                            <a:srgbClr val="000000"/>
                          </a:solidFill>
                          <a:effectLst/>
                          <a:latin typeface="Calibri" panose="020F0502020204030204" pitchFamily="34" charset="0"/>
                          <a:ea typeface="Times New Roman"/>
                        </a:rPr>
                        <a:t>Market.</a:t>
                      </a:r>
                      <a:r>
                        <a:rPr lang="en-US" sz="1400" baseline="0" dirty="0" smtClean="0">
                          <a:solidFill>
                            <a:srgbClr val="000000"/>
                          </a:solidFill>
                          <a:effectLst/>
                          <a:latin typeface="Calibri" panose="020F0502020204030204" pitchFamily="34" charset="0"/>
                          <a:ea typeface="Times New Roman"/>
                        </a:rPr>
                        <a:t> This </a:t>
                      </a:r>
                      <a:r>
                        <a:rPr lang="en-US" sz="1400" dirty="0" smtClean="0">
                          <a:solidFill>
                            <a:srgbClr val="000000"/>
                          </a:solidFill>
                          <a:effectLst/>
                          <a:latin typeface="Calibri" panose="020F0502020204030204" pitchFamily="34" charset="0"/>
                          <a:ea typeface="Times New Roman"/>
                        </a:rPr>
                        <a:t>enhanced pupil</a:t>
                      </a:r>
                      <a:r>
                        <a:rPr lang="en-US" sz="1400" baseline="0" dirty="0" smtClean="0">
                          <a:solidFill>
                            <a:srgbClr val="000000"/>
                          </a:solidFill>
                          <a:effectLst/>
                          <a:latin typeface="Calibri" panose="020F0502020204030204" pitchFamily="34" charset="0"/>
                          <a:ea typeface="Times New Roman"/>
                        </a:rPr>
                        <a:t> learning i</a:t>
                      </a:r>
                      <a:r>
                        <a:rPr lang="en-US" sz="1400" dirty="0" smtClean="0">
                          <a:solidFill>
                            <a:srgbClr val="000000"/>
                          </a:solidFill>
                          <a:effectLst/>
                          <a:latin typeface="Calibri" panose="020F0502020204030204" pitchFamily="34" charset="0"/>
                          <a:ea typeface="Times New Roman"/>
                        </a:rPr>
                        <a:t>n </a:t>
                      </a:r>
                      <a:r>
                        <a:rPr lang="en-US" sz="1400" dirty="0">
                          <a:solidFill>
                            <a:srgbClr val="000000"/>
                          </a:solidFill>
                          <a:effectLst/>
                          <a:latin typeface="Calibri" panose="020F0502020204030204" pitchFamily="34" charset="0"/>
                          <a:ea typeface="Times New Roman"/>
                        </a:rPr>
                        <a:t>food </a:t>
                      </a:r>
                      <a:r>
                        <a:rPr lang="en-US" sz="1400" dirty="0" smtClean="0">
                          <a:solidFill>
                            <a:srgbClr val="000000"/>
                          </a:solidFill>
                          <a:effectLst/>
                          <a:latin typeface="Calibri" panose="020F0502020204030204" pitchFamily="34" charset="0"/>
                          <a:ea typeface="Times New Roman"/>
                        </a:rPr>
                        <a:t>science</a:t>
                      </a:r>
                      <a:r>
                        <a:rPr lang="en-US" sz="1400" baseline="0" dirty="0" smtClean="0">
                          <a:solidFill>
                            <a:srgbClr val="000000"/>
                          </a:solidFill>
                          <a:effectLst/>
                          <a:latin typeface="Calibri" panose="020F0502020204030204" pitchFamily="34" charset="0"/>
                          <a:ea typeface="Times New Roman"/>
                        </a:rPr>
                        <a:t> l</a:t>
                      </a:r>
                      <a:r>
                        <a:rPr lang="en-US" sz="1400" dirty="0" smtClean="0">
                          <a:solidFill>
                            <a:srgbClr val="000000"/>
                          </a:solidFill>
                          <a:effectLst/>
                          <a:latin typeface="Calibri" panose="020F0502020204030204" pitchFamily="34" charset="0"/>
                          <a:ea typeface="Times New Roman"/>
                        </a:rPr>
                        <a:t>inked </a:t>
                      </a:r>
                      <a:r>
                        <a:rPr lang="en-US" sz="1400" dirty="0">
                          <a:solidFill>
                            <a:srgbClr val="000000"/>
                          </a:solidFill>
                          <a:effectLst/>
                          <a:latin typeface="Calibri" panose="020F0502020204030204" pitchFamily="34" charset="0"/>
                          <a:ea typeface="Times New Roman"/>
                        </a:rPr>
                        <a:t>with Science, </a:t>
                      </a:r>
                      <a:r>
                        <a:rPr lang="en-US" sz="1400" dirty="0" smtClean="0">
                          <a:solidFill>
                            <a:srgbClr val="000000"/>
                          </a:solidFill>
                          <a:effectLst/>
                          <a:latin typeface="Calibri" panose="020F0502020204030204" pitchFamily="34" charset="0"/>
                          <a:ea typeface="Times New Roman"/>
                        </a:rPr>
                        <a:t>Health and Well Being </a:t>
                      </a:r>
                      <a:r>
                        <a:rPr lang="en-US" sz="1400" dirty="0">
                          <a:solidFill>
                            <a:srgbClr val="000000"/>
                          </a:solidFill>
                          <a:effectLst/>
                          <a:latin typeface="Calibri" panose="020F0502020204030204" pitchFamily="34" charset="0"/>
                          <a:ea typeface="Times New Roman"/>
                        </a:rPr>
                        <a:t>and literacy. </a:t>
                      </a:r>
                      <a:endParaRPr lang="en-GB" sz="1400" dirty="0">
                        <a:solidFill>
                          <a:srgbClr val="000000"/>
                        </a:solidFill>
                        <a:effectLst/>
                        <a:latin typeface="Calibri" panose="020F0502020204030204" pitchFamily="34" charset="0"/>
                        <a:ea typeface="Times New Roman"/>
                      </a:endParaRPr>
                    </a:p>
                  </a:txBody>
                  <a:tcPr marL="114300" marR="114300" marT="0" marB="0"/>
                </a:tc>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dirty="0" smtClean="0">
                          <a:latin typeface="Calibri" panose="020F0502020204030204" pitchFamily="34" charset="0"/>
                        </a:rPr>
                        <a:t>Continue</a:t>
                      </a:r>
                      <a:r>
                        <a:rPr lang="en-GB" sz="1400" u="none" strike="noStrike" cap="none" baseline="0" dirty="0" smtClean="0">
                          <a:latin typeface="Calibri" panose="020F0502020204030204" pitchFamily="34" charset="0"/>
                        </a:rPr>
                        <a:t> to work with a range of new partner agencies to develop STEM opportunities. Be involved in a pilot to develop  Scottish STEM Quality Mark in schools. </a:t>
                      </a:r>
                      <a:endParaRPr sz="1400" u="none" strike="noStrike" cap="none" dirty="0">
                        <a:latin typeface="Calibri" panose="020F0502020204030204" pitchFamily="34" charset="0"/>
                      </a:endParaRPr>
                    </a:p>
                  </a:txBody>
                  <a:tcPr marL="91450" marR="91450" marT="45725" marB="45725"/>
                </a:tc>
              </a:tr>
              <a:tr h="612396">
                <a:tc>
                  <a:txBody>
                    <a:bodyPr/>
                    <a:lstStyle/>
                    <a:p>
                      <a:pPr marL="0" lvl="0" indent="0" algn="l">
                        <a:spcAft>
                          <a:spcPts val="0"/>
                        </a:spcAft>
                        <a:buFont typeface="Symbol"/>
                        <a:buNone/>
                      </a:pPr>
                      <a:r>
                        <a:rPr lang="en-US" sz="1400" dirty="0">
                          <a:solidFill>
                            <a:srgbClr val="000000"/>
                          </a:solidFill>
                          <a:effectLst/>
                          <a:latin typeface="Calibri" panose="020F0502020204030204" pitchFamily="34" charset="0"/>
                          <a:ea typeface="Times New Roman"/>
                        </a:rPr>
                        <a:t>We now have a </a:t>
                      </a:r>
                      <a:r>
                        <a:rPr lang="en-US" sz="1400" dirty="0" smtClean="0">
                          <a:solidFill>
                            <a:srgbClr val="000000"/>
                          </a:solidFill>
                          <a:effectLst/>
                          <a:latin typeface="Calibri" panose="020F0502020204030204" pitchFamily="34" charset="0"/>
                          <a:ea typeface="Times New Roman"/>
                        </a:rPr>
                        <a:t>whole school Digital Literacy </a:t>
                      </a:r>
                      <a:r>
                        <a:rPr lang="en-US" sz="1400" dirty="0" err="1" smtClean="0">
                          <a:solidFill>
                            <a:srgbClr val="000000"/>
                          </a:solidFill>
                          <a:effectLst/>
                          <a:latin typeface="Calibri" panose="020F0502020204030204" pitchFamily="34" charset="0"/>
                          <a:ea typeface="Times New Roman"/>
                        </a:rPr>
                        <a:t>Programme</a:t>
                      </a:r>
                      <a:r>
                        <a:rPr lang="en-US" sz="1400" baseline="0" dirty="0" smtClean="0">
                          <a:solidFill>
                            <a:srgbClr val="000000"/>
                          </a:solidFill>
                          <a:effectLst/>
                          <a:latin typeface="Calibri" panose="020F0502020204030204" pitchFamily="34" charset="0"/>
                          <a:ea typeface="Times New Roman"/>
                        </a:rPr>
                        <a:t> to develop all aspects of Technologies. </a:t>
                      </a:r>
                    </a:p>
                  </a:txBody>
                  <a:tcPr marL="114300" marR="114300" marT="0" marB="0"/>
                </a:tc>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dirty="0" smtClean="0">
                          <a:latin typeface="Calibri" panose="020F0502020204030204" pitchFamily="34" charset="0"/>
                        </a:rPr>
                        <a:t>Implement across the whole school next session.</a:t>
                      </a:r>
                    </a:p>
                  </a:txBody>
                  <a:tcPr marL="91450" marR="91450" marT="45725" marB="45725"/>
                </a:tc>
              </a:tr>
              <a:tr h="68969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Symbol"/>
                        <a:buNone/>
                        <a:tabLst/>
                        <a:defRPr/>
                      </a:pPr>
                      <a:r>
                        <a:rPr lang="en-US" sz="1400" b="0" i="0" u="none" strike="noStrike" cap="none" baseline="0" dirty="0" smtClean="0">
                          <a:solidFill>
                            <a:srgbClr val="000000"/>
                          </a:solidFill>
                          <a:effectLst/>
                          <a:latin typeface="Calibri" panose="020F0502020204030204" pitchFamily="34" charset="0"/>
                          <a:ea typeface="Times New Roman"/>
                          <a:cs typeface="Calibri"/>
                          <a:sym typeface="Arial"/>
                        </a:rPr>
                        <a:t>Staff received training on equality, gender imbalance and unconscious bias. This raised awareness of how to review our resources,  language used and opportunities given across the school.</a:t>
                      </a:r>
                    </a:p>
                  </a:txBody>
                  <a:tcPr marL="114300" marR="114300"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400" b="0" i="0" u="none" strike="noStrike" cap="none" dirty="0" smtClean="0">
                          <a:solidFill>
                            <a:schemeClr val="dk1"/>
                          </a:solidFill>
                          <a:latin typeface="Calibri" panose="020F0502020204030204" pitchFamily="34" charset="0"/>
                          <a:ea typeface="Calibri"/>
                          <a:cs typeface="Calibri"/>
                          <a:sym typeface="Arial"/>
                        </a:rPr>
                        <a:t>Share this information with parents and reflect on current practice in the school.</a:t>
                      </a:r>
                    </a:p>
                  </a:txBody>
                  <a:tcPr marL="91450" marR="91450" marT="45725" marB="45725"/>
                </a:tc>
              </a:tr>
            </a:tbl>
          </a:graphicData>
        </a:graphic>
      </p:graphicFrame>
      <p:pic>
        <p:nvPicPr>
          <p:cNvPr id="5" name="Google Shape;87;p13"/>
          <p:cNvPicPr preferRelativeResize="0"/>
          <p:nvPr/>
        </p:nvPicPr>
        <p:blipFill rotWithShape="1">
          <a:blip r:embed="rId3">
            <a:alphaModFix/>
          </a:blip>
          <a:srcRect/>
          <a:stretch/>
        </p:blipFill>
        <p:spPr>
          <a:xfrm>
            <a:off x="194413" y="186124"/>
            <a:ext cx="1111874" cy="882655"/>
          </a:xfrm>
          <a:prstGeom prst="rect">
            <a:avLst/>
          </a:prstGeom>
          <a:noFill/>
          <a:ln>
            <a:noFill/>
          </a:ln>
        </p:spPr>
      </p:pic>
      <p:sp>
        <p:nvSpPr>
          <p:cNvPr id="7" name="Google Shape;92;p14"/>
          <p:cNvSpPr txBox="1">
            <a:spLocks/>
          </p:cNvSpPr>
          <p:nvPr/>
        </p:nvSpPr>
        <p:spPr>
          <a:xfrm>
            <a:off x="750350" y="252680"/>
            <a:ext cx="8229600" cy="74954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dirty="0" smtClean="0"/>
              <a:t>Review of 2018/19 Priorities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aphicFrame>
        <p:nvGraphicFramePr>
          <p:cNvPr id="105" name="Google Shape;105;p16"/>
          <p:cNvGraphicFramePr/>
          <p:nvPr>
            <p:extLst>
              <p:ext uri="{D42A27DB-BD31-4B8C-83A1-F6EECF244321}">
                <p14:modId xmlns:p14="http://schemas.microsoft.com/office/powerpoint/2010/main" val="4227419021"/>
              </p:ext>
            </p:extLst>
          </p:nvPr>
        </p:nvGraphicFramePr>
        <p:xfrm>
          <a:off x="194413" y="1268760"/>
          <a:ext cx="8662508" cy="4216520"/>
        </p:xfrm>
        <a:graphic>
          <a:graphicData uri="http://schemas.openxmlformats.org/drawingml/2006/table">
            <a:tbl>
              <a:tblPr firstRow="1" bandRow="1">
                <a:noFill/>
                <a:tableStyleId>{0C10AB91-E224-4385-92F2-6E8A0A559291}</a:tableStyleId>
              </a:tblPr>
              <a:tblGrid>
                <a:gridCol w="5543985"/>
                <a:gridCol w="3118523"/>
              </a:tblGrid>
              <a:tr h="427588">
                <a:tc gridSpan="2">
                  <a:txBody>
                    <a:bodyPr/>
                    <a:lstStyle/>
                    <a:p>
                      <a:pPr marL="0" marR="0" lvl="0" indent="0" algn="l" defTabSz="914400" rtl="0" eaLnBrk="1" fontAlgn="auto" latinLnBrk="0" hangingPunct="1">
                        <a:lnSpc>
                          <a:spcPct val="100000"/>
                        </a:lnSpc>
                        <a:spcBef>
                          <a:spcPts val="0"/>
                        </a:spcBef>
                        <a:spcAft>
                          <a:spcPts val="0"/>
                        </a:spcAft>
                        <a:buClr>
                          <a:schemeClr val="dk1"/>
                        </a:buClr>
                        <a:buSzPts val="1800"/>
                        <a:buFont typeface="Calibri"/>
                        <a:buNone/>
                        <a:tabLst/>
                        <a:defRPr/>
                      </a:pPr>
                      <a:r>
                        <a:rPr lang="en-GB" sz="1800" u="none" strike="noStrike" cap="none" dirty="0"/>
                        <a:t>Priority </a:t>
                      </a:r>
                      <a:r>
                        <a:rPr lang="en-GB" sz="1800" u="none" strike="noStrike" cap="none" dirty="0" smtClean="0"/>
                        <a:t>-</a:t>
                      </a:r>
                      <a:r>
                        <a:rPr lang="en-GB" sz="1800" u="none" strike="noStrike" cap="none" baseline="0" dirty="0" smtClean="0"/>
                        <a:t> </a:t>
                      </a:r>
                      <a:r>
                        <a:rPr lang="en-US" sz="1800" b="1" i="0" u="none" strike="noStrike" cap="none" dirty="0" smtClean="0">
                          <a:solidFill>
                            <a:schemeClr val="lt1"/>
                          </a:solidFill>
                          <a:effectLst/>
                          <a:latin typeface="Calibri"/>
                          <a:ea typeface="Calibri"/>
                          <a:cs typeface="Calibri"/>
                          <a:sym typeface="Arial"/>
                        </a:rPr>
                        <a:t>To develop PLAY/Enquiry Learning/Discovery Learning opportunities across the school.</a:t>
                      </a:r>
                      <a:endParaRPr lang="en-GB" sz="1800" b="1" i="0" u="none" strike="noStrike" cap="none" dirty="0" smtClean="0">
                        <a:solidFill>
                          <a:schemeClr val="lt1"/>
                        </a:solidFill>
                        <a:effectLst/>
                        <a:latin typeface="Calibri"/>
                        <a:ea typeface="Calibri"/>
                        <a:cs typeface="Calibri"/>
                        <a:sym typeface="Arial"/>
                      </a:endParaRPr>
                    </a:p>
                    <a:p>
                      <a:pPr marL="0" marR="0" lvl="0" indent="0" algn="l" rtl="0">
                        <a:lnSpc>
                          <a:spcPct val="100000"/>
                        </a:lnSpc>
                        <a:spcBef>
                          <a:spcPts val="0"/>
                        </a:spcBef>
                        <a:spcAft>
                          <a:spcPts val="0"/>
                        </a:spcAft>
                        <a:buClr>
                          <a:schemeClr val="dk1"/>
                        </a:buClr>
                        <a:buSzPts val="1800"/>
                        <a:buFont typeface="Calibri"/>
                        <a:buNone/>
                      </a:pPr>
                      <a:endParaRPr sz="1400" u="none" strike="noStrike" cap="none" dirty="0"/>
                    </a:p>
                  </a:txBody>
                  <a:tcPr marL="91450" marR="91450" marT="45725" marB="45725"/>
                </a:tc>
                <a:tc hMerge="1">
                  <a:txBody>
                    <a:bodyPr/>
                    <a:lstStyle/>
                    <a:p>
                      <a:endParaRPr lang="en-US"/>
                    </a:p>
                  </a:txBody>
                  <a:tcPr/>
                </a:tc>
              </a:tr>
              <a:tr h="273809">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dirty="0"/>
                        <a:t>What have we done and how well have we </a:t>
                      </a:r>
                      <a:r>
                        <a:rPr lang="en-GB" sz="1800" b="1" u="none" strike="noStrike" cap="none" dirty="0" smtClean="0"/>
                        <a:t>done?</a:t>
                      </a:r>
                      <a:endParaRPr sz="1800" b="1"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GB" sz="1800" b="1" u="none" strike="noStrike" cap="none" dirty="0"/>
                        <a:t>Next Steps</a:t>
                      </a:r>
                      <a:endParaRPr sz="1400" b="1" u="none" strike="noStrike" cap="none" dirty="0"/>
                    </a:p>
                  </a:txBody>
                  <a:tcPr marL="91450" marR="91450" marT="45725" marB="45725"/>
                </a:tc>
              </a:tr>
              <a:tr h="205212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1400" dirty="0" smtClean="0">
                          <a:solidFill>
                            <a:srgbClr val="000000"/>
                          </a:solidFill>
                          <a:effectLst/>
                          <a:latin typeface="Calibri" panose="020F0502020204030204" pitchFamily="34" charset="0"/>
                          <a:ea typeface="Times New Roman"/>
                        </a:rPr>
                        <a:t>Developed </a:t>
                      </a:r>
                      <a:r>
                        <a:rPr lang="en-US" sz="1400" dirty="0">
                          <a:solidFill>
                            <a:srgbClr val="000000"/>
                          </a:solidFill>
                          <a:effectLst/>
                          <a:latin typeface="Calibri" panose="020F0502020204030204" pitchFamily="34" charset="0"/>
                          <a:ea typeface="Times New Roman"/>
                        </a:rPr>
                        <a:t>play areas in </a:t>
                      </a:r>
                      <a:r>
                        <a:rPr lang="en-US" sz="1400" dirty="0" smtClean="0">
                          <a:solidFill>
                            <a:srgbClr val="000000"/>
                          </a:solidFill>
                          <a:effectLst/>
                          <a:latin typeface="Calibri" panose="020F0502020204030204" pitchFamily="34" charset="0"/>
                          <a:ea typeface="Times New Roman"/>
                        </a:rPr>
                        <a:t>P1/2,</a:t>
                      </a:r>
                      <a:r>
                        <a:rPr lang="en-US" sz="1400" baseline="0" dirty="0" smtClean="0">
                          <a:solidFill>
                            <a:srgbClr val="000000"/>
                          </a:solidFill>
                          <a:effectLst/>
                          <a:latin typeface="Calibri" panose="020F0502020204030204" pitchFamily="34" charset="0"/>
                          <a:ea typeface="Times New Roman"/>
                        </a:rPr>
                        <a:t> </a:t>
                      </a:r>
                      <a:r>
                        <a:rPr lang="en-US" sz="1400" dirty="0" smtClean="0">
                          <a:solidFill>
                            <a:srgbClr val="000000"/>
                          </a:solidFill>
                          <a:effectLst/>
                          <a:latin typeface="Calibri" panose="020F0502020204030204" pitchFamily="34" charset="0"/>
                          <a:ea typeface="Times New Roman"/>
                        </a:rPr>
                        <a:t>P2/3 </a:t>
                      </a:r>
                      <a:r>
                        <a:rPr lang="en-US" sz="1400" dirty="0">
                          <a:solidFill>
                            <a:srgbClr val="000000"/>
                          </a:solidFill>
                          <a:effectLst/>
                          <a:latin typeface="Calibri" panose="020F0502020204030204" pitchFamily="34" charset="0"/>
                          <a:ea typeface="Times New Roman"/>
                        </a:rPr>
                        <a:t>and </a:t>
                      </a:r>
                      <a:r>
                        <a:rPr lang="en-US" sz="1400" dirty="0" smtClean="0">
                          <a:solidFill>
                            <a:srgbClr val="000000"/>
                          </a:solidFill>
                          <a:effectLst/>
                          <a:latin typeface="Calibri" panose="020F0502020204030204" pitchFamily="34" charset="0"/>
                          <a:ea typeface="Times New Roman"/>
                        </a:rPr>
                        <a:t>P4 and children have more opportunities to learn through play.</a:t>
                      </a:r>
                      <a:r>
                        <a:rPr lang="en-US" sz="1400" baseline="0" dirty="0" smtClean="0">
                          <a:solidFill>
                            <a:srgbClr val="000000"/>
                          </a:solidFill>
                          <a:effectLst/>
                          <a:latin typeface="Calibri" panose="020F0502020204030204" pitchFamily="34" charset="0"/>
                          <a:ea typeface="Times New Roman"/>
                        </a:rPr>
                        <a:t> Skills based learning has been evident - problem</a:t>
                      </a:r>
                      <a:r>
                        <a:rPr lang="en-US" sz="1400" dirty="0" smtClean="0">
                          <a:solidFill>
                            <a:srgbClr val="000000"/>
                          </a:solidFill>
                          <a:effectLst/>
                          <a:latin typeface="Calibri" panose="020F0502020204030204" pitchFamily="34" charset="0"/>
                          <a:ea typeface="Times New Roman"/>
                        </a:rPr>
                        <a:t> solving, </a:t>
                      </a:r>
                      <a:r>
                        <a:rPr lang="en-US" sz="1400" dirty="0">
                          <a:solidFill>
                            <a:srgbClr val="000000"/>
                          </a:solidFill>
                          <a:effectLst/>
                          <a:latin typeface="Calibri" panose="020F0502020204030204" pitchFamily="34" charset="0"/>
                          <a:ea typeface="Times New Roman"/>
                        </a:rPr>
                        <a:t>leadership </a:t>
                      </a:r>
                      <a:r>
                        <a:rPr lang="en-US" sz="1400" dirty="0" smtClean="0">
                          <a:solidFill>
                            <a:srgbClr val="000000"/>
                          </a:solidFill>
                          <a:effectLst/>
                          <a:latin typeface="Calibri" panose="020F0502020204030204" pitchFamily="34" charset="0"/>
                          <a:ea typeface="Times New Roman"/>
                        </a:rPr>
                        <a:t>skills,</a:t>
                      </a:r>
                      <a:r>
                        <a:rPr lang="en-US" sz="1400" baseline="0" dirty="0" smtClean="0">
                          <a:solidFill>
                            <a:srgbClr val="000000"/>
                          </a:solidFill>
                          <a:effectLst/>
                          <a:latin typeface="Calibri" panose="020F0502020204030204" pitchFamily="34" charset="0"/>
                          <a:ea typeface="Times New Roman"/>
                        </a:rPr>
                        <a:t> </a:t>
                      </a:r>
                      <a:r>
                        <a:rPr lang="en-US" sz="1400" dirty="0" smtClean="0">
                          <a:solidFill>
                            <a:srgbClr val="000000"/>
                          </a:solidFill>
                          <a:effectLst/>
                          <a:latin typeface="Calibri" panose="020F0502020204030204" pitchFamily="34" charset="0"/>
                          <a:ea typeface="Times New Roman"/>
                        </a:rPr>
                        <a:t>creativity </a:t>
                      </a:r>
                      <a:r>
                        <a:rPr lang="en-US" sz="1400" dirty="0">
                          <a:solidFill>
                            <a:srgbClr val="000000"/>
                          </a:solidFill>
                          <a:effectLst/>
                          <a:latin typeface="Calibri" panose="020F0502020204030204" pitchFamily="34" charset="0"/>
                          <a:ea typeface="Times New Roman"/>
                        </a:rPr>
                        <a:t>and leading </a:t>
                      </a:r>
                      <a:r>
                        <a:rPr lang="en-US" sz="1400" dirty="0" smtClean="0">
                          <a:solidFill>
                            <a:srgbClr val="000000"/>
                          </a:solidFill>
                          <a:effectLst/>
                          <a:latin typeface="Calibri" panose="020F0502020204030204" pitchFamily="34" charset="0"/>
                          <a:ea typeface="Times New Roman"/>
                        </a:rPr>
                        <a:t>their own learning. </a:t>
                      </a:r>
                      <a:r>
                        <a:rPr lang="en-US" sz="1400" dirty="0">
                          <a:solidFill>
                            <a:srgbClr val="000000"/>
                          </a:solidFill>
                          <a:effectLst/>
                          <a:latin typeface="Calibri" panose="020F0502020204030204" pitchFamily="34" charset="0"/>
                          <a:ea typeface="Times New Roman"/>
                        </a:rPr>
                        <a:t>The children are able to talk about their play and what they have been learning and skills being developed. During their play the children are observed to be motivated, engaged and challenging themselves. </a:t>
                      </a:r>
                      <a:r>
                        <a:rPr lang="en-US" sz="1400" dirty="0" smtClean="0">
                          <a:solidFill>
                            <a:srgbClr val="000000"/>
                          </a:solidFill>
                          <a:effectLst/>
                          <a:latin typeface="Calibri" panose="020F0502020204030204" pitchFamily="34" charset="0"/>
                          <a:ea typeface="Times New Roman"/>
                        </a:rPr>
                        <a:t>Introduction of working memory games in the senior classes have shown the children to be very motivated by these games and enjoy the challenges they bring. </a:t>
                      </a:r>
                      <a:endParaRPr lang="en-GB" sz="1400" dirty="0">
                        <a:solidFill>
                          <a:srgbClr val="000000"/>
                        </a:solidFill>
                        <a:effectLst/>
                        <a:latin typeface="Calibri" panose="020F0502020204030204" pitchFamily="34" charset="0"/>
                        <a:ea typeface="Times New Roman"/>
                      </a:endParaRPr>
                    </a:p>
                  </a:txBody>
                  <a:tcPr marL="114300" marR="114300" marT="0" marB="0"/>
                </a:tc>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dirty="0" smtClean="0">
                          <a:latin typeface="Calibri" panose="020F0502020204030204" pitchFamily="34" charset="0"/>
                        </a:rPr>
                        <a:t>Continue to develop PLAY opportunities across the</a:t>
                      </a:r>
                      <a:r>
                        <a:rPr lang="en-GB" sz="1400" u="none" strike="noStrike" cap="none" baseline="0" dirty="0" smtClean="0">
                          <a:latin typeface="Calibri" panose="020F0502020204030204" pitchFamily="34" charset="0"/>
                        </a:rPr>
                        <a:t> school.</a:t>
                      </a:r>
                    </a:p>
                    <a:p>
                      <a:pPr marL="0" marR="0" lvl="0" indent="0" algn="l" rtl="0">
                        <a:lnSpc>
                          <a:spcPct val="100000"/>
                        </a:lnSpc>
                        <a:spcBef>
                          <a:spcPts val="0"/>
                        </a:spcBef>
                        <a:spcAft>
                          <a:spcPts val="0"/>
                        </a:spcAft>
                        <a:buClr>
                          <a:srgbClr val="000000"/>
                        </a:buClr>
                        <a:buSzPts val="1400"/>
                        <a:buFont typeface="Arial"/>
                        <a:buNone/>
                      </a:pPr>
                      <a:endParaRPr lang="en-GB" sz="1400" u="none" strike="noStrike" cap="none" baseline="0" dirty="0" smtClean="0">
                        <a:latin typeface="Calibri" panose="020F0502020204030204" pitchFamily="34" charset="0"/>
                      </a:endParaRPr>
                    </a:p>
                    <a:p>
                      <a:pPr marL="0" marR="0" lvl="0" indent="0" algn="l" rtl="0">
                        <a:lnSpc>
                          <a:spcPct val="100000"/>
                        </a:lnSpc>
                        <a:spcBef>
                          <a:spcPts val="0"/>
                        </a:spcBef>
                        <a:spcAft>
                          <a:spcPts val="0"/>
                        </a:spcAft>
                        <a:buClr>
                          <a:srgbClr val="000000"/>
                        </a:buClr>
                        <a:buSzPts val="1400"/>
                        <a:buFont typeface="Arial"/>
                        <a:buNone/>
                      </a:pPr>
                      <a:r>
                        <a:rPr lang="en-GB" sz="1400" u="none" strike="noStrike" cap="none" baseline="0" dirty="0" smtClean="0">
                          <a:latin typeface="Calibri" panose="020F0502020204030204" pitchFamily="34" charset="0"/>
                        </a:rPr>
                        <a:t>Staff to attend further  training  to enhance what we have already.</a:t>
                      </a:r>
                    </a:p>
                  </a:txBody>
                  <a:tcPr marL="91450" marR="91450" marT="45725" marB="45725"/>
                </a:tc>
              </a:tr>
              <a:tr h="945178">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1400" dirty="0" smtClean="0">
                          <a:solidFill>
                            <a:srgbClr val="000000"/>
                          </a:solidFill>
                          <a:effectLst/>
                          <a:latin typeface="Calibri" panose="020F0502020204030204" pitchFamily="34" charset="0"/>
                          <a:ea typeface="Times New Roman"/>
                        </a:rPr>
                        <a:t>Introduction of working memory games in the senior classes have shown the children to be very motivated by these games and enjoy the challenges they bring. </a:t>
                      </a:r>
                      <a:endParaRPr lang="en-GB" sz="1400" dirty="0" smtClean="0">
                        <a:solidFill>
                          <a:srgbClr val="000000"/>
                        </a:solidFill>
                        <a:effectLst/>
                        <a:latin typeface="Calibri" panose="020F0502020204030204" pitchFamily="34" charset="0"/>
                        <a:ea typeface="Times New Roman"/>
                      </a:endParaRPr>
                    </a:p>
                  </a:txBody>
                  <a:tcPr marL="114300" marR="114300"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400" u="none" strike="noStrike" cap="none" baseline="0" dirty="0" smtClean="0">
                          <a:latin typeface="Calibri" panose="020F0502020204030204" pitchFamily="34" charset="0"/>
                        </a:rPr>
                        <a:t>Revisit contexts for learning to give the children more opportunity to lead their own learning and learn through enquiry and investigation and creativity.</a:t>
                      </a:r>
                    </a:p>
                  </a:txBody>
                  <a:tcPr marL="91450" marR="91450" marT="45725" marB="45725"/>
                </a:tc>
              </a:tr>
            </a:tbl>
          </a:graphicData>
        </a:graphic>
      </p:graphicFrame>
      <p:pic>
        <p:nvPicPr>
          <p:cNvPr id="5" name="Google Shape;87;p13"/>
          <p:cNvPicPr preferRelativeResize="0"/>
          <p:nvPr/>
        </p:nvPicPr>
        <p:blipFill rotWithShape="1">
          <a:blip r:embed="rId3">
            <a:alphaModFix/>
          </a:blip>
          <a:srcRect/>
          <a:stretch/>
        </p:blipFill>
        <p:spPr>
          <a:xfrm>
            <a:off x="194413" y="186124"/>
            <a:ext cx="1111874" cy="882655"/>
          </a:xfrm>
          <a:prstGeom prst="rect">
            <a:avLst/>
          </a:prstGeom>
          <a:noFill/>
          <a:ln>
            <a:noFill/>
          </a:ln>
        </p:spPr>
      </p:pic>
      <p:sp>
        <p:nvSpPr>
          <p:cNvPr id="7" name="Google Shape;92;p14"/>
          <p:cNvSpPr txBox="1">
            <a:spLocks/>
          </p:cNvSpPr>
          <p:nvPr/>
        </p:nvSpPr>
        <p:spPr>
          <a:xfrm>
            <a:off x="750350" y="252680"/>
            <a:ext cx="8229600" cy="74954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dirty="0" smtClean="0"/>
              <a:t>Review of 2018/19 Priorities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06287" y="186124"/>
            <a:ext cx="7380513" cy="1063255"/>
          </a:xfrm>
        </p:spPr>
        <p:txBody>
          <a:bodyPr/>
          <a:lstStyle/>
          <a:p>
            <a:r>
              <a:rPr lang="en-GB" sz="2400" dirty="0" smtClean="0"/>
              <a:t>Summary of responses from our Survey Monkey Parent Feedback in May 2019</a:t>
            </a:r>
            <a:endParaRPr lang="en-GB" sz="2400" dirty="0"/>
          </a:p>
        </p:txBody>
      </p:sp>
      <p:sp>
        <p:nvSpPr>
          <p:cNvPr id="6" name="Text Placeholder 5"/>
          <p:cNvSpPr>
            <a:spLocks noGrp="1"/>
          </p:cNvSpPr>
          <p:nvPr>
            <p:ph type="body" idx="1"/>
          </p:nvPr>
        </p:nvSpPr>
        <p:spPr>
          <a:xfrm>
            <a:off x="467832" y="1291856"/>
            <a:ext cx="8229600" cy="4991986"/>
          </a:xfrm>
        </p:spPr>
        <p:txBody>
          <a:bodyPr>
            <a:noAutofit/>
          </a:bodyPr>
          <a:lstStyle/>
          <a:p>
            <a:pPr>
              <a:spcBef>
                <a:spcPts val="0"/>
              </a:spcBef>
              <a:spcAft>
                <a:spcPts val="600"/>
              </a:spcAft>
              <a:buSzPct val="100000"/>
            </a:pPr>
            <a:r>
              <a:rPr lang="en-GB" sz="1600" dirty="0" smtClean="0"/>
              <a:t>85% of parents who completed the survey said their child liked school</a:t>
            </a:r>
          </a:p>
          <a:p>
            <a:pPr>
              <a:spcBef>
                <a:spcPts val="0"/>
              </a:spcBef>
              <a:spcAft>
                <a:spcPts val="600"/>
              </a:spcAft>
              <a:buSzPct val="100000"/>
            </a:pPr>
            <a:r>
              <a:rPr lang="en-GB" sz="1600" dirty="0" smtClean="0"/>
              <a:t>80% of parents feel their child is safe at school</a:t>
            </a:r>
          </a:p>
          <a:p>
            <a:pPr>
              <a:spcBef>
                <a:spcPts val="0"/>
              </a:spcBef>
              <a:spcAft>
                <a:spcPts val="600"/>
              </a:spcAft>
              <a:buSzPct val="100000"/>
            </a:pPr>
            <a:r>
              <a:rPr lang="en-GB" sz="1600" dirty="0" smtClean="0"/>
              <a:t>Some parents commented on how they are concerned about the behaviour of 1 or 2 pupils in the school.</a:t>
            </a:r>
          </a:p>
          <a:p>
            <a:pPr>
              <a:spcBef>
                <a:spcPts val="0"/>
              </a:spcBef>
              <a:spcAft>
                <a:spcPts val="600"/>
              </a:spcAft>
              <a:buSzPct val="100000"/>
            </a:pPr>
            <a:r>
              <a:rPr lang="en-GB" sz="1600" dirty="0" smtClean="0"/>
              <a:t>Some parents commented that they felt that bullying was an issue at school</a:t>
            </a:r>
          </a:p>
          <a:p>
            <a:pPr>
              <a:spcBef>
                <a:spcPts val="0"/>
              </a:spcBef>
              <a:spcAft>
                <a:spcPts val="600"/>
              </a:spcAft>
              <a:buSzPct val="100000"/>
            </a:pPr>
            <a:r>
              <a:rPr lang="en-GB" sz="1600" dirty="0" smtClean="0"/>
              <a:t>88% felt their children get the help they need with their learning</a:t>
            </a:r>
          </a:p>
          <a:p>
            <a:pPr>
              <a:spcBef>
                <a:spcPts val="0"/>
              </a:spcBef>
              <a:spcAft>
                <a:spcPts val="600"/>
              </a:spcAft>
              <a:buSzPct val="100000"/>
            </a:pPr>
            <a:r>
              <a:rPr lang="en-GB" sz="1600" dirty="0" smtClean="0"/>
              <a:t>92% agreed that the school supports their child’s emotional wellbeing</a:t>
            </a:r>
          </a:p>
          <a:p>
            <a:pPr>
              <a:spcBef>
                <a:spcPts val="0"/>
              </a:spcBef>
              <a:spcAft>
                <a:spcPts val="600"/>
              </a:spcAft>
              <a:buSzPct val="100000"/>
            </a:pPr>
            <a:r>
              <a:rPr lang="en-GB" sz="1600" dirty="0" smtClean="0"/>
              <a:t>84% feel that the school encourages the children to treat others with respect. </a:t>
            </a:r>
            <a:endParaRPr lang="en-GB" sz="1600" dirty="0"/>
          </a:p>
          <a:p>
            <a:pPr>
              <a:spcBef>
                <a:spcPts val="0"/>
              </a:spcBef>
              <a:spcAft>
                <a:spcPts val="600"/>
              </a:spcAft>
              <a:buSzPct val="100000"/>
            </a:pPr>
            <a:r>
              <a:rPr lang="en-GB" sz="1600" dirty="0" smtClean="0"/>
              <a:t>58% of parents had not experienced bullying, 35% felt their children had been bullied. These parents felt that the approach used for dealing with bullying needed to be improved.</a:t>
            </a:r>
          </a:p>
          <a:p>
            <a:pPr>
              <a:spcBef>
                <a:spcPts val="0"/>
              </a:spcBef>
              <a:spcAft>
                <a:spcPts val="600"/>
              </a:spcAft>
              <a:buSzPct val="100000"/>
            </a:pPr>
            <a:r>
              <a:rPr lang="en-GB" sz="1600" dirty="0" smtClean="0"/>
              <a:t>58% of parents felt that the new homework diaries are not used well and do not make them more involved in their child’s learning. Some parents feel they should be used better to communicate between home and school.</a:t>
            </a:r>
          </a:p>
          <a:p>
            <a:pPr>
              <a:spcBef>
                <a:spcPts val="0"/>
              </a:spcBef>
              <a:spcAft>
                <a:spcPts val="600"/>
              </a:spcAft>
              <a:buSzPct val="100000"/>
            </a:pPr>
            <a:r>
              <a:rPr lang="en-GB" sz="1600" dirty="0"/>
              <a:t>84% felt that they are encouraged to be involved in the life of the Parent Council and kept well informed. </a:t>
            </a:r>
          </a:p>
          <a:p>
            <a:pPr>
              <a:spcBef>
                <a:spcPts val="0"/>
              </a:spcBef>
              <a:spcAft>
                <a:spcPts val="600"/>
              </a:spcAft>
              <a:buSzPct val="100000"/>
            </a:pPr>
            <a:r>
              <a:rPr lang="en-GB" sz="1600" dirty="0"/>
              <a:t>Main point to address are – Behaviour, understanding of inclusion, bullying and expectations of homework </a:t>
            </a:r>
            <a:r>
              <a:rPr lang="en-GB" sz="1600" dirty="0" smtClean="0"/>
              <a:t>diaries – See our Priorities for next year</a:t>
            </a:r>
            <a:endParaRPr lang="en-GB" sz="1600" dirty="0"/>
          </a:p>
          <a:p>
            <a:pPr marL="25400" indent="0">
              <a:buNone/>
            </a:pPr>
            <a:endParaRPr lang="en-GB" sz="1800" dirty="0" smtClean="0"/>
          </a:p>
          <a:p>
            <a:endParaRPr lang="en-GB" sz="1800" dirty="0"/>
          </a:p>
        </p:txBody>
      </p:sp>
      <p:pic>
        <p:nvPicPr>
          <p:cNvPr id="7" name="Google Shape;87;p13"/>
          <p:cNvPicPr preferRelativeResize="0"/>
          <p:nvPr/>
        </p:nvPicPr>
        <p:blipFill rotWithShape="1">
          <a:blip r:embed="rId2">
            <a:alphaModFix/>
          </a:blip>
          <a:srcRect/>
          <a:stretch/>
        </p:blipFill>
        <p:spPr>
          <a:xfrm>
            <a:off x="194413" y="186124"/>
            <a:ext cx="1111874" cy="882655"/>
          </a:xfrm>
          <a:prstGeom prst="rect">
            <a:avLst/>
          </a:prstGeom>
          <a:noFill/>
          <a:ln>
            <a:noFill/>
          </a:ln>
        </p:spPr>
      </p:pic>
    </p:spTree>
    <p:extLst>
      <p:ext uri="{BB962C8B-B14F-4D97-AF65-F5344CB8AC3E}">
        <p14:creationId xmlns:p14="http://schemas.microsoft.com/office/powerpoint/2010/main" val="369288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637953" y="367567"/>
            <a:ext cx="8229600" cy="65039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GB" sz="3600" dirty="0"/>
              <a:t>L</a:t>
            </a:r>
            <a:r>
              <a:rPr lang="en-GB" sz="3600" b="0" i="0" u="none" strike="noStrike" cap="none" dirty="0" smtClean="0">
                <a:solidFill>
                  <a:schemeClr val="dk1"/>
                </a:solidFill>
                <a:sym typeface="Calibri"/>
              </a:rPr>
              <a:t>ook </a:t>
            </a:r>
            <a:r>
              <a:rPr lang="en-GB" sz="3600" dirty="0" smtClean="0"/>
              <a:t>F</a:t>
            </a:r>
            <a:r>
              <a:rPr lang="en-GB" sz="3600" b="0" i="0" u="none" strike="noStrike" cap="none" dirty="0" smtClean="0">
                <a:solidFill>
                  <a:schemeClr val="dk1"/>
                </a:solidFill>
                <a:sym typeface="Calibri"/>
              </a:rPr>
              <a:t>orward to 2019/20 Priorities</a:t>
            </a:r>
            <a:endParaRPr sz="3600" b="0" i="0" u="none" strike="noStrike" cap="none" dirty="0">
              <a:solidFill>
                <a:schemeClr val="dk1"/>
              </a:solidFill>
              <a:sym typeface="Calibri"/>
            </a:endParaRPr>
          </a:p>
        </p:txBody>
      </p:sp>
      <p:graphicFrame>
        <p:nvGraphicFramePr>
          <p:cNvPr id="111" name="Google Shape;111;p17"/>
          <p:cNvGraphicFramePr/>
          <p:nvPr>
            <p:extLst>
              <p:ext uri="{D42A27DB-BD31-4B8C-83A1-F6EECF244321}">
                <p14:modId xmlns:p14="http://schemas.microsoft.com/office/powerpoint/2010/main" val="957865112"/>
              </p:ext>
            </p:extLst>
          </p:nvPr>
        </p:nvGraphicFramePr>
        <p:xfrm>
          <a:off x="446567" y="1364454"/>
          <a:ext cx="8229600" cy="2976900"/>
        </p:xfrm>
        <a:graphic>
          <a:graphicData uri="http://schemas.openxmlformats.org/drawingml/2006/table">
            <a:tbl>
              <a:tblPr firstRow="1" bandRow="1">
                <a:noFill/>
                <a:tableStyleId>{ECFAD96D-5AC8-4D6E-9379-DE08F4020823}</a:tableStyleId>
              </a:tblPr>
              <a:tblGrid>
                <a:gridCol w="1234475"/>
                <a:gridCol w="6995125"/>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t>Priority</a:t>
                      </a: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smtClean="0">
                          <a:solidFill>
                            <a:schemeClr val="lt1"/>
                          </a:solidFill>
                          <a:effectLst/>
                          <a:latin typeface="Calibri"/>
                          <a:ea typeface="Calibri"/>
                          <a:cs typeface="Calibri"/>
                          <a:sym typeface="Arial"/>
                        </a:rPr>
                        <a:t>To continue to raise attainment in Numeracy</a:t>
                      </a:r>
                      <a:endParaRPr sz="1800" u="none" strike="noStrike" cap="none" dirty="0"/>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t>What we aim to do</a:t>
                      </a:r>
                      <a:endParaRPr sz="1800" b="1" u="none" strike="noStrike" cap="none"/>
                    </a:p>
                  </a:txBody>
                  <a:tcPr marL="91450" marR="91450" marT="45725" marB="45725"/>
                </a:tc>
                <a:tc>
                  <a:txBody>
                    <a:bodyPr/>
                    <a:lstStyle/>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Introduce Number Talks </a:t>
                      </a:r>
                      <a:r>
                        <a:rPr lang="en-US" sz="1400" b="0" i="0" u="none" strike="noStrike" cap="none" baseline="0" dirty="0" smtClean="0">
                          <a:solidFill>
                            <a:schemeClr val="dk1"/>
                          </a:solidFill>
                          <a:effectLst/>
                          <a:latin typeface="Calibri"/>
                          <a:ea typeface="Calibri"/>
                          <a:cs typeface="Calibri"/>
                          <a:sym typeface="Arial"/>
                        </a:rPr>
                        <a:t> from P3-7</a:t>
                      </a:r>
                      <a:r>
                        <a:rPr lang="en-US" sz="1400" b="0" i="0" u="none" strike="noStrike" cap="none" dirty="0" smtClean="0">
                          <a:solidFill>
                            <a:schemeClr val="dk1"/>
                          </a:solidFill>
                          <a:effectLst/>
                          <a:latin typeface="Calibri"/>
                          <a:ea typeface="Calibri"/>
                          <a:cs typeface="Calibri"/>
                          <a:sym typeface="Arial"/>
                        </a:rPr>
                        <a:t> classes to give the children more opportunities</a:t>
                      </a:r>
                      <a:r>
                        <a:rPr lang="en-US" sz="1400" b="0" i="0" u="none" strike="noStrike" cap="none" baseline="0" dirty="0" smtClean="0">
                          <a:solidFill>
                            <a:schemeClr val="dk1"/>
                          </a:solidFill>
                          <a:effectLst/>
                          <a:latin typeface="Calibri"/>
                          <a:ea typeface="Calibri"/>
                          <a:cs typeface="Calibri"/>
                          <a:sym typeface="Arial"/>
                        </a:rPr>
                        <a:t> to  explain their numerical thinking, challenge each other’s thinking and to further develop their mental strategies</a:t>
                      </a:r>
                      <a:r>
                        <a:rPr lang="en-US" sz="1400" b="0" i="0" u="none" strike="noStrike" cap="none" dirty="0" smtClean="0">
                          <a:solidFill>
                            <a:schemeClr val="dk1"/>
                          </a:solidFill>
                          <a:effectLst/>
                          <a:latin typeface="Calibri"/>
                          <a:ea typeface="Calibri"/>
                          <a:cs typeface="Calibri"/>
                          <a:sym typeface="Arial"/>
                        </a:rPr>
                        <a:t>. </a:t>
                      </a: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Development work on concrete, pictorial and abstract materials and resources to support learning</a:t>
                      </a: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Start to implement Developing Number Knowledge </a:t>
                      </a:r>
                      <a:r>
                        <a:rPr lang="en-US" sz="1400" b="0" i="0" u="none" strike="noStrike" cap="none" dirty="0" err="1" smtClean="0">
                          <a:solidFill>
                            <a:schemeClr val="dk1"/>
                          </a:solidFill>
                          <a:effectLst/>
                          <a:latin typeface="Calibri"/>
                          <a:ea typeface="Calibri"/>
                          <a:cs typeface="Calibri"/>
                          <a:sym typeface="Arial"/>
                        </a:rPr>
                        <a:t>Programme</a:t>
                      </a:r>
                      <a:r>
                        <a:rPr lang="en-US" sz="1400" b="0" i="0" u="none" strike="noStrike" cap="none" dirty="0" smtClean="0">
                          <a:solidFill>
                            <a:schemeClr val="dk1"/>
                          </a:solidFill>
                          <a:effectLst/>
                          <a:latin typeface="Calibri"/>
                          <a:ea typeface="Calibri"/>
                          <a:cs typeface="Calibri"/>
                          <a:sym typeface="Arial"/>
                        </a:rPr>
                        <a:t> at P1/2 </a:t>
                      </a: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Build on current practice on PLAY across the school</a:t>
                      </a:r>
                      <a:r>
                        <a:rPr lang="en-US" sz="1400" b="0" i="0" u="none" strike="noStrike" cap="none" baseline="0" dirty="0" smtClean="0">
                          <a:solidFill>
                            <a:schemeClr val="dk1"/>
                          </a:solidFill>
                          <a:effectLst/>
                          <a:latin typeface="Calibri"/>
                          <a:ea typeface="Calibri"/>
                          <a:cs typeface="Calibri"/>
                          <a:sym typeface="Arial"/>
                        </a:rPr>
                        <a:t> to develop numeracy and </a:t>
                      </a:r>
                      <a:r>
                        <a:rPr lang="en-US" sz="1400" b="0" i="0" u="none" strike="noStrike" cap="none" baseline="0" dirty="0" err="1" smtClean="0">
                          <a:solidFill>
                            <a:schemeClr val="dk1"/>
                          </a:solidFill>
                          <a:effectLst/>
                          <a:latin typeface="Calibri"/>
                          <a:ea typeface="Calibri"/>
                          <a:cs typeface="Calibri"/>
                          <a:sym typeface="Arial"/>
                        </a:rPr>
                        <a:t>maths</a:t>
                      </a:r>
                      <a:r>
                        <a:rPr lang="en-US" sz="1400" b="0" i="0" u="none" strike="noStrike" cap="none" baseline="0" dirty="0" smtClean="0">
                          <a:solidFill>
                            <a:schemeClr val="dk1"/>
                          </a:solidFill>
                          <a:effectLst/>
                          <a:latin typeface="Calibri"/>
                          <a:ea typeface="Calibri"/>
                          <a:cs typeface="Calibri"/>
                          <a:sym typeface="Arial"/>
                        </a:rPr>
                        <a:t> skills.</a:t>
                      </a: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Creation of real life contexts for the development of </a:t>
                      </a:r>
                      <a:r>
                        <a:rPr lang="en-US" sz="1400" b="0" i="0" u="none" strike="noStrike" cap="none" dirty="0" err="1" smtClean="0">
                          <a:solidFill>
                            <a:schemeClr val="dk1"/>
                          </a:solidFill>
                          <a:effectLst/>
                          <a:latin typeface="Calibri"/>
                          <a:ea typeface="Calibri"/>
                          <a:cs typeface="Calibri"/>
                          <a:sym typeface="Arial"/>
                        </a:rPr>
                        <a:t>maths</a:t>
                      </a:r>
                      <a:r>
                        <a:rPr lang="en-US" sz="1400" b="0" i="0" u="none" strike="noStrike" cap="none" dirty="0" smtClean="0">
                          <a:solidFill>
                            <a:schemeClr val="dk1"/>
                          </a:solidFill>
                          <a:effectLst/>
                          <a:latin typeface="Calibri"/>
                          <a:ea typeface="Calibri"/>
                          <a:cs typeface="Calibri"/>
                          <a:sym typeface="Arial"/>
                        </a:rPr>
                        <a:t> and  numeracy</a:t>
                      </a:r>
                      <a:endParaRPr lang="en-GB" sz="1400" b="0" i="0" u="none" strike="noStrike" cap="none" dirty="0" smtClean="0">
                        <a:solidFill>
                          <a:schemeClr val="dk1"/>
                        </a:solidFill>
                        <a:effectLst/>
                        <a:latin typeface="Calibri"/>
                        <a:ea typeface="Calibri"/>
                        <a:cs typeface="Calibri"/>
                        <a:sym typeface="Arial"/>
                      </a:endParaRP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Continue with moderation opportunities in school and in the cluster across all areas of literacy and numeracy related to all aspects of the moderation cycle</a:t>
                      </a:r>
                      <a:endParaRPr lang="en-GB" sz="1400" b="0" i="0" u="none" strike="noStrike" cap="none" dirty="0" smtClean="0">
                        <a:solidFill>
                          <a:schemeClr val="dk1"/>
                        </a:solidFill>
                        <a:effectLst/>
                        <a:latin typeface="Calibri"/>
                        <a:ea typeface="Calibri"/>
                        <a:cs typeface="Calibri"/>
                        <a:sym typeface="Arial"/>
                      </a:endParaRPr>
                    </a:p>
                  </a:txBody>
                  <a:tcPr marL="91450" marR="91450" marT="45725" marB="45725"/>
                </a:tc>
              </a:tr>
            </a:tbl>
          </a:graphicData>
        </a:graphic>
      </p:graphicFrame>
      <p:pic>
        <p:nvPicPr>
          <p:cNvPr id="4" name="Google Shape;87;p13"/>
          <p:cNvPicPr preferRelativeResize="0"/>
          <p:nvPr/>
        </p:nvPicPr>
        <p:blipFill rotWithShape="1">
          <a:blip r:embed="rId3">
            <a:alphaModFix/>
          </a:blip>
          <a:srcRect/>
          <a:stretch/>
        </p:blipFill>
        <p:spPr>
          <a:xfrm>
            <a:off x="194413" y="174248"/>
            <a:ext cx="1099997" cy="1037035"/>
          </a:xfrm>
          <a:prstGeom prst="rect">
            <a:avLst/>
          </a:prstGeom>
          <a:noFill/>
          <a:ln>
            <a:noFill/>
          </a:ln>
        </p:spPr>
      </p:pic>
      <p:graphicFrame>
        <p:nvGraphicFramePr>
          <p:cNvPr id="5" name="Google Shape;118;p18"/>
          <p:cNvGraphicFramePr/>
          <p:nvPr>
            <p:extLst>
              <p:ext uri="{D42A27DB-BD31-4B8C-83A1-F6EECF244321}">
                <p14:modId xmlns:p14="http://schemas.microsoft.com/office/powerpoint/2010/main" val="2221937384"/>
              </p:ext>
            </p:extLst>
          </p:nvPr>
        </p:nvGraphicFramePr>
        <p:xfrm>
          <a:off x="435935" y="4453707"/>
          <a:ext cx="8229600" cy="1661180"/>
        </p:xfrm>
        <a:graphic>
          <a:graphicData uri="http://schemas.openxmlformats.org/drawingml/2006/table">
            <a:tbl>
              <a:tblPr firstRow="1" bandRow="1">
                <a:noFill/>
                <a:tableStyleId>{A44E6CC8-1899-44CC-AEC1-ADCF2CE3FB95}</a:tableStyleId>
              </a:tblPr>
              <a:tblGrid>
                <a:gridCol w="1234475"/>
                <a:gridCol w="6995125"/>
              </a:tblGrid>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t>Priority</a:t>
                      </a:r>
                      <a:endParaRPr sz="1800" u="none" strike="noStrike" cap="none"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lang="en-US" sz="1800" b="1" i="0" u="none" strike="noStrike" cap="none" dirty="0" smtClean="0">
                          <a:solidFill>
                            <a:schemeClr val="lt1"/>
                          </a:solidFill>
                          <a:effectLst/>
                          <a:latin typeface="Calibri"/>
                          <a:ea typeface="Calibri"/>
                          <a:cs typeface="Calibri"/>
                          <a:sym typeface="Arial"/>
                        </a:rPr>
                        <a:t>To review our current contexts for learning (topics) and create new ones.</a:t>
                      </a:r>
                      <a:endParaRPr lang="en-GB" sz="1800" b="1" i="0" u="none" strike="noStrike" cap="none" dirty="0" smtClean="0">
                        <a:solidFill>
                          <a:schemeClr val="lt1"/>
                        </a:solidFill>
                        <a:effectLst/>
                        <a:latin typeface="Calibri"/>
                        <a:ea typeface="Calibri"/>
                        <a:cs typeface="Calibri"/>
                        <a:sym typeface="Arial"/>
                      </a:endParaRP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t>What we aim to do</a:t>
                      </a:r>
                      <a:endParaRPr sz="1800" b="1" u="none" strike="noStrike" cap="none"/>
                    </a:p>
                  </a:txBody>
                  <a:tcPr marL="91450" marR="91450" marT="45725" marB="45725"/>
                </a:tc>
                <a:tc>
                  <a:txBody>
                    <a:bodyPr/>
                    <a:lstStyle/>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Undertake Self evaluation of our current</a:t>
                      </a:r>
                      <a:r>
                        <a:rPr lang="en-US" sz="1400" b="0" i="0" u="none" strike="noStrike" cap="none" baseline="0" dirty="0" smtClean="0">
                          <a:solidFill>
                            <a:schemeClr val="dk1"/>
                          </a:solidFill>
                          <a:effectLst/>
                          <a:latin typeface="Calibri"/>
                          <a:ea typeface="Calibri"/>
                          <a:cs typeface="Calibri"/>
                          <a:sym typeface="Arial"/>
                        </a:rPr>
                        <a:t> context for learning (topics) </a:t>
                      </a:r>
                      <a:r>
                        <a:rPr lang="en-US" sz="1400" b="0" i="0" u="none" strike="noStrike" cap="none" dirty="0" smtClean="0">
                          <a:solidFill>
                            <a:schemeClr val="dk1"/>
                          </a:solidFill>
                          <a:effectLst/>
                          <a:latin typeface="Calibri"/>
                          <a:ea typeface="Calibri"/>
                          <a:cs typeface="Calibri"/>
                          <a:sym typeface="Arial"/>
                        </a:rPr>
                        <a:t> – what is working well?, What do we need to improve?  Relate to creativity, investigation, enquiry, play, pupil lead, </a:t>
                      </a:r>
                      <a:r>
                        <a:rPr lang="en-US" sz="1400" b="1" i="0" u="none" strike="noStrike" cap="none" dirty="0" smtClean="0">
                          <a:solidFill>
                            <a:schemeClr val="dk1"/>
                          </a:solidFill>
                          <a:effectLst/>
                          <a:latin typeface="Calibri"/>
                          <a:ea typeface="Calibri"/>
                          <a:cs typeface="Calibri"/>
                          <a:sym typeface="Arial"/>
                        </a:rPr>
                        <a:t>skills</a:t>
                      </a:r>
                      <a:r>
                        <a:rPr lang="en-US" sz="1400" b="0" i="0" u="none" strike="noStrike" cap="none" dirty="0" smtClean="0">
                          <a:solidFill>
                            <a:schemeClr val="dk1"/>
                          </a:solidFill>
                          <a:effectLst/>
                          <a:latin typeface="Calibri"/>
                          <a:ea typeface="Calibri"/>
                          <a:cs typeface="Calibri"/>
                          <a:sym typeface="Arial"/>
                        </a:rPr>
                        <a:t> and choice. </a:t>
                      </a:r>
                    </a:p>
                    <a:p>
                      <a:pPr marL="285750" indent="-285750">
                        <a:spcAft>
                          <a:spcPts val="600"/>
                        </a:spcAft>
                        <a:buFont typeface="Arial" panose="020B0604020202020204" pitchFamily="34" charset="0"/>
                        <a:buChar char="•"/>
                      </a:pPr>
                      <a:r>
                        <a:rPr lang="en-US" sz="1400" b="0" i="0" u="none" strike="noStrike" cap="none" dirty="0" smtClean="0">
                          <a:solidFill>
                            <a:schemeClr val="dk1"/>
                          </a:solidFill>
                          <a:effectLst/>
                          <a:latin typeface="Calibri"/>
                          <a:ea typeface="Calibri"/>
                          <a:cs typeface="Calibri"/>
                          <a:sym typeface="Arial"/>
                        </a:rPr>
                        <a:t>Create new opportunities for contexts for learning (topics) with staff, pupils and parents </a:t>
                      </a:r>
                    </a:p>
                  </a:txBody>
                  <a:tcPr marL="91450" marR="91450" marT="45725" marB="457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7" name="Google Shape;117;p18"/>
          <p:cNvGraphicFramePr/>
          <p:nvPr>
            <p:extLst>
              <p:ext uri="{D42A27DB-BD31-4B8C-83A1-F6EECF244321}">
                <p14:modId xmlns:p14="http://schemas.microsoft.com/office/powerpoint/2010/main" val="3831518634"/>
              </p:ext>
            </p:extLst>
          </p:nvPr>
        </p:nvGraphicFramePr>
        <p:xfrm>
          <a:off x="463137" y="1410814"/>
          <a:ext cx="8229600" cy="3383300"/>
        </p:xfrm>
        <a:graphic>
          <a:graphicData uri="http://schemas.openxmlformats.org/drawingml/2006/table">
            <a:tbl>
              <a:tblPr firstRow="1" bandRow="1">
                <a:noFill/>
                <a:tableStyleId>{0C10AB91-E224-4385-92F2-6E8A0A559291}</a:tableStyleId>
              </a:tblPr>
              <a:tblGrid>
                <a:gridCol w="1234475"/>
                <a:gridCol w="6995125"/>
              </a:tblGrid>
              <a:tr h="463137">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dirty="0"/>
                        <a:t>Priority</a:t>
                      </a: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smtClean="0">
                          <a:solidFill>
                            <a:schemeClr val="lt1"/>
                          </a:solidFill>
                          <a:effectLst/>
                          <a:latin typeface="Calibri"/>
                          <a:ea typeface="Calibri"/>
                          <a:cs typeface="Calibri"/>
                          <a:sym typeface="Arial"/>
                        </a:rPr>
                        <a:t>To establish support systems in school to improve the wellbeing of our pupils.  (Pupil Equity Funding)</a:t>
                      </a:r>
                      <a:endParaRPr sz="1800" u="none" strike="noStrike" cap="none" dirty="0"/>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en-GB" sz="1800" b="1" u="none" strike="noStrike" cap="none"/>
                        <a:t>What we aim to do</a:t>
                      </a:r>
                      <a:endParaRPr sz="1800" b="1" u="none" strike="noStrike" cap="none"/>
                    </a:p>
                  </a:txBody>
                  <a:tcPr marL="91450" marR="91450" marT="45725" marB="45725"/>
                </a:tc>
                <a:tc>
                  <a:txBody>
                    <a:bodyPr/>
                    <a:lstStyle/>
                    <a:p>
                      <a:pPr marL="285750" marR="0" lvl="0" indent="-285750" algn="l" rtl="0">
                        <a:lnSpc>
                          <a:spcPct val="100000"/>
                        </a:lnSpc>
                        <a:spcBef>
                          <a:spcPts val="0"/>
                        </a:spcBef>
                        <a:spcAft>
                          <a:spcPts val="600"/>
                        </a:spcAft>
                        <a:buClr>
                          <a:schemeClr val="dk1"/>
                        </a:buClr>
                        <a:buSzPts val="1600"/>
                        <a:buFont typeface="Arial"/>
                        <a:buChar char="•"/>
                      </a:pPr>
                      <a:r>
                        <a:rPr lang="en-US" sz="1400" b="0" i="0" u="none" strike="noStrike" cap="none" dirty="0" smtClean="0">
                          <a:solidFill>
                            <a:schemeClr val="dk1"/>
                          </a:solidFill>
                          <a:effectLst/>
                          <a:latin typeface="Calibri"/>
                          <a:ea typeface="Calibri"/>
                          <a:cs typeface="Calibri"/>
                          <a:sym typeface="Arial"/>
                        </a:rPr>
                        <a:t>Introduce Emotion Works to encourage</a:t>
                      </a:r>
                      <a:r>
                        <a:rPr lang="en-US" sz="1400" b="0" i="0" u="none" strike="noStrike" cap="none" baseline="0" dirty="0" smtClean="0">
                          <a:solidFill>
                            <a:schemeClr val="dk1"/>
                          </a:solidFill>
                          <a:effectLst/>
                          <a:latin typeface="Calibri"/>
                          <a:ea typeface="Calibri"/>
                          <a:cs typeface="Calibri"/>
                          <a:sym typeface="Arial"/>
                        </a:rPr>
                        <a:t> children to be able to talk about how they feel and their emotions</a:t>
                      </a:r>
                      <a:r>
                        <a:rPr lang="en-US" sz="1400" b="0" i="0" u="none" strike="noStrike" cap="none" dirty="0" smtClean="0">
                          <a:solidFill>
                            <a:schemeClr val="dk1"/>
                          </a:solidFill>
                          <a:effectLst/>
                          <a:latin typeface="Calibri"/>
                          <a:ea typeface="Calibri"/>
                          <a:cs typeface="Calibri"/>
                          <a:sym typeface="Arial"/>
                        </a:rPr>
                        <a:t>. </a:t>
                      </a:r>
                    </a:p>
                    <a:p>
                      <a:pPr marL="285750" marR="0" lvl="0" indent="-285750" algn="l" defTabSz="914400" rtl="0" eaLnBrk="1" fontAlgn="auto" latinLnBrk="0" hangingPunct="1">
                        <a:lnSpc>
                          <a:spcPct val="100000"/>
                        </a:lnSpc>
                        <a:spcBef>
                          <a:spcPts val="0"/>
                        </a:spcBef>
                        <a:spcAft>
                          <a:spcPts val="600"/>
                        </a:spcAft>
                        <a:buClr>
                          <a:schemeClr val="dk1"/>
                        </a:buClr>
                        <a:buSzPts val="1600"/>
                        <a:buFont typeface="Arial"/>
                        <a:buChar char="•"/>
                        <a:tabLst/>
                        <a:defRPr/>
                      </a:pPr>
                      <a:r>
                        <a:rPr lang="en-US" sz="1400" b="0" i="0" u="none" strike="noStrike" cap="none" dirty="0" smtClean="0">
                          <a:solidFill>
                            <a:schemeClr val="dk1"/>
                          </a:solidFill>
                          <a:effectLst/>
                          <a:latin typeface="Calibri"/>
                          <a:ea typeface="Calibri"/>
                          <a:cs typeface="Calibri"/>
                          <a:sym typeface="Arial"/>
                        </a:rPr>
                        <a:t>To further develop an ethos of nurturing approaches across the whole school. </a:t>
                      </a:r>
                    </a:p>
                    <a:p>
                      <a:pPr marL="285750" indent="-285750">
                        <a:spcAft>
                          <a:spcPts val="600"/>
                        </a:spcAft>
                        <a:buFont typeface="Arial" panose="020B0604020202020204" pitchFamily="34" charset="0"/>
                        <a:buChar char="•"/>
                      </a:pPr>
                      <a:r>
                        <a:rPr lang="en-US" sz="1400" b="0" i="0" u="none" strike="noStrike" cap="none" dirty="0" smtClean="0">
                          <a:solidFill>
                            <a:schemeClr val="dk1"/>
                          </a:solidFill>
                          <a:effectLst/>
                          <a:latin typeface="Calibri"/>
                          <a:ea typeface="Calibri"/>
                          <a:cs typeface="Calibri"/>
                          <a:sym typeface="Arial"/>
                        </a:rPr>
                        <a:t>Further develop and enhance </a:t>
                      </a:r>
                      <a:r>
                        <a:rPr lang="en-US" sz="1400" b="0" i="0" u="none" strike="noStrike" cap="none" dirty="0" err="1" smtClean="0">
                          <a:solidFill>
                            <a:schemeClr val="dk1"/>
                          </a:solidFill>
                          <a:effectLst/>
                          <a:latin typeface="Calibri"/>
                          <a:ea typeface="Calibri"/>
                          <a:cs typeface="Calibri"/>
                          <a:sym typeface="Arial"/>
                        </a:rPr>
                        <a:t>KiVA</a:t>
                      </a:r>
                      <a:r>
                        <a:rPr lang="en-US" sz="1400" b="0" i="0" u="none" strike="noStrike" cap="none" dirty="0" smtClean="0">
                          <a:solidFill>
                            <a:schemeClr val="dk1"/>
                          </a:solidFill>
                          <a:effectLst/>
                          <a:latin typeface="Calibri"/>
                          <a:ea typeface="Calibri"/>
                          <a:cs typeface="Calibri"/>
                          <a:sym typeface="Arial"/>
                        </a:rPr>
                        <a:t> ( bullying</a:t>
                      </a:r>
                      <a:r>
                        <a:rPr lang="en-US" sz="1400" b="0" i="0" u="none" strike="noStrike" cap="none" baseline="0" dirty="0" smtClean="0">
                          <a:solidFill>
                            <a:schemeClr val="dk1"/>
                          </a:solidFill>
                          <a:effectLst/>
                          <a:latin typeface="Calibri"/>
                          <a:ea typeface="Calibri"/>
                          <a:cs typeface="Calibri"/>
                          <a:sym typeface="Arial"/>
                        </a:rPr>
                        <a:t> </a:t>
                      </a:r>
                      <a:r>
                        <a:rPr lang="en-US" sz="1400" b="0" i="0" u="none" strike="noStrike" cap="none" baseline="0" dirty="0" err="1" smtClean="0">
                          <a:solidFill>
                            <a:schemeClr val="dk1"/>
                          </a:solidFill>
                          <a:effectLst/>
                          <a:latin typeface="Calibri"/>
                          <a:ea typeface="Calibri"/>
                          <a:cs typeface="Calibri"/>
                          <a:sym typeface="Arial"/>
                        </a:rPr>
                        <a:t>programme</a:t>
                      </a:r>
                      <a:r>
                        <a:rPr lang="en-US" sz="1400" b="0" i="0" u="none" strike="noStrike" cap="none" baseline="0" dirty="0" smtClean="0">
                          <a:solidFill>
                            <a:schemeClr val="dk1"/>
                          </a:solidFill>
                          <a:effectLst/>
                          <a:latin typeface="Calibri"/>
                          <a:ea typeface="Calibri"/>
                          <a:cs typeface="Calibri"/>
                          <a:sym typeface="Arial"/>
                        </a:rPr>
                        <a:t> with a focus on relationships) </a:t>
                      </a:r>
                      <a:r>
                        <a:rPr lang="en-US" sz="1400" b="0" i="0" u="none" strike="noStrike" cap="none" dirty="0" smtClean="0">
                          <a:solidFill>
                            <a:schemeClr val="dk1"/>
                          </a:solidFill>
                          <a:effectLst/>
                          <a:latin typeface="Calibri"/>
                          <a:ea typeface="Calibri"/>
                          <a:cs typeface="Calibri"/>
                          <a:sym typeface="Arial"/>
                        </a:rPr>
                        <a:t>with staff, pupils and parents.</a:t>
                      </a:r>
                    </a:p>
                    <a:p>
                      <a:pPr marL="285750" indent="-285750">
                        <a:spcAft>
                          <a:spcPts val="600"/>
                        </a:spcAft>
                        <a:buFont typeface="Arial" panose="020B0604020202020204" pitchFamily="34" charset="0"/>
                        <a:buChar char="•"/>
                      </a:pPr>
                      <a:r>
                        <a:rPr lang="en-US" sz="1400" b="0" i="0" u="none" strike="noStrike" cap="none" dirty="0" smtClean="0">
                          <a:solidFill>
                            <a:schemeClr val="dk1"/>
                          </a:solidFill>
                          <a:effectLst/>
                          <a:latin typeface="Calibri"/>
                          <a:ea typeface="Calibri"/>
                          <a:cs typeface="Calibri"/>
                          <a:sym typeface="Arial"/>
                        </a:rPr>
                        <a:t>Review Authority Bullying Policy in line with our procedures</a:t>
                      </a:r>
                      <a:r>
                        <a:rPr lang="en-GB" sz="1400" b="0" i="0" u="none" strike="noStrike" cap="none" baseline="0" dirty="0" smtClean="0">
                          <a:solidFill>
                            <a:schemeClr val="dk1"/>
                          </a:solidFill>
                          <a:effectLst/>
                          <a:latin typeface="Calibri"/>
                          <a:ea typeface="Calibri"/>
                          <a:cs typeface="Calibri"/>
                          <a:sym typeface="Arial"/>
                        </a:rPr>
                        <a:t> and </a:t>
                      </a:r>
                      <a:r>
                        <a:rPr lang="en-US" sz="1400" b="0" i="0" u="none" strike="noStrike" cap="none" baseline="0" dirty="0" smtClean="0">
                          <a:solidFill>
                            <a:schemeClr val="dk1"/>
                          </a:solidFill>
                          <a:effectLst/>
                          <a:latin typeface="Calibri"/>
                          <a:ea typeface="Calibri"/>
                          <a:cs typeface="Calibri"/>
                          <a:sym typeface="Arial"/>
                        </a:rPr>
                        <a:t>u</a:t>
                      </a:r>
                      <a:r>
                        <a:rPr lang="en-US" sz="1400" b="0" i="0" u="none" strike="noStrike" cap="none" dirty="0" smtClean="0">
                          <a:solidFill>
                            <a:schemeClr val="dk1"/>
                          </a:solidFill>
                          <a:effectLst/>
                          <a:latin typeface="Calibri"/>
                          <a:ea typeface="Calibri"/>
                          <a:cs typeface="Calibri"/>
                          <a:sym typeface="Arial"/>
                        </a:rPr>
                        <a:t>pdate our bullying policy and procedures.</a:t>
                      </a:r>
                      <a:endParaRPr lang="en-GB" sz="1400" b="0" i="0" u="none" strike="noStrike" cap="none" dirty="0" smtClean="0">
                        <a:solidFill>
                          <a:schemeClr val="dk1"/>
                        </a:solidFill>
                        <a:effectLst/>
                        <a:latin typeface="Calibri"/>
                        <a:ea typeface="Calibri"/>
                        <a:cs typeface="Calibri"/>
                        <a:sym typeface="Arial"/>
                      </a:endParaRPr>
                    </a:p>
                    <a:p>
                      <a:pPr marL="285750" marR="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400" b="0" i="0" u="none" strike="noStrike" cap="none" dirty="0" smtClean="0">
                          <a:solidFill>
                            <a:schemeClr val="dk1"/>
                          </a:solidFill>
                          <a:effectLst/>
                          <a:latin typeface="Calibri"/>
                          <a:ea typeface="Calibri"/>
                          <a:cs typeface="Calibri"/>
                          <a:sym typeface="Arial"/>
                        </a:rPr>
                        <a:t>Work with parents around “better relationships better learning” (nurture, bullying, Respect for All, Restorative Approaches, inclusion</a:t>
                      </a:r>
                      <a:r>
                        <a:rPr lang="en-US" sz="1400" b="0" i="0" u="none" strike="noStrike" cap="none" baseline="0" dirty="0" smtClean="0">
                          <a:solidFill>
                            <a:schemeClr val="dk1"/>
                          </a:solidFill>
                          <a:effectLst/>
                          <a:latin typeface="Calibri"/>
                          <a:ea typeface="Calibri"/>
                          <a:cs typeface="Calibri"/>
                          <a:sym typeface="Arial"/>
                        </a:rPr>
                        <a:t> </a:t>
                      </a:r>
                      <a:r>
                        <a:rPr lang="en-US" sz="1400" b="0" i="0" u="none" strike="noStrike" cap="none" dirty="0" smtClean="0">
                          <a:solidFill>
                            <a:schemeClr val="dk1"/>
                          </a:solidFill>
                          <a:effectLst/>
                          <a:latin typeface="Calibri"/>
                          <a:ea typeface="Calibri"/>
                          <a:cs typeface="Calibri"/>
                          <a:sym typeface="Arial"/>
                        </a:rPr>
                        <a:t>so they have a better understanding of these approaches and how they can be involved to truly work in partnership to support their children. </a:t>
                      </a:r>
                      <a:endParaRPr lang="en-GB" sz="1400" b="0" i="0" u="none" strike="noStrike" cap="none" dirty="0" smtClean="0">
                        <a:solidFill>
                          <a:schemeClr val="dk1"/>
                        </a:solidFill>
                        <a:effectLst/>
                        <a:latin typeface="Calibri"/>
                        <a:ea typeface="Calibri"/>
                        <a:cs typeface="Calibri"/>
                        <a:sym typeface="Arial"/>
                      </a:endParaRPr>
                    </a:p>
                  </a:txBody>
                  <a:tcPr marL="91450" marR="91450" marT="45725" marB="45725"/>
                </a:tc>
              </a:tr>
            </a:tbl>
          </a:graphicData>
        </a:graphic>
      </p:graphicFrame>
      <p:sp>
        <p:nvSpPr>
          <p:cNvPr id="2" name="TextBox 1"/>
          <p:cNvSpPr txBox="1"/>
          <p:nvPr/>
        </p:nvSpPr>
        <p:spPr>
          <a:xfrm>
            <a:off x="439386" y="5015955"/>
            <a:ext cx="8253351" cy="738664"/>
          </a:xfrm>
          <a:prstGeom prst="rect">
            <a:avLst/>
          </a:prstGeom>
          <a:noFill/>
        </p:spPr>
        <p:txBody>
          <a:bodyPr wrap="square" rtlCol="0">
            <a:spAutoFit/>
          </a:bodyPr>
          <a:lstStyle/>
          <a:p>
            <a:pPr algn="ctr"/>
            <a:r>
              <a:rPr lang="en-GB" b="1" dirty="0" smtClean="0"/>
              <a:t>We will keep you informed throughout the year about our progress with these priorities. There will be opportunities for you to attend parent events, so we look forward to seeing you at these. If you would like anymore information about any of this then please get in touch. </a:t>
            </a:r>
            <a:endParaRPr lang="en-GB" b="1" dirty="0"/>
          </a:p>
        </p:txBody>
      </p:sp>
      <p:sp>
        <p:nvSpPr>
          <p:cNvPr id="8" name="Google Shape;110;p17"/>
          <p:cNvSpPr txBox="1">
            <a:spLocks noGrp="1"/>
          </p:cNvSpPr>
          <p:nvPr>
            <p:ph type="title"/>
          </p:nvPr>
        </p:nvSpPr>
        <p:spPr>
          <a:xfrm>
            <a:off x="637953" y="367567"/>
            <a:ext cx="8229600" cy="65039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GB" sz="3600" dirty="0"/>
              <a:t>L</a:t>
            </a:r>
            <a:r>
              <a:rPr lang="en-GB" sz="3600" b="0" i="0" u="none" strike="noStrike" cap="none" dirty="0" smtClean="0">
                <a:solidFill>
                  <a:schemeClr val="dk1"/>
                </a:solidFill>
                <a:sym typeface="Calibri"/>
              </a:rPr>
              <a:t>ook </a:t>
            </a:r>
            <a:r>
              <a:rPr lang="en-GB" sz="3600" dirty="0" smtClean="0"/>
              <a:t>F</a:t>
            </a:r>
            <a:r>
              <a:rPr lang="en-GB" sz="3600" b="0" i="0" u="none" strike="noStrike" cap="none" dirty="0" smtClean="0">
                <a:solidFill>
                  <a:schemeClr val="dk1"/>
                </a:solidFill>
                <a:sym typeface="Calibri"/>
              </a:rPr>
              <a:t>orward to 2019/20 Priorities</a:t>
            </a:r>
            <a:endParaRPr sz="3600" b="0" i="0" u="none" strike="noStrike" cap="none" dirty="0">
              <a:solidFill>
                <a:schemeClr val="dk1"/>
              </a:solidFill>
              <a:sym typeface="Calibri"/>
            </a:endParaRPr>
          </a:p>
        </p:txBody>
      </p:sp>
      <p:pic>
        <p:nvPicPr>
          <p:cNvPr id="9" name="Google Shape;87;p13"/>
          <p:cNvPicPr preferRelativeResize="0"/>
          <p:nvPr/>
        </p:nvPicPr>
        <p:blipFill rotWithShape="1">
          <a:blip r:embed="rId3">
            <a:alphaModFix/>
          </a:blip>
          <a:srcRect/>
          <a:stretch/>
        </p:blipFill>
        <p:spPr>
          <a:xfrm>
            <a:off x="194413" y="174248"/>
            <a:ext cx="1099997" cy="103703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1578</Words>
  <Application>Microsoft Office PowerPoint</Application>
  <PresentationFormat>On-screen Show (4:3)</PresentationFormat>
  <Paragraphs>81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School Improvement Planning </vt:lpstr>
      <vt:lpstr>What is School Improvement Planning? </vt:lpstr>
      <vt:lpstr>Review of 2018/19 Priorities </vt:lpstr>
      <vt:lpstr>PowerPoint Presentation</vt:lpstr>
      <vt:lpstr>PowerPoint Presentation</vt:lpstr>
      <vt:lpstr>Summary of responses from our Survey Monkey Parent Feedback in May 2019</vt:lpstr>
      <vt:lpstr>Look Forward to 2019/20 Priorities</vt:lpstr>
      <vt:lpstr>Look Forward to 2019/20 Priorities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Improvement Planning</dc:title>
  <dc:creator>elaine</dc:creator>
  <cp:lastModifiedBy>Fiona Denholm</cp:lastModifiedBy>
  <cp:revision>32</cp:revision>
  <dcterms:modified xsi:type="dcterms:W3CDTF">2019-09-20T14:19:39Z</dcterms:modified>
</cp:coreProperties>
</file>