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702" r:id="rId5"/>
    <p:sldMasterId id="2147483677" r:id="rId6"/>
    <p:sldMasterId id="2147483784" r:id="rId7"/>
    <p:sldMasterId id="2147483823" r:id="rId8"/>
  </p:sldMasterIdLst>
  <p:notesMasterIdLst>
    <p:notesMasterId r:id="rId33"/>
  </p:notesMasterIdLst>
  <p:handoutMasterIdLst>
    <p:handoutMasterId r:id="rId34"/>
  </p:handoutMasterIdLst>
  <p:sldIdLst>
    <p:sldId id="982" r:id="rId9"/>
    <p:sldId id="1061" r:id="rId10"/>
    <p:sldId id="1076" r:id="rId11"/>
    <p:sldId id="1077" r:id="rId12"/>
    <p:sldId id="1062" r:id="rId13"/>
    <p:sldId id="1075" r:id="rId14"/>
    <p:sldId id="1082" r:id="rId15"/>
    <p:sldId id="990" r:id="rId16"/>
    <p:sldId id="1083" r:id="rId17"/>
    <p:sldId id="1081" r:id="rId18"/>
    <p:sldId id="1067" r:id="rId19"/>
    <p:sldId id="1032" r:id="rId20"/>
    <p:sldId id="1078" r:id="rId21"/>
    <p:sldId id="1080" r:id="rId22"/>
    <p:sldId id="1050" r:id="rId23"/>
    <p:sldId id="1084" r:id="rId24"/>
    <p:sldId id="1047" r:id="rId25"/>
    <p:sldId id="1048" r:id="rId26"/>
    <p:sldId id="1065" r:id="rId27"/>
    <p:sldId id="1079" r:id="rId28"/>
    <p:sldId id="1025" r:id="rId29"/>
    <p:sldId id="1055" r:id="rId30"/>
    <p:sldId id="1045" r:id="rId31"/>
    <p:sldId id="1063" r:id="rId32"/>
  </p:sldIdLst>
  <p:sldSz cx="18288000" cy="10287000"/>
  <p:notesSz cx="6797675" cy="9926638"/>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77849" autoAdjust="0"/>
  </p:normalViewPr>
  <p:slideViewPr>
    <p:cSldViewPr>
      <p:cViewPr varScale="1">
        <p:scale>
          <a:sx n="50" d="100"/>
          <a:sy n="50" d="100"/>
        </p:scale>
        <p:origin x="78" y="144"/>
      </p:cViewPr>
      <p:guideLst>
        <p:guide orient="horz" pos="3240"/>
        <p:guide pos="5760"/>
      </p:guideLst>
    </p:cSldViewPr>
  </p:slideViewPr>
  <p:outlineViewPr>
    <p:cViewPr>
      <p:scale>
        <a:sx n="33" d="100"/>
        <a:sy n="33" d="100"/>
      </p:scale>
      <p:origin x="0" y="-32346"/>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FF498-0F74-4374-A7BF-FB4CC4BAE63F}" type="doc">
      <dgm:prSet loTypeId="urn:microsoft.com/office/officeart/2005/8/layout/process1" loCatId="process" qsTypeId="urn:microsoft.com/office/officeart/2005/8/quickstyle/simple5" qsCatId="simple" csTypeId="urn:microsoft.com/office/officeart/2005/8/colors/accent3_1" csCatId="accent3" phldr="1"/>
      <dgm:spPr/>
      <dgm:t>
        <a:bodyPr/>
        <a:lstStyle/>
        <a:p>
          <a:endParaRPr lang="en-GB"/>
        </a:p>
      </dgm:t>
    </dgm:pt>
    <dgm:pt modelId="{85725B55-E2B7-4260-9A82-A15877968AAB}">
      <dgm:prSet custT="1"/>
      <dgm:spPr/>
      <dgm:t>
        <a:bodyPr/>
        <a:lstStyle/>
        <a:p>
          <a:pPr rtl="0"/>
          <a:r>
            <a:rPr lang="en-GB" sz="2000">
              <a:effectLst>
                <a:outerShdw blurRad="38100" dist="38100" dir="2700000" algn="tl">
                  <a:srgbClr val="000000">
                    <a:alpha val="43137"/>
                  </a:srgbClr>
                </a:outerShdw>
              </a:effectLst>
            </a:rPr>
            <a:t>Be informed</a:t>
          </a:r>
          <a:endParaRPr lang="en-GB" sz="2000" dirty="0">
            <a:effectLst>
              <a:outerShdw blurRad="38100" dist="38100" dir="2700000" algn="tl">
                <a:srgbClr val="000000">
                  <a:alpha val="43137"/>
                </a:srgbClr>
              </a:outerShdw>
            </a:effectLst>
          </a:endParaRPr>
        </a:p>
      </dgm:t>
    </dgm:pt>
    <dgm:pt modelId="{549D6C59-0A02-4B6E-A192-680CF1304F5A}" type="parTrans" cxnId="{536915EC-1497-4A65-B7C9-568F395BCE9D}">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0F5FF575-B647-4E97-9762-7E5418546EF5}" type="sibTrans" cxnId="{536915EC-1497-4A65-B7C9-568F395BCE9D}">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1DED6123-D1E1-431C-B0DE-41E606979A61}">
      <dgm:prSet custT="1"/>
      <dgm:spPr/>
      <dgm:t>
        <a:bodyPr/>
        <a:lstStyle/>
        <a:p>
          <a:pPr algn="ctr" rtl="0"/>
          <a:r>
            <a:rPr lang="en-GB" sz="2000">
              <a:effectLst>
                <a:outerShdw blurRad="38100" dist="38100" dir="2700000" algn="tl">
                  <a:srgbClr val="000000">
                    <a:alpha val="43137"/>
                  </a:srgbClr>
                </a:outerShdw>
              </a:effectLst>
            </a:rPr>
            <a:t>Have open   conversations 	</a:t>
          </a:r>
          <a:endParaRPr lang="en-GB" sz="2000" dirty="0">
            <a:effectLst>
              <a:outerShdw blurRad="38100" dist="38100" dir="2700000" algn="tl">
                <a:srgbClr val="000000">
                  <a:alpha val="43137"/>
                </a:srgbClr>
              </a:outerShdw>
            </a:effectLst>
          </a:endParaRPr>
        </a:p>
      </dgm:t>
    </dgm:pt>
    <dgm:pt modelId="{7042C37C-C6A2-43D5-9613-5A6D2CA6EB3A}" type="parTrans" cxnId="{3A6B49D6-0961-4C24-BA56-CAEF9B07162D}">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938D5ADD-3C9B-4776-BE35-233FBE212872}" type="sibTrans" cxnId="{3A6B49D6-0961-4C24-BA56-CAEF9B07162D}">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2BDE535D-0D43-4B79-B225-4EA1A2CEFFA0}">
      <dgm:prSet custT="1"/>
      <dgm:spPr/>
      <dgm:t>
        <a:bodyPr/>
        <a:lstStyle/>
        <a:p>
          <a:pPr rtl="0"/>
          <a:r>
            <a:rPr lang="en-GB" sz="2000">
              <a:effectLst>
                <a:outerShdw blurRad="38100" dist="38100" dir="2700000" algn="tl">
                  <a:srgbClr val="000000">
                    <a:alpha val="43137"/>
                  </a:srgbClr>
                </a:outerShdw>
              </a:effectLst>
            </a:rPr>
            <a:t>Discuss risks </a:t>
          </a:r>
          <a:endParaRPr lang="en-GB" sz="2000" dirty="0">
            <a:effectLst>
              <a:outerShdw blurRad="38100" dist="38100" dir="2700000" algn="tl">
                <a:srgbClr val="000000">
                  <a:alpha val="43137"/>
                </a:srgbClr>
              </a:outerShdw>
            </a:effectLst>
          </a:endParaRPr>
        </a:p>
      </dgm:t>
    </dgm:pt>
    <dgm:pt modelId="{9D521AE0-31B1-4B5B-9A8E-97EF430CB114}" type="parTrans" cxnId="{B05EA167-CE35-4E78-9F27-8122865C72DC}">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6E1109BA-D010-4FDF-9078-C660A60DA681}" type="sibTrans" cxnId="{B05EA167-CE35-4E78-9F27-8122865C72DC}">
      <dgm:prSet custT="1"/>
      <dgm:spPr/>
      <dgm:t>
        <a:bodyPr/>
        <a:lstStyle/>
        <a:p>
          <a:endParaRPr lang="en-GB" sz="2000" dirty="0">
            <a:solidFill>
              <a:schemeClr val="tx1"/>
            </a:solidFill>
            <a:effectLst>
              <a:outerShdw blurRad="38100" dist="38100" dir="2700000" algn="tl">
                <a:srgbClr val="000000">
                  <a:alpha val="43137"/>
                </a:srgbClr>
              </a:outerShdw>
            </a:effectLst>
          </a:endParaRPr>
        </a:p>
      </dgm:t>
    </dgm:pt>
    <dgm:pt modelId="{EE449127-6730-4E6E-A612-B0290A490567}">
      <dgm:prSet custT="1"/>
      <dgm:spPr/>
      <dgm:t>
        <a:bodyPr/>
        <a:lstStyle/>
        <a:p>
          <a:pPr rtl="0"/>
          <a:r>
            <a:rPr lang="en-GB" sz="2000">
              <a:effectLst>
                <a:outerShdw blurRad="38100" dist="38100" dir="2700000" algn="tl">
                  <a:srgbClr val="000000">
                    <a:alpha val="43137"/>
                  </a:srgbClr>
                </a:outerShdw>
              </a:effectLst>
            </a:rPr>
            <a:t>Explore together</a:t>
          </a:r>
          <a:endParaRPr lang="en-GB" sz="2000" dirty="0">
            <a:effectLst>
              <a:outerShdw blurRad="38100" dist="38100" dir="2700000" algn="tl">
                <a:srgbClr val="000000">
                  <a:alpha val="43137"/>
                </a:srgbClr>
              </a:outerShdw>
            </a:effectLst>
          </a:endParaRPr>
        </a:p>
      </dgm:t>
    </dgm:pt>
    <dgm:pt modelId="{57259CDF-FE30-45B2-AF23-2993333338BF}" type="parTrans" cxnId="{43FCD5D3-FFEE-4321-B8E3-FD0BCFECB246}">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1B1D5780-8E16-43B7-B640-61E752C32BC3}" type="sibTrans" cxnId="{43FCD5D3-FFEE-4321-B8E3-FD0BCFECB246}">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C776C3BD-7E56-49F4-B417-9EEBA9712F0C}">
      <dgm:prSet custT="1"/>
      <dgm:spPr/>
      <dgm:t>
        <a:bodyPr/>
        <a:lstStyle/>
        <a:p>
          <a:pPr rtl="0"/>
          <a:r>
            <a:rPr lang="en-GB" sz="2000">
              <a:effectLst>
                <a:outerShdw blurRad="38100" dist="38100" dir="2700000" algn="tl">
                  <a:srgbClr val="000000">
                    <a:alpha val="43137"/>
                  </a:srgbClr>
                </a:outerShdw>
              </a:effectLst>
            </a:rPr>
            <a:t>Establish balance and boundaries</a:t>
          </a:r>
          <a:endParaRPr lang="en-GB" sz="2000" dirty="0">
            <a:effectLst>
              <a:outerShdw blurRad="38100" dist="38100" dir="2700000" algn="tl">
                <a:srgbClr val="000000">
                  <a:alpha val="43137"/>
                </a:srgbClr>
              </a:outerShdw>
            </a:effectLst>
          </a:endParaRPr>
        </a:p>
      </dgm:t>
    </dgm:pt>
    <dgm:pt modelId="{978D70D1-9316-43DD-B29A-32B530CED504}" type="parTrans" cxnId="{6782614D-A7F5-469F-ADDE-CE5B2E15F2D6}">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604CD3B0-6F69-4B11-84F7-D42B152A1D78}" type="sibTrans" cxnId="{6782614D-A7F5-469F-ADDE-CE5B2E15F2D6}">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709E4B3D-2433-467A-B7B7-355BA0AE0708}">
      <dgm:prSet custT="1"/>
      <dgm:spPr/>
      <dgm:t>
        <a:bodyPr/>
        <a:lstStyle/>
        <a:p>
          <a:pPr rtl="0"/>
          <a:r>
            <a:rPr lang="en-GB" sz="2000">
              <a:effectLst>
                <a:outerShdw blurRad="38100" dist="38100" dir="2700000" algn="tl">
                  <a:srgbClr val="000000">
                    <a:alpha val="43137"/>
                  </a:srgbClr>
                </a:outerShdw>
              </a:effectLst>
            </a:rPr>
            <a:t>Monitor activity	</a:t>
          </a:r>
          <a:endParaRPr lang="en-GB" sz="2000" dirty="0">
            <a:effectLst>
              <a:outerShdw blurRad="38100" dist="38100" dir="2700000" algn="tl">
                <a:srgbClr val="000000">
                  <a:alpha val="43137"/>
                </a:srgbClr>
              </a:outerShdw>
            </a:effectLst>
          </a:endParaRPr>
        </a:p>
      </dgm:t>
    </dgm:pt>
    <dgm:pt modelId="{8FB159FF-7A3D-4141-96EF-160802288C3B}" type="parTrans" cxnId="{52E3BA49-5233-480C-83F9-12DA222B1A1A}">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8904B54D-1ACB-47D2-96DC-0884228E4623}" type="sibTrans" cxnId="{52E3BA49-5233-480C-83F9-12DA222B1A1A}">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70017DAE-0C5A-4FFD-BBD6-9C4BD697ECF3}">
      <dgm:prSet custT="1"/>
      <dgm:spPr/>
      <dgm:t>
        <a:bodyPr/>
        <a:lstStyle/>
        <a:p>
          <a:pPr rtl="0"/>
          <a:r>
            <a:rPr lang="en-GB" sz="2000">
              <a:effectLst>
                <a:outerShdw blurRad="38100" dist="38100" dir="2700000" algn="tl">
                  <a:srgbClr val="000000">
                    <a:alpha val="43137"/>
                  </a:srgbClr>
                </a:outerShdw>
              </a:effectLst>
            </a:rPr>
            <a:t>Parental controls 	</a:t>
          </a:r>
          <a:endParaRPr lang="en-GB" sz="2000" dirty="0">
            <a:effectLst>
              <a:outerShdw blurRad="38100" dist="38100" dir="2700000" algn="tl">
                <a:srgbClr val="000000">
                  <a:alpha val="43137"/>
                </a:srgbClr>
              </a:outerShdw>
            </a:effectLst>
          </a:endParaRPr>
        </a:p>
      </dgm:t>
    </dgm:pt>
    <dgm:pt modelId="{CEFBBCF1-B684-45BF-ADDD-66BEEDA0F865}" type="parTrans" cxnId="{DB130203-4AAA-4E00-A9F8-DB3B5C147EA9}">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6C76601B-6EB9-4365-AC6D-AC51FCFABAE0}" type="sibTrans" cxnId="{DB130203-4AAA-4E00-A9F8-DB3B5C147EA9}">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75AEFD9C-BAC2-48C6-98F9-51E1D4A1EF79}">
      <dgm:prSet custT="1"/>
      <dgm:spPr/>
      <dgm:t>
        <a:bodyPr/>
        <a:lstStyle/>
        <a:p>
          <a:pPr rtl="0"/>
          <a:r>
            <a:rPr lang="en-GB" sz="2000">
              <a:effectLst>
                <a:outerShdw blurRad="38100" dist="38100" dir="2700000" algn="tl">
                  <a:srgbClr val="000000">
                    <a:alpha val="43137"/>
                  </a:srgbClr>
                </a:outerShdw>
              </a:effectLst>
            </a:rPr>
            <a:t>Block and report</a:t>
          </a:r>
          <a:endParaRPr lang="en-GB" sz="2000" dirty="0">
            <a:effectLst>
              <a:outerShdw blurRad="38100" dist="38100" dir="2700000" algn="tl">
                <a:srgbClr val="000000">
                  <a:alpha val="43137"/>
                </a:srgbClr>
              </a:outerShdw>
            </a:effectLst>
          </a:endParaRPr>
        </a:p>
      </dgm:t>
    </dgm:pt>
    <dgm:pt modelId="{017E1E2F-E00D-452C-972C-5F9596223943}" type="parTrans" cxnId="{072CA764-A5B6-4BA3-8624-86A6D65BDF07}">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DFADFFD0-8E7A-4779-9729-870F5BBB4C18}" type="sibTrans" cxnId="{072CA764-A5B6-4BA3-8624-86A6D65BDF07}">
      <dgm:prSet custT="1"/>
      <dgm:spPr/>
      <dgm:t>
        <a:bodyPr/>
        <a:lstStyle/>
        <a:p>
          <a:endParaRPr lang="en-GB" sz="2000">
            <a:solidFill>
              <a:schemeClr val="tx1"/>
            </a:solidFill>
            <a:effectLst>
              <a:outerShdw blurRad="38100" dist="38100" dir="2700000" algn="tl">
                <a:srgbClr val="000000">
                  <a:alpha val="43137"/>
                </a:srgbClr>
              </a:outerShdw>
            </a:effectLst>
          </a:endParaRPr>
        </a:p>
      </dgm:t>
    </dgm:pt>
    <dgm:pt modelId="{BACAA7ED-F286-4EBA-B5E5-2B8E2A1AB843}">
      <dgm:prSet custT="1"/>
      <dgm:spPr/>
      <dgm:t>
        <a:bodyPr/>
        <a:lstStyle/>
        <a:p>
          <a:pPr rtl="0"/>
          <a:r>
            <a:rPr lang="en-GB" sz="2000" dirty="0">
              <a:effectLst>
                <a:outerShdw blurRad="38100" dist="38100" dir="2700000" algn="tl">
                  <a:srgbClr val="000000">
                    <a:alpha val="43137"/>
                  </a:srgbClr>
                </a:outerShdw>
              </a:effectLst>
            </a:rPr>
            <a:t>Set-up devices and accounts together</a:t>
          </a:r>
        </a:p>
      </dgm:t>
    </dgm:pt>
    <dgm:pt modelId="{0E3E2FA2-3DB5-437E-AAFC-054604926399}" type="parTrans" cxnId="{F19950BF-CD6C-43BA-8F2C-7113BCA07F96}">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BBE70C1F-8A11-43E5-9D68-AAEBD6BBC47D}" type="sibTrans" cxnId="{F19950BF-CD6C-43BA-8F2C-7113BCA07F96}">
      <dgm:prSet/>
      <dgm:spPr/>
      <dgm:t>
        <a:bodyPr/>
        <a:lstStyle/>
        <a:p>
          <a:endParaRPr lang="en-GB" sz="2000">
            <a:solidFill>
              <a:schemeClr val="tx1"/>
            </a:solidFill>
            <a:effectLst>
              <a:outerShdw blurRad="38100" dist="38100" dir="2700000" algn="tl">
                <a:srgbClr val="000000">
                  <a:alpha val="43137"/>
                </a:srgbClr>
              </a:outerShdw>
            </a:effectLst>
          </a:endParaRPr>
        </a:p>
      </dgm:t>
    </dgm:pt>
    <dgm:pt modelId="{278BB056-4697-40FF-BAAA-417D7CC29E33}" type="pres">
      <dgm:prSet presAssocID="{AB4FF498-0F74-4374-A7BF-FB4CC4BAE63F}" presName="Name0" presStyleCnt="0">
        <dgm:presLayoutVars>
          <dgm:dir/>
          <dgm:resizeHandles val="exact"/>
        </dgm:presLayoutVars>
      </dgm:prSet>
      <dgm:spPr/>
    </dgm:pt>
    <dgm:pt modelId="{2FEC0C63-91E3-4FFE-B0BA-BB4F4238D7C2}" type="pres">
      <dgm:prSet presAssocID="{85725B55-E2B7-4260-9A82-A15877968AAB}" presName="node" presStyleLbl="node1" presStyleIdx="0" presStyleCnt="9">
        <dgm:presLayoutVars>
          <dgm:bulletEnabled val="1"/>
        </dgm:presLayoutVars>
      </dgm:prSet>
      <dgm:spPr/>
    </dgm:pt>
    <dgm:pt modelId="{7744EA61-F691-4E07-A130-E8AEC9AA1CC7}" type="pres">
      <dgm:prSet presAssocID="{0F5FF575-B647-4E97-9762-7E5418546EF5}" presName="sibTrans" presStyleLbl="sibTrans2D1" presStyleIdx="0" presStyleCnt="8"/>
      <dgm:spPr/>
    </dgm:pt>
    <dgm:pt modelId="{43192EA4-7884-4A2C-BCCE-913D3AE15DD7}" type="pres">
      <dgm:prSet presAssocID="{0F5FF575-B647-4E97-9762-7E5418546EF5}" presName="connectorText" presStyleLbl="sibTrans2D1" presStyleIdx="0" presStyleCnt="8"/>
      <dgm:spPr/>
    </dgm:pt>
    <dgm:pt modelId="{757B630B-EFA1-49A7-9FCE-102A6F64C11D}" type="pres">
      <dgm:prSet presAssocID="{1DED6123-D1E1-431C-B0DE-41E606979A61}" presName="node" presStyleLbl="node1" presStyleIdx="1" presStyleCnt="9" custScaleX="133803" custScaleY="98512">
        <dgm:presLayoutVars>
          <dgm:bulletEnabled val="1"/>
        </dgm:presLayoutVars>
      </dgm:prSet>
      <dgm:spPr/>
    </dgm:pt>
    <dgm:pt modelId="{BA46540E-1FEA-468D-B065-80B96967C91E}" type="pres">
      <dgm:prSet presAssocID="{938D5ADD-3C9B-4776-BE35-233FBE212872}" presName="sibTrans" presStyleLbl="sibTrans2D1" presStyleIdx="1" presStyleCnt="8"/>
      <dgm:spPr/>
    </dgm:pt>
    <dgm:pt modelId="{871686C6-6FCB-4F2A-9FF0-C40BF6A1636F}" type="pres">
      <dgm:prSet presAssocID="{938D5ADD-3C9B-4776-BE35-233FBE212872}" presName="connectorText" presStyleLbl="sibTrans2D1" presStyleIdx="1" presStyleCnt="8"/>
      <dgm:spPr/>
    </dgm:pt>
    <dgm:pt modelId="{85DEEC80-214D-407C-B366-1AE23011A34C}" type="pres">
      <dgm:prSet presAssocID="{2BDE535D-0D43-4B79-B225-4EA1A2CEFFA0}" presName="node" presStyleLbl="node1" presStyleIdx="2" presStyleCnt="9">
        <dgm:presLayoutVars>
          <dgm:bulletEnabled val="1"/>
        </dgm:presLayoutVars>
      </dgm:prSet>
      <dgm:spPr/>
    </dgm:pt>
    <dgm:pt modelId="{799A2398-69DD-4457-9C7E-90388076BA6B}" type="pres">
      <dgm:prSet presAssocID="{6E1109BA-D010-4FDF-9078-C660A60DA681}" presName="sibTrans" presStyleLbl="sibTrans2D1" presStyleIdx="2" presStyleCnt="8"/>
      <dgm:spPr/>
    </dgm:pt>
    <dgm:pt modelId="{41BCF3BF-96AD-4A31-A4A0-8DE72C14CDAD}" type="pres">
      <dgm:prSet presAssocID="{6E1109BA-D010-4FDF-9078-C660A60DA681}" presName="connectorText" presStyleLbl="sibTrans2D1" presStyleIdx="2" presStyleCnt="8"/>
      <dgm:spPr/>
    </dgm:pt>
    <dgm:pt modelId="{F96CBEB2-0868-4B25-94DE-67D85E5FED81}" type="pres">
      <dgm:prSet presAssocID="{EE449127-6730-4E6E-A612-B0290A490567}" presName="node" presStyleLbl="node1" presStyleIdx="3" presStyleCnt="9">
        <dgm:presLayoutVars>
          <dgm:bulletEnabled val="1"/>
        </dgm:presLayoutVars>
      </dgm:prSet>
      <dgm:spPr/>
    </dgm:pt>
    <dgm:pt modelId="{D0D6F991-595F-4EED-AEEA-5CAA980A2390}" type="pres">
      <dgm:prSet presAssocID="{1B1D5780-8E16-43B7-B640-61E752C32BC3}" presName="sibTrans" presStyleLbl="sibTrans2D1" presStyleIdx="3" presStyleCnt="8"/>
      <dgm:spPr/>
    </dgm:pt>
    <dgm:pt modelId="{CF5D005D-7C45-4399-9B41-C1CCF377F43B}" type="pres">
      <dgm:prSet presAssocID="{1B1D5780-8E16-43B7-B640-61E752C32BC3}" presName="connectorText" presStyleLbl="sibTrans2D1" presStyleIdx="3" presStyleCnt="8"/>
      <dgm:spPr/>
    </dgm:pt>
    <dgm:pt modelId="{D94EA9C9-0EAB-4FF6-87FE-67E28C192FEA}" type="pres">
      <dgm:prSet presAssocID="{C776C3BD-7E56-49F4-B417-9EEBA9712F0C}" presName="node" presStyleLbl="node1" presStyleIdx="4" presStyleCnt="9" custScaleX="117886">
        <dgm:presLayoutVars>
          <dgm:bulletEnabled val="1"/>
        </dgm:presLayoutVars>
      </dgm:prSet>
      <dgm:spPr/>
    </dgm:pt>
    <dgm:pt modelId="{344D2050-E045-446B-B30B-C256C6FB9BE6}" type="pres">
      <dgm:prSet presAssocID="{604CD3B0-6F69-4B11-84F7-D42B152A1D78}" presName="sibTrans" presStyleLbl="sibTrans2D1" presStyleIdx="4" presStyleCnt="8"/>
      <dgm:spPr/>
    </dgm:pt>
    <dgm:pt modelId="{743B1B72-B574-4313-B591-AE7404D6DCF9}" type="pres">
      <dgm:prSet presAssocID="{604CD3B0-6F69-4B11-84F7-D42B152A1D78}" presName="connectorText" presStyleLbl="sibTrans2D1" presStyleIdx="4" presStyleCnt="8"/>
      <dgm:spPr/>
    </dgm:pt>
    <dgm:pt modelId="{806A65D6-DFB7-4053-B619-363BED78279F}" type="pres">
      <dgm:prSet presAssocID="{709E4B3D-2433-467A-B7B7-355BA0AE0708}" presName="node" presStyleLbl="node1" presStyleIdx="5" presStyleCnt="9">
        <dgm:presLayoutVars>
          <dgm:bulletEnabled val="1"/>
        </dgm:presLayoutVars>
      </dgm:prSet>
      <dgm:spPr/>
    </dgm:pt>
    <dgm:pt modelId="{9F632AF8-8930-4466-BE77-A789EE6FE81B}" type="pres">
      <dgm:prSet presAssocID="{8904B54D-1ACB-47D2-96DC-0884228E4623}" presName="sibTrans" presStyleLbl="sibTrans2D1" presStyleIdx="5" presStyleCnt="8"/>
      <dgm:spPr/>
    </dgm:pt>
    <dgm:pt modelId="{C5DCD946-44E6-4A71-B384-E575FADE0F20}" type="pres">
      <dgm:prSet presAssocID="{8904B54D-1ACB-47D2-96DC-0884228E4623}" presName="connectorText" presStyleLbl="sibTrans2D1" presStyleIdx="5" presStyleCnt="8"/>
      <dgm:spPr/>
    </dgm:pt>
    <dgm:pt modelId="{D40694F5-0D56-4D4E-B76A-842A7D21EDBE}" type="pres">
      <dgm:prSet presAssocID="{70017DAE-0C5A-4FFD-BBD6-9C4BD697ECF3}" presName="node" presStyleLbl="node1" presStyleIdx="6" presStyleCnt="9">
        <dgm:presLayoutVars>
          <dgm:bulletEnabled val="1"/>
        </dgm:presLayoutVars>
      </dgm:prSet>
      <dgm:spPr/>
    </dgm:pt>
    <dgm:pt modelId="{BAEC7517-889B-47F6-B892-2B133C9C0442}" type="pres">
      <dgm:prSet presAssocID="{6C76601B-6EB9-4365-AC6D-AC51FCFABAE0}" presName="sibTrans" presStyleLbl="sibTrans2D1" presStyleIdx="6" presStyleCnt="8"/>
      <dgm:spPr/>
    </dgm:pt>
    <dgm:pt modelId="{99AEAB10-0BA6-424F-9B1F-5E2E1763F37B}" type="pres">
      <dgm:prSet presAssocID="{6C76601B-6EB9-4365-AC6D-AC51FCFABAE0}" presName="connectorText" presStyleLbl="sibTrans2D1" presStyleIdx="6" presStyleCnt="8"/>
      <dgm:spPr/>
    </dgm:pt>
    <dgm:pt modelId="{F1D80807-4733-4C97-9D46-964470C28BB6}" type="pres">
      <dgm:prSet presAssocID="{75AEFD9C-BAC2-48C6-98F9-51E1D4A1EF79}" presName="node" presStyleLbl="node1" presStyleIdx="7" presStyleCnt="9">
        <dgm:presLayoutVars>
          <dgm:bulletEnabled val="1"/>
        </dgm:presLayoutVars>
      </dgm:prSet>
      <dgm:spPr/>
    </dgm:pt>
    <dgm:pt modelId="{1ACC3AA4-4B7C-4462-803E-2472EBE49B65}" type="pres">
      <dgm:prSet presAssocID="{DFADFFD0-8E7A-4779-9729-870F5BBB4C18}" presName="sibTrans" presStyleLbl="sibTrans2D1" presStyleIdx="7" presStyleCnt="8"/>
      <dgm:spPr/>
    </dgm:pt>
    <dgm:pt modelId="{BC8A47FF-1FA5-4836-A7F4-DCDDE000141C}" type="pres">
      <dgm:prSet presAssocID="{DFADFFD0-8E7A-4779-9729-870F5BBB4C18}" presName="connectorText" presStyleLbl="sibTrans2D1" presStyleIdx="7" presStyleCnt="8"/>
      <dgm:spPr/>
    </dgm:pt>
    <dgm:pt modelId="{F43646EF-8708-4292-8B55-D6E2E886B585}" type="pres">
      <dgm:prSet presAssocID="{BACAA7ED-F286-4EBA-B5E5-2B8E2A1AB843}" presName="node" presStyleLbl="node1" presStyleIdx="8" presStyleCnt="9">
        <dgm:presLayoutVars>
          <dgm:bulletEnabled val="1"/>
        </dgm:presLayoutVars>
      </dgm:prSet>
      <dgm:spPr/>
    </dgm:pt>
  </dgm:ptLst>
  <dgm:cxnLst>
    <dgm:cxn modelId="{DB130203-4AAA-4E00-A9F8-DB3B5C147EA9}" srcId="{AB4FF498-0F74-4374-A7BF-FB4CC4BAE63F}" destId="{70017DAE-0C5A-4FFD-BBD6-9C4BD697ECF3}" srcOrd="6" destOrd="0" parTransId="{CEFBBCF1-B684-45BF-ADDD-66BEEDA0F865}" sibTransId="{6C76601B-6EB9-4365-AC6D-AC51FCFABAE0}"/>
    <dgm:cxn modelId="{7D7F9D1B-81BB-44E2-BD05-CFFD0B968707}" type="presOf" srcId="{6E1109BA-D010-4FDF-9078-C660A60DA681}" destId="{41BCF3BF-96AD-4A31-A4A0-8DE72C14CDAD}" srcOrd="1" destOrd="0" presId="urn:microsoft.com/office/officeart/2005/8/layout/process1"/>
    <dgm:cxn modelId="{BB960223-86BE-4D97-A368-E134032D28E6}" type="presOf" srcId="{709E4B3D-2433-467A-B7B7-355BA0AE0708}" destId="{806A65D6-DFB7-4053-B619-363BED78279F}" srcOrd="0" destOrd="0" presId="urn:microsoft.com/office/officeart/2005/8/layout/process1"/>
    <dgm:cxn modelId="{B595B825-59B0-4824-B7A9-28E71566C3AA}" type="presOf" srcId="{AB4FF498-0F74-4374-A7BF-FB4CC4BAE63F}" destId="{278BB056-4697-40FF-BAAA-417D7CC29E33}" srcOrd="0" destOrd="0" presId="urn:microsoft.com/office/officeart/2005/8/layout/process1"/>
    <dgm:cxn modelId="{5F3E3627-9DDB-4130-A915-91DBFB9616F2}" type="presOf" srcId="{0F5FF575-B647-4E97-9762-7E5418546EF5}" destId="{43192EA4-7884-4A2C-BCCE-913D3AE15DD7}" srcOrd="1" destOrd="0" presId="urn:microsoft.com/office/officeart/2005/8/layout/process1"/>
    <dgm:cxn modelId="{416DD127-170C-4264-849B-645C15EED716}" type="presOf" srcId="{2BDE535D-0D43-4B79-B225-4EA1A2CEFFA0}" destId="{85DEEC80-214D-407C-B366-1AE23011A34C}" srcOrd="0" destOrd="0" presId="urn:microsoft.com/office/officeart/2005/8/layout/process1"/>
    <dgm:cxn modelId="{6DE6822A-BD6F-466E-B31E-4C4AD77FF8B2}" type="presOf" srcId="{938D5ADD-3C9B-4776-BE35-233FBE212872}" destId="{BA46540E-1FEA-468D-B065-80B96967C91E}" srcOrd="0" destOrd="0" presId="urn:microsoft.com/office/officeart/2005/8/layout/process1"/>
    <dgm:cxn modelId="{DA5E342F-8464-48B0-8DDE-6672062981E7}" type="presOf" srcId="{75AEFD9C-BAC2-48C6-98F9-51E1D4A1EF79}" destId="{F1D80807-4733-4C97-9D46-964470C28BB6}" srcOrd="0" destOrd="0" presId="urn:microsoft.com/office/officeart/2005/8/layout/process1"/>
    <dgm:cxn modelId="{0AB16137-8F21-48BC-8357-702E9AA01A1B}" type="presOf" srcId="{C776C3BD-7E56-49F4-B417-9EEBA9712F0C}" destId="{D94EA9C9-0EAB-4FF6-87FE-67E28C192FEA}" srcOrd="0" destOrd="0" presId="urn:microsoft.com/office/officeart/2005/8/layout/process1"/>
    <dgm:cxn modelId="{60BD7C62-CE4E-4A20-A1A3-7330A952C84B}" type="presOf" srcId="{0F5FF575-B647-4E97-9762-7E5418546EF5}" destId="{7744EA61-F691-4E07-A130-E8AEC9AA1CC7}" srcOrd="0" destOrd="0" presId="urn:microsoft.com/office/officeart/2005/8/layout/process1"/>
    <dgm:cxn modelId="{072CA764-A5B6-4BA3-8624-86A6D65BDF07}" srcId="{AB4FF498-0F74-4374-A7BF-FB4CC4BAE63F}" destId="{75AEFD9C-BAC2-48C6-98F9-51E1D4A1EF79}" srcOrd="7" destOrd="0" parTransId="{017E1E2F-E00D-452C-972C-5F9596223943}" sibTransId="{DFADFFD0-8E7A-4779-9729-870F5BBB4C18}"/>
    <dgm:cxn modelId="{54DBC765-43F2-4D74-B966-AEF2BD75751D}" type="presOf" srcId="{6C76601B-6EB9-4365-AC6D-AC51FCFABAE0}" destId="{BAEC7517-889B-47F6-B892-2B133C9C0442}" srcOrd="0" destOrd="0" presId="urn:microsoft.com/office/officeart/2005/8/layout/process1"/>
    <dgm:cxn modelId="{CEE7D666-47FA-43C3-A358-F9BD7323B77C}" type="presOf" srcId="{EE449127-6730-4E6E-A612-B0290A490567}" destId="{F96CBEB2-0868-4B25-94DE-67D85E5FED81}" srcOrd="0" destOrd="0" presId="urn:microsoft.com/office/officeart/2005/8/layout/process1"/>
    <dgm:cxn modelId="{B05EA167-CE35-4E78-9F27-8122865C72DC}" srcId="{AB4FF498-0F74-4374-A7BF-FB4CC4BAE63F}" destId="{2BDE535D-0D43-4B79-B225-4EA1A2CEFFA0}" srcOrd="2" destOrd="0" parTransId="{9D521AE0-31B1-4B5B-9A8E-97EF430CB114}" sibTransId="{6E1109BA-D010-4FDF-9078-C660A60DA681}"/>
    <dgm:cxn modelId="{1B8AFF67-6150-4C59-BD7F-10042E1DC01D}" type="presOf" srcId="{8904B54D-1ACB-47D2-96DC-0884228E4623}" destId="{9F632AF8-8930-4466-BE77-A789EE6FE81B}" srcOrd="0" destOrd="0" presId="urn:microsoft.com/office/officeart/2005/8/layout/process1"/>
    <dgm:cxn modelId="{5E138A69-F2BF-4AE0-91C1-725810B7E15E}" type="presOf" srcId="{1B1D5780-8E16-43B7-B640-61E752C32BC3}" destId="{CF5D005D-7C45-4399-9B41-C1CCF377F43B}" srcOrd="1" destOrd="0" presId="urn:microsoft.com/office/officeart/2005/8/layout/process1"/>
    <dgm:cxn modelId="{52E3BA49-5233-480C-83F9-12DA222B1A1A}" srcId="{AB4FF498-0F74-4374-A7BF-FB4CC4BAE63F}" destId="{709E4B3D-2433-467A-B7B7-355BA0AE0708}" srcOrd="5" destOrd="0" parTransId="{8FB159FF-7A3D-4141-96EF-160802288C3B}" sibTransId="{8904B54D-1ACB-47D2-96DC-0884228E4623}"/>
    <dgm:cxn modelId="{6782614D-A7F5-469F-ADDE-CE5B2E15F2D6}" srcId="{AB4FF498-0F74-4374-A7BF-FB4CC4BAE63F}" destId="{C776C3BD-7E56-49F4-B417-9EEBA9712F0C}" srcOrd="4" destOrd="0" parTransId="{978D70D1-9316-43DD-B29A-32B530CED504}" sibTransId="{604CD3B0-6F69-4B11-84F7-D42B152A1D78}"/>
    <dgm:cxn modelId="{2C278D51-3FBD-4C66-B9A2-842345761BDE}" type="presOf" srcId="{6E1109BA-D010-4FDF-9078-C660A60DA681}" destId="{799A2398-69DD-4457-9C7E-90388076BA6B}" srcOrd="0" destOrd="0" presId="urn:microsoft.com/office/officeart/2005/8/layout/process1"/>
    <dgm:cxn modelId="{347ACC57-58C9-4A47-9847-5EBE3E3F869E}" type="presOf" srcId="{70017DAE-0C5A-4FFD-BBD6-9C4BD697ECF3}" destId="{D40694F5-0D56-4D4E-B76A-842A7D21EDBE}" srcOrd="0" destOrd="0" presId="urn:microsoft.com/office/officeart/2005/8/layout/process1"/>
    <dgm:cxn modelId="{B6F4CB7B-A155-43B9-BED6-DDA6A8EA72FB}" type="presOf" srcId="{DFADFFD0-8E7A-4779-9729-870F5BBB4C18}" destId="{BC8A47FF-1FA5-4836-A7F4-DCDDE000141C}" srcOrd="1" destOrd="0" presId="urn:microsoft.com/office/officeart/2005/8/layout/process1"/>
    <dgm:cxn modelId="{B72B7682-FF30-4AD7-9F39-9435ECF8E0CA}" type="presOf" srcId="{1DED6123-D1E1-431C-B0DE-41E606979A61}" destId="{757B630B-EFA1-49A7-9FCE-102A6F64C11D}" srcOrd="0" destOrd="0" presId="urn:microsoft.com/office/officeart/2005/8/layout/process1"/>
    <dgm:cxn modelId="{6B27F084-B5AA-4199-BFE2-644F47D9EF33}" type="presOf" srcId="{604CD3B0-6F69-4B11-84F7-D42B152A1D78}" destId="{743B1B72-B574-4313-B591-AE7404D6DCF9}" srcOrd="1" destOrd="0" presId="urn:microsoft.com/office/officeart/2005/8/layout/process1"/>
    <dgm:cxn modelId="{A2D5A68D-76F8-4455-BB27-C0191F20B563}" type="presOf" srcId="{85725B55-E2B7-4260-9A82-A15877968AAB}" destId="{2FEC0C63-91E3-4FFE-B0BA-BB4F4238D7C2}" srcOrd="0" destOrd="0" presId="urn:microsoft.com/office/officeart/2005/8/layout/process1"/>
    <dgm:cxn modelId="{8872D8A0-5B6D-4CA0-BD9A-35E996A203F8}" type="presOf" srcId="{604CD3B0-6F69-4B11-84F7-D42B152A1D78}" destId="{344D2050-E045-446B-B30B-C256C6FB9BE6}" srcOrd="0" destOrd="0" presId="urn:microsoft.com/office/officeart/2005/8/layout/process1"/>
    <dgm:cxn modelId="{FF858CA8-33EE-4624-8644-28EF46A157AE}" type="presOf" srcId="{938D5ADD-3C9B-4776-BE35-233FBE212872}" destId="{871686C6-6FCB-4F2A-9FF0-C40BF6A1636F}" srcOrd="1" destOrd="0" presId="urn:microsoft.com/office/officeart/2005/8/layout/process1"/>
    <dgm:cxn modelId="{E39D2EA9-84AF-435D-8D01-0FD34F9422DA}" type="presOf" srcId="{8904B54D-1ACB-47D2-96DC-0884228E4623}" destId="{C5DCD946-44E6-4A71-B384-E575FADE0F20}" srcOrd="1" destOrd="0" presId="urn:microsoft.com/office/officeart/2005/8/layout/process1"/>
    <dgm:cxn modelId="{CC5CE3AE-C205-4836-AF46-15134376260E}" type="presOf" srcId="{6C76601B-6EB9-4365-AC6D-AC51FCFABAE0}" destId="{99AEAB10-0BA6-424F-9B1F-5E2E1763F37B}" srcOrd="1" destOrd="0" presId="urn:microsoft.com/office/officeart/2005/8/layout/process1"/>
    <dgm:cxn modelId="{090530BC-CE36-4329-A5D3-7F7FCFB7FE00}" type="presOf" srcId="{DFADFFD0-8E7A-4779-9729-870F5BBB4C18}" destId="{1ACC3AA4-4B7C-4462-803E-2472EBE49B65}" srcOrd="0" destOrd="0" presId="urn:microsoft.com/office/officeart/2005/8/layout/process1"/>
    <dgm:cxn modelId="{F19950BF-CD6C-43BA-8F2C-7113BCA07F96}" srcId="{AB4FF498-0F74-4374-A7BF-FB4CC4BAE63F}" destId="{BACAA7ED-F286-4EBA-B5E5-2B8E2A1AB843}" srcOrd="8" destOrd="0" parTransId="{0E3E2FA2-3DB5-437E-AAFC-054604926399}" sibTransId="{BBE70C1F-8A11-43E5-9D68-AAEBD6BBC47D}"/>
    <dgm:cxn modelId="{43FCD5D3-FFEE-4321-B8E3-FD0BCFECB246}" srcId="{AB4FF498-0F74-4374-A7BF-FB4CC4BAE63F}" destId="{EE449127-6730-4E6E-A612-B0290A490567}" srcOrd="3" destOrd="0" parTransId="{57259CDF-FE30-45B2-AF23-2993333338BF}" sibTransId="{1B1D5780-8E16-43B7-B640-61E752C32BC3}"/>
    <dgm:cxn modelId="{3A6B49D6-0961-4C24-BA56-CAEF9B07162D}" srcId="{AB4FF498-0F74-4374-A7BF-FB4CC4BAE63F}" destId="{1DED6123-D1E1-431C-B0DE-41E606979A61}" srcOrd="1" destOrd="0" parTransId="{7042C37C-C6A2-43D5-9613-5A6D2CA6EB3A}" sibTransId="{938D5ADD-3C9B-4776-BE35-233FBE212872}"/>
    <dgm:cxn modelId="{A7FDA9E4-20D8-4D48-BA94-FC469D746289}" type="presOf" srcId="{1B1D5780-8E16-43B7-B640-61E752C32BC3}" destId="{D0D6F991-595F-4EED-AEEA-5CAA980A2390}" srcOrd="0" destOrd="0" presId="urn:microsoft.com/office/officeart/2005/8/layout/process1"/>
    <dgm:cxn modelId="{536915EC-1497-4A65-B7C9-568F395BCE9D}" srcId="{AB4FF498-0F74-4374-A7BF-FB4CC4BAE63F}" destId="{85725B55-E2B7-4260-9A82-A15877968AAB}" srcOrd="0" destOrd="0" parTransId="{549D6C59-0A02-4B6E-A192-680CF1304F5A}" sibTransId="{0F5FF575-B647-4E97-9762-7E5418546EF5}"/>
    <dgm:cxn modelId="{6E9F0AED-431C-4587-8C96-D7F88494C594}" type="presOf" srcId="{BACAA7ED-F286-4EBA-B5E5-2B8E2A1AB843}" destId="{F43646EF-8708-4292-8B55-D6E2E886B585}" srcOrd="0" destOrd="0" presId="urn:microsoft.com/office/officeart/2005/8/layout/process1"/>
    <dgm:cxn modelId="{795F4342-96FE-4E75-B753-A6E3A5F1F447}" type="presParOf" srcId="{278BB056-4697-40FF-BAAA-417D7CC29E33}" destId="{2FEC0C63-91E3-4FFE-B0BA-BB4F4238D7C2}" srcOrd="0" destOrd="0" presId="urn:microsoft.com/office/officeart/2005/8/layout/process1"/>
    <dgm:cxn modelId="{CAB1EE3B-7AE2-46BB-91FF-B490A8ECC2CD}" type="presParOf" srcId="{278BB056-4697-40FF-BAAA-417D7CC29E33}" destId="{7744EA61-F691-4E07-A130-E8AEC9AA1CC7}" srcOrd="1" destOrd="0" presId="urn:microsoft.com/office/officeart/2005/8/layout/process1"/>
    <dgm:cxn modelId="{17CADE64-4BE2-47E9-9C64-2E3037555A02}" type="presParOf" srcId="{7744EA61-F691-4E07-A130-E8AEC9AA1CC7}" destId="{43192EA4-7884-4A2C-BCCE-913D3AE15DD7}" srcOrd="0" destOrd="0" presId="urn:microsoft.com/office/officeart/2005/8/layout/process1"/>
    <dgm:cxn modelId="{1504E178-C193-46E0-9E1A-F006EFF24442}" type="presParOf" srcId="{278BB056-4697-40FF-BAAA-417D7CC29E33}" destId="{757B630B-EFA1-49A7-9FCE-102A6F64C11D}" srcOrd="2" destOrd="0" presId="urn:microsoft.com/office/officeart/2005/8/layout/process1"/>
    <dgm:cxn modelId="{940B98DA-4227-4927-9C10-510A3DE98074}" type="presParOf" srcId="{278BB056-4697-40FF-BAAA-417D7CC29E33}" destId="{BA46540E-1FEA-468D-B065-80B96967C91E}" srcOrd="3" destOrd="0" presId="urn:microsoft.com/office/officeart/2005/8/layout/process1"/>
    <dgm:cxn modelId="{ECDFB412-7CA0-47CC-A0A3-06D94CAB52A5}" type="presParOf" srcId="{BA46540E-1FEA-468D-B065-80B96967C91E}" destId="{871686C6-6FCB-4F2A-9FF0-C40BF6A1636F}" srcOrd="0" destOrd="0" presId="urn:microsoft.com/office/officeart/2005/8/layout/process1"/>
    <dgm:cxn modelId="{741E93BF-2D14-4F98-AA31-EB896A7D4444}" type="presParOf" srcId="{278BB056-4697-40FF-BAAA-417D7CC29E33}" destId="{85DEEC80-214D-407C-B366-1AE23011A34C}" srcOrd="4" destOrd="0" presId="urn:microsoft.com/office/officeart/2005/8/layout/process1"/>
    <dgm:cxn modelId="{839AC2A0-888D-4C4F-93E9-441F37BB91EA}" type="presParOf" srcId="{278BB056-4697-40FF-BAAA-417D7CC29E33}" destId="{799A2398-69DD-4457-9C7E-90388076BA6B}" srcOrd="5" destOrd="0" presId="urn:microsoft.com/office/officeart/2005/8/layout/process1"/>
    <dgm:cxn modelId="{2F7CB60E-5DC7-4CB7-8E51-1AA02096B4AE}" type="presParOf" srcId="{799A2398-69DD-4457-9C7E-90388076BA6B}" destId="{41BCF3BF-96AD-4A31-A4A0-8DE72C14CDAD}" srcOrd="0" destOrd="0" presId="urn:microsoft.com/office/officeart/2005/8/layout/process1"/>
    <dgm:cxn modelId="{01A888E2-5A40-487D-A486-A98E2A235DD0}" type="presParOf" srcId="{278BB056-4697-40FF-BAAA-417D7CC29E33}" destId="{F96CBEB2-0868-4B25-94DE-67D85E5FED81}" srcOrd="6" destOrd="0" presId="urn:microsoft.com/office/officeart/2005/8/layout/process1"/>
    <dgm:cxn modelId="{5AF8C510-588B-4683-875C-19AEC7A3C5B1}" type="presParOf" srcId="{278BB056-4697-40FF-BAAA-417D7CC29E33}" destId="{D0D6F991-595F-4EED-AEEA-5CAA980A2390}" srcOrd="7" destOrd="0" presId="urn:microsoft.com/office/officeart/2005/8/layout/process1"/>
    <dgm:cxn modelId="{FCF63527-C569-41F4-A6A2-3BBC3C736A63}" type="presParOf" srcId="{D0D6F991-595F-4EED-AEEA-5CAA980A2390}" destId="{CF5D005D-7C45-4399-9B41-C1CCF377F43B}" srcOrd="0" destOrd="0" presId="urn:microsoft.com/office/officeart/2005/8/layout/process1"/>
    <dgm:cxn modelId="{3F9D5DF7-75ED-4528-BDD6-585523A32F2F}" type="presParOf" srcId="{278BB056-4697-40FF-BAAA-417D7CC29E33}" destId="{D94EA9C9-0EAB-4FF6-87FE-67E28C192FEA}" srcOrd="8" destOrd="0" presId="urn:microsoft.com/office/officeart/2005/8/layout/process1"/>
    <dgm:cxn modelId="{E30221E5-5C29-48BA-AF08-678BCD60B57E}" type="presParOf" srcId="{278BB056-4697-40FF-BAAA-417D7CC29E33}" destId="{344D2050-E045-446B-B30B-C256C6FB9BE6}" srcOrd="9" destOrd="0" presId="urn:microsoft.com/office/officeart/2005/8/layout/process1"/>
    <dgm:cxn modelId="{912EB401-19AD-4FF0-B122-72F9F02C5FE5}" type="presParOf" srcId="{344D2050-E045-446B-B30B-C256C6FB9BE6}" destId="{743B1B72-B574-4313-B591-AE7404D6DCF9}" srcOrd="0" destOrd="0" presId="urn:microsoft.com/office/officeart/2005/8/layout/process1"/>
    <dgm:cxn modelId="{95C8B7D8-CDA9-484A-AFEB-2079FE590A7C}" type="presParOf" srcId="{278BB056-4697-40FF-BAAA-417D7CC29E33}" destId="{806A65D6-DFB7-4053-B619-363BED78279F}" srcOrd="10" destOrd="0" presId="urn:microsoft.com/office/officeart/2005/8/layout/process1"/>
    <dgm:cxn modelId="{A41E180C-E23D-4460-8470-990BB5438C8A}" type="presParOf" srcId="{278BB056-4697-40FF-BAAA-417D7CC29E33}" destId="{9F632AF8-8930-4466-BE77-A789EE6FE81B}" srcOrd="11" destOrd="0" presId="urn:microsoft.com/office/officeart/2005/8/layout/process1"/>
    <dgm:cxn modelId="{FD86938F-D0E8-4175-A2EA-05E41C4B1BB2}" type="presParOf" srcId="{9F632AF8-8930-4466-BE77-A789EE6FE81B}" destId="{C5DCD946-44E6-4A71-B384-E575FADE0F20}" srcOrd="0" destOrd="0" presId="urn:microsoft.com/office/officeart/2005/8/layout/process1"/>
    <dgm:cxn modelId="{0D15917B-A143-4D47-9C06-7F3CD003617A}" type="presParOf" srcId="{278BB056-4697-40FF-BAAA-417D7CC29E33}" destId="{D40694F5-0D56-4D4E-B76A-842A7D21EDBE}" srcOrd="12" destOrd="0" presId="urn:microsoft.com/office/officeart/2005/8/layout/process1"/>
    <dgm:cxn modelId="{9F901399-294E-42A5-A498-8599E040042A}" type="presParOf" srcId="{278BB056-4697-40FF-BAAA-417D7CC29E33}" destId="{BAEC7517-889B-47F6-B892-2B133C9C0442}" srcOrd="13" destOrd="0" presId="urn:microsoft.com/office/officeart/2005/8/layout/process1"/>
    <dgm:cxn modelId="{0DF67F4D-8CEC-4571-833B-52E7658A444A}" type="presParOf" srcId="{BAEC7517-889B-47F6-B892-2B133C9C0442}" destId="{99AEAB10-0BA6-424F-9B1F-5E2E1763F37B}" srcOrd="0" destOrd="0" presId="urn:microsoft.com/office/officeart/2005/8/layout/process1"/>
    <dgm:cxn modelId="{CE204F6B-907F-4A2F-A646-D48DC611D988}" type="presParOf" srcId="{278BB056-4697-40FF-BAAA-417D7CC29E33}" destId="{F1D80807-4733-4C97-9D46-964470C28BB6}" srcOrd="14" destOrd="0" presId="urn:microsoft.com/office/officeart/2005/8/layout/process1"/>
    <dgm:cxn modelId="{9D1996C1-6800-4026-957C-CE0006ACADFB}" type="presParOf" srcId="{278BB056-4697-40FF-BAAA-417D7CC29E33}" destId="{1ACC3AA4-4B7C-4462-803E-2472EBE49B65}" srcOrd="15" destOrd="0" presId="urn:microsoft.com/office/officeart/2005/8/layout/process1"/>
    <dgm:cxn modelId="{73FA3786-D2AB-4FE8-B972-EAEA70A81EE8}" type="presParOf" srcId="{1ACC3AA4-4B7C-4462-803E-2472EBE49B65}" destId="{BC8A47FF-1FA5-4836-A7F4-DCDDE000141C}" srcOrd="0" destOrd="0" presId="urn:microsoft.com/office/officeart/2005/8/layout/process1"/>
    <dgm:cxn modelId="{13CE4580-5B7B-40C7-A3DA-E466A84A6142}" type="presParOf" srcId="{278BB056-4697-40FF-BAAA-417D7CC29E33}" destId="{F43646EF-8708-4292-8B55-D6E2E886B585}" srcOrd="1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C0C63-91E3-4FFE-B0BA-BB4F4238D7C2}">
      <dsp:nvSpPr>
        <dsp:cNvPr id="0" name=""/>
        <dsp:cNvSpPr/>
      </dsp:nvSpPr>
      <dsp:spPr>
        <a:xfrm>
          <a:off x="11375"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Be informed</a:t>
          </a:r>
          <a:endParaRPr lang="en-GB" sz="2000" kern="1200" dirty="0">
            <a:effectLst>
              <a:outerShdw blurRad="38100" dist="38100" dir="2700000" algn="tl">
                <a:srgbClr val="000000">
                  <a:alpha val="43137"/>
                </a:srgbClr>
              </a:outerShdw>
            </a:effectLst>
          </a:endParaRPr>
        </a:p>
      </dsp:txBody>
      <dsp:txXfrm>
        <a:off x="52916" y="2695427"/>
        <a:ext cx="1335240" cy="1527236"/>
      </dsp:txXfrm>
    </dsp:sp>
    <dsp:sp modelId="{7744EA61-F691-4E07-A130-E8AEC9AA1CC7}">
      <dsp:nvSpPr>
        <dsp:cNvPr id="0" name=""/>
        <dsp:cNvSpPr/>
      </dsp:nvSpPr>
      <dsp:spPr>
        <a:xfrm>
          <a:off x="1571530"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1571530" y="3353523"/>
        <a:ext cx="210479" cy="211045"/>
      </dsp:txXfrm>
    </dsp:sp>
    <dsp:sp modelId="{757B630B-EFA1-49A7-9FCE-102A6F64C11D}">
      <dsp:nvSpPr>
        <dsp:cNvPr id="0" name=""/>
        <dsp:cNvSpPr/>
      </dsp:nvSpPr>
      <dsp:spPr>
        <a:xfrm>
          <a:off x="1997027" y="2665867"/>
          <a:ext cx="1897757" cy="158635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Have open   conversations 	</a:t>
          </a:r>
          <a:endParaRPr lang="en-GB" sz="2000" kern="1200" dirty="0">
            <a:effectLst>
              <a:outerShdw blurRad="38100" dist="38100" dir="2700000" algn="tl">
                <a:srgbClr val="000000">
                  <a:alpha val="43137"/>
                </a:srgbClr>
              </a:outerShdw>
            </a:effectLst>
          </a:endParaRPr>
        </a:p>
      </dsp:txBody>
      <dsp:txXfrm>
        <a:off x="2043490" y="2712330"/>
        <a:ext cx="1804831" cy="1493430"/>
      </dsp:txXfrm>
    </dsp:sp>
    <dsp:sp modelId="{BA46540E-1FEA-468D-B065-80B96967C91E}">
      <dsp:nvSpPr>
        <dsp:cNvPr id="0" name=""/>
        <dsp:cNvSpPr/>
      </dsp:nvSpPr>
      <dsp:spPr>
        <a:xfrm>
          <a:off x="4036617"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4036617" y="3353523"/>
        <a:ext cx="210479" cy="211045"/>
      </dsp:txXfrm>
    </dsp:sp>
    <dsp:sp modelId="{85DEEC80-214D-407C-B366-1AE23011A34C}">
      <dsp:nvSpPr>
        <dsp:cNvPr id="0" name=""/>
        <dsp:cNvSpPr/>
      </dsp:nvSpPr>
      <dsp:spPr>
        <a:xfrm>
          <a:off x="4462113"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Discuss risks </a:t>
          </a:r>
          <a:endParaRPr lang="en-GB" sz="2000" kern="1200" dirty="0">
            <a:effectLst>
              <a:outerShdw blurRad="38100" dist="38100" dir="2700000" algn="tl">
                <a:srgbClr val="000000">
                  <a:alpha val="43137"/>
                </a:srgbClr>
              </a:outerShdw>
            </a:effectLst>
          </a:endParaRPr>
        </a:p>
      </dsp:txBody>
      <dsp:txXfrm>
        <a:off x="4503654" y="2695427"/>
        <a:ext cx="1335240" cy="1527236"/>
      </dsp:txXfrm>
    </dsp:sp>
    <dsp:sp modelId="{799A2398-69DD-4457-9C7E-90388076BA6B}">
      <dsp:nvSpPr>
        <dsp:cNvPr id="0" name=""/>
        <dsp:cNvSpPr/>
      </dsp:nvSpPr>
      <dsp:spPr>
        <a:xfrm>
          <a:off x="6022268"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solidFill>
              <a:schemeClr val="tx1"/>
            </a:solidFill>
            <a:effectLst>
              <a:outerShdw blurRad="38100" dist="38100" dir="2700000" algn="tl">
                <a:srgbClr val="000000">
                  <a:alpha val="43137"/>
                </a:srgbClr>
              </a:outerShdw>
            </a:effectLst>
          </a:endParaRPr>
        </a:p>
      </dsp:txBody>
      <dsp:txXfrm>
        <a:off x="6022268" y="3353523"/>
        <a:ext cx="210479" cy="211045"/>
      </dsp:txXfrm>
    </dsp:sp>
    <dsp:sp modelId="{F96CBEB2-0868-4B25-94DE-67D85E5FED81}">
      <dsp:nvSpPr>
        <dsp:cNvPr id="0" name=""/>
        <dsp:cNvSpPr/>
      </dsp:nvSpPr>
      <dsp:spPr>
        <a:xfrm>
          <a:off x="6447764"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Explore together</a:t>
          </a:r>
          <a:endParaRPr lang="en-GB" sz="2000" kern="1200" dirty="0">
            <a:effectLst>
              <a:outerShdw blurRad="38100" dist="38100" dir="2700000" algn="tl">
                <a:srgbClr val="000000">
                  <a:alpha val="43137"/>
                </a:srgbClr>
              </a:outerShdw>
            </a:effectLst>
          </a:endParaRPr>
        </a:p>
      </dsp:txBody>
      <dsp:txXfrm>
        <a:off x="6489305" y="2695427"/>
        <a:ext cx="1335240" cy="1527236"/>
      </dsp:txXfrm>
    </dsp:sp>
    <dsp:sp modelId="{D0D6F991-595F-4EED-AEEA-5CAA980A2390}">
      <dsp:nvSpPr>
        <dsp:cNvPr id="0" name=""/>
        <dsp:cNvSpPr/>
      </dsp:nvSpPr>
      <dsp:spPr>
        <a:xfrm>
          <a:off x="8007919"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8007919" y="3353523"/>
        <a:ext cx="210479" cy="211045"/>
      </dsp:txXfrm>
    </dsp:sp>
    <dsp:sp modelId="{D94EA9C9-0EAB-4FF6-87FE-67E28C192FEA}">
      <dsp:nvSpPr>
        <dsp:cNvPr id="0" name=""/>
        <dsp:cNvSpPr/>
      </dsp:nvSpPr>
      <dsp:spPr>
        <a:xfrm>
          <a:off x="8433416" y="2653886"/>
          <a:ext cx="1672003"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Establish balance and boundaries</a:t>
          </a:r>
          <a:endParaRPr lang="en-GB" sz="2000" kern="1200" dirty="0">
            <a:effectLst>
              <a:outerShdw blurRad="38100" dist="38100" dir="2700000" algn="tl">
                <a:srgbClr val="000000">
                  <a:alpha val="43137"/>
                </a:srgbClr>
              </a:outerShdw>
            </a:effectLst>
          </a:endParaRPr>
        </a:p>
      </dsp:txBody>
      <dsp:txXfrm>
        <a:off x="8480581" y="2701051"/>
        <a:ext cx="1577673" cy="1515988"/>
      </dsp:txXfrm>
    </dsp:sp>
    <dsp:sp modelId="{344D2050-E045-446B-B30B-C256C6FB9BE6}">
      <dsp:nvSpPr>
        <dsp:cNvPr id="0" name=""/>
        <dsp:cNvSpPr/>
      </dsp:nvSpPr>
      <dsp:spPr>
        <a:xfrm>
          <a:off x="10247251"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10247251" y="3353523"/>
        <a:ext cx="210479" cy="211045"/>
      </dsp:txXfrm>
    </dsp:sp>
    <dsp:sp modelId="{806A65D6-DFB7-4053-B619-363BED78279F}">
      <dsp:nvSpPr>
        <dsp:cNvPr id="0" name=""/>
        <dsp:cNvSpPr/>
      </dsp:nvSpPr>
      <dsp:spPr>
        <a:xfrm>
          <a:off x="10672748"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Monitor activity	</a:t>
          </a:r>
          <a:endParaRPr lang="en-GB" sz="2000" kern="1200" dirty="0">
            <a:effectLst>
              <a:outerShdw blurRad="38100" dist="38100" dir="2700000" algn="tl">
                <a:srgbClr val="000000">
                  <a:alpha val="43137"/>
                </a:srgbClr>
              </a:outerShdw>
            </a:effectLst>
          </a:endParaRPr>
        </a:p>
      </dsp:txBody>
      <dsp:txXfrm>
        <a:off x="10714289" y="2695427"/>
        <a:ext cx="1335240" cy="1527236"/>
      </dsp:txXfrm>
    </dsp:sp>
    <dsp:sp modelId="{9F632AF8-8930-4466-BE77-A789EE6FE81B}">
      <dsp:nvSpPr>
        <dsp:cNvPr id="0" name=""/>
        <dsp:cNvSpPr/>
      </dsp:nvSpPr>
      <dsp:spPr>
        <a:xfrm>
          <a:off x="12232902"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12232902" y="3353523"/>
        <a:ext cx="210479" cy="211045"/>
      </dsp:txXfrm>
    </dsp:sp>
    <dsp:sp modelId="{D40694F5-0D56-4D4E-B76A-842A7D21EDBE}">
      <dsp:nvSpPr>
        <dsp:cNvPr id="0" name=""/>
        <dsp:cNvSpPr/>
      </dsp:nvSpPr>
      <dsp:spPr>
        <a:xfrm>
          <a:off x="12658399"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Parental controls 	</a:t>
          </a:r>
          <a:endParaRPr lang="en-GB" sz="2000" kern="1200" dirty="0">
            <a:effectLst>
              <a:outerShdw blurRad="38100" dist="38100" dir="2700000" algn="tl">
                <a:srgbClr val="000000">
                  <a:alpha val="43137"/>
                </a:srgbClr>
              </a:outerShdw>
            </a:effectLst>
          </a:endParaRPr>
        </a:p>
      </dsp:txBody>
      <dsp:txXfrm>
        <a:off x="12699940" y="2695427"/>
        <a:ext cx="1335240" cy="1527236"/>
      </dsp:txXfrm>
    </dsp:sp>
    <dsp:sp modelId="{BAEC7517-889B-47F6-B892-2B133C9C0442}">
      <dsp:nvSpPr>
        <dsp:cNvPr id="0" name=""/>
        <dsp:cNvSpPr/>
      </dsp:nvSpPr>
      <dsp:spPr>
        <a:xfrm>
          <a:off x="14218553"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14218553" y="3353523"/>
        <a:ext cx="210479" cy="211045"/>
      </dsp:txXfrm>
    </dsp:sp>
    <dsp:sp modelId="{F1D80807-4733-4C97-9D46-964470C28BB6}">
      <dsp:nvSpPr>
        <dsp:cNvPr id="0" name=""/>
        <dsp:cNvSpPr/>
      </dsp:nvSpPr>
      <dsp:spPr>
        <a:xfrm>
          <a:off x="14644050"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effectLst>
                <a:outerShdw blurRad="38100" dist="38100" dir="2700000" algn="tl">
                  <a:srgbClr val="000000">
                    <a:alpha val="43137"/>
                  </a:srgbClr>
                </a:outerShdw>
              </a:effectLst>
            </a:rPr>
            <a:t>Block and report</a:t>
          </a:r>
          <a:endParaRPr lang="en-GB" sz="2000" kern="1200" dirty="0">
            <a:effectLst>
              <a:outerShdw blurRad="38100" dist="38100" dir="2700000" algn="tl">
                <a:srgbClr val="000000">
                  <a:alpha val="43137"/>
                </a:srgbClr>
              </a:outerShdw>
            </a:effectLst>
          </a:endParaRPr>
        </a:p>
      </dsp:txBody>
      <dsp:txXfrm>
        <a:off x="14685591" y="2695427"/>
        <a:ext cx="1335240" cy="1527236"/>
      </dsp:txXfrm>
    </dsp:sp>
    <dsp:sp modelId="{1ACC3AA4-4B7C-4462-803E-2472EBE49B65}">
      <dsp:nvSpPr>
        <dsp:cNvPr id="0" name=""/>
        <dsp:cNvSpPr/>
      </dsp:nvSpPr>
      <dsp:spPr>
        <a:xfrm>
          <a:off x="16204205" y="3283174"/>
          <a:ext cx="300684" cy="351743"/>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solidFill>
              <a:schemeClr val="tx1"/>
            </a:solidFill>
            <a:effectLst>
              <a:outerShdw blurRad="38100" dist="38100" dir="2700000" algn="tl">
                <a:srgbClr val="000000">
                  <a:alpha val="43137"/>
                </a:srgbClr>
              </a:outerShdw>
            </a:effectLst>
          </a:endParaRPr>
        </a:p>
      </dsp:txBody>
      <dsp:txXfrm>
        <a:off x="16204205" y="3353523"/>
        <a:ext cx="210479" cy="211045"/>
      </dsp:txXfrm>
    </dsp:sp>
    <dsp:sp modelId="{F43646EF-8708-4292-8B55-D6E2E886B585}">
      <dsp:nvSpPr>
        <dsp:cNvPr id="0" name=""/>
        <dsp:cNvSpPr/>
      </dsp:nvSpPr>
      <dsp:spPr>
        <a:xfrm>
          <a:off x="16629701" y="2653886"/>
          <a:ext cx="1418322" cy="161031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effectLst>
                <a:outerShdw blurRad="38100" dist="38100" dir="2700000" algn="tl">
                  <a:srgbClr val="000000">
                    <a:alpha val="43137"/>
                  </a:srgbClr>
                </a:outerShdw>
              </a:effectLst>
            </a:rPr>
            <a:t>Set-up devices and accounts together</a:t>
          </a:r>
        </a:p>
      </dsp:txBody>
      <dsp:txXfrm>
        <a:off x="16671242" y="2695427"/>
        <a:ext cx="1335240" cy="15272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en-GB"/>
              <a:t>OFFICIAL
</a:t>
            </a: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46CC4FC-063A-4686-B31D-49E7EC971D06}" type="datetimeFigureOut">
              <a:rPr lang="en-GB" smtClean="0"/>
              <a:t>17/02/2025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GB"/>
              <a:t>
OFFICIAL</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C9F09DC-02F1-45CF-A8F5-4F7F74E1D42C}" type="slidenum">
              <a:rPr lang="en-GB" smtClean="0"/>
              <a:t>‹#›</a:t>
            </a:fld>
            <a:endParaRPr lang="en-GB"/>
          </a:p>
        </p:txBody>
      </p:sp>
    </p:spTree>
    <p:extLst>
      <p:ext uri="{BB962C8B-B14F-4D97-AF65-F5344CB8AC3E}">
        <p14:creationId xmlns:p14="http://schemas.microsoft.com/office/powerpoint/2010/main" val="28954373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en-GB"/>
              <a:t>OFFICIAL
</a:t>
            </a:r>
            <a:endParaRPr lang="uk-U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027185-10FB-4A57-B3F0-45136A811A24}" type="datetimeFigureOut">
              <a:rPr lang="uk-UA" smtClean="0"/>
              <a:t>17.02.2025</a:t>
            </a:fld>
            <a:endParaRPr lang="uk-U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GB"/>
              <a:t>
OFFICIAL</a:t>
            </a:r>
            <a:endParaRPr lang="uk-U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Introduction</a:t>
            </a:r>
          </a:p>
          <a:p>
            <a:r>
              <a:rPr lang="en-GB" baseline="0" dirty="0"/>
              <a:t> - So we are all here today to share information with you all about keeping our children safe online.</a:t>
            </a:r>
          </a:p>
          <a:p>
            <a:r>
              <a:rPr lang="en-GB" baseline="0" dirty="0"/>
              <a:t> - We are community Police Officers, part of our role is giving talks to kids……mainly about online safety.</a:t>
            </a:r>
          </a:p>
          <a:p>
            <a:r>
              <a:rPr lang="en-GB" baseline="0" dirty="0"/>
              <a:t> - So obviously we are Police Officers but we are also parents ourselves, my kids have phones etc…..</a:t>
            </a:r>
          </a:p>
          <a:p>
            <a:r>
              <a:rPr lang="en-GB" baseline="0" dirty="0"/>
              <a:t> - My point is that today is not to judge anyone's parenting choices, we all have one thing in common and that is wanting to keep our children safe</a:t>
            </a:r>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1</a:t>
            </a:fld>
            <a:endParaRPr lang="uk-UA">
              <a:solidFill>
                <a:prstClr val="black"/>
              </a:solidFill>
            </a:endParaRPr>
          </a:p>
        </p:txBody>
      </p:sp>
    </p:spTree>
    <p:extLst>
      <p:ext uri="{BB962C8B-B14F-4D97-AF65-F5344CB8AC3E}">
        <p14:creationId xmlns:p14="http://schemas.microsoft.com/office/powerpoint/2010/main" val="2258466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So digital footprint is basically the trail of data we leave behind whenever we use the internet and to be fair most of our p7s are pretty switched o to that this means</a:t>
            </a:r>
          </a:p>
          <a:p>
            <a:r>
              <a:rPr lang="en-GB" dirty="0"/>
              <a:t> - again, we just explain the consequences they could face if they post something on the internet, I remind them that once something is shared online, it becomes very difficult for you to control, even if you delete it, screenshots, </a:t>
            </a:r>
            <a:r>
              <a:rPr lang="en-GB" dirty="0" err="1"/>
              <a:t>groupchats</a:t>
            </a:r>
            <a:r>
              <a:rPr lang="en-GB" dirty="0"/>
              <a:t> etc….</a:t>
            </a:r>
          </a:p>
          <a:p>
            <a:pPr marL="171450" indent="-171450">
              <a:buFontTx/>
              <a:buChar char="-"/>
            </a:pPr>
            <a:r>
              <a:rPr lang="en-GB" dirty="0"/>
              <a:t>YouTube story</a:t>
            </a:r>
          </a:p>
          <a:p>
            <a:pPr marL="171450" indent="-171450">
              <a:buFontTx/>
              <a:buChar char="-"/>
            </a:pPr>
            <a:r>
              <a:rPr lang="en-GB" dirty="0"/>
              <a:t>So again, just explain to them that things they post when they are younger, could affect them later on in life, including if they want to go to colleges, get jobs such as teachers or police officers, how easy it is to do a quick search on your name etc</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11</a:t>
            </a:fld>
            <a:endParaRPr lang="uk-UA">
              <a:solidFill>
                <a:prstClr val="black"/>
              </a:solidFill>
            </a:endParaRPr>
          </a:p>
        </p:txBody>
      </p:sp>
    </p:spTree>
    <p:extLst>
      <p:ext uri="{BB962C8B-B14F-4D97-AF65-F5344CB8AC3E}">
        <p14:creationId xmlns:p14="http://schemas.microsoft.com/office/powerpoint/2010/main" val="265046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 - so onto sharing photos, the one we all dread, I understand we are primary school level here but we do want to get the message to them as young as possible</a:t>
            </a:r>
          </a:p>
          <a:p>
            <a:r>
              <a:rPr lang="en-GB" dirty="0"/>
              <a:t> - read slide – read the message</a:t>
            </a:r>
          </a:p>
          <a:p>
            <a:r>
              <a:rPr lang="en-GB" dirty="0"/>
              <a:t>So this is </a:t>
            </a:r>
            <a:r>
              <a:rPr lang="en-GB"/>
              <a:t>a particularly difficult subject, </a:t>
            </a:r>
            <a:endParaRPr lang="en-GB" dirty="0"/>
          </a:p>
          <a:p>
            <a:endParaRPr lang="en-GB" dirty="0"/>
          </a:p>
          <a:p>
            <a:endParaRPr lang="en-GB" dirty="0"/>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12</a:t>
            </a:fld>
            <a:endParaRPr lang="uk-UA">
              <a:solidFill>
                <a:prstClr val="black"/>
              </a:solidFill>
            </a:endParaRPr>
          </a:p>
        </p:txBody>
      </p:sp>
    </p:spTree>
    <p:extLst>
      <p:ext uri="{BB962C8B-B14F-4D97-AF65-F5344CB8AC3E}">
        <p14:creationId xmlns:p14="http://schemas.microsoft.com/office/powerpoint/2010/main" val="34020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OFFICIAL
</a:t>
            </a:r>
            <a:endParaRPr lang="uk-UA"/>
          </a:p>
        </p:txBody>
      </p:sp>
      <p:sp>
        <p:nvSpPr>
          <p:cNvPr id="5" name="Footer Placeholder 4"/>
          <p:cNvSpPr>
            <a:spLocks noGrp="1"/>
          </p:cNvSpPr>
          <p:nvPr>
            <p:ph type="ftr" sz="quarter" idx="4"/>
          </p:nvPr>
        </p:nvSpPr>
        <p:spPr/>
        <p:txBody>
          <a:bodyPr/>
          <a:lstStyle/>
          <a:p>
            <a:r>
              <a:rPr lang="en-GB"/>
              <a:t>
OFFICIAL</a:t>
            </a:r>
            <a:endParaRPr lang="uk-UA"/>
          </a:p>
        </p:txBody>
      </p:sp>
      <p:sp>
        <p:nvSpPr>
          <p:cNvPr id="6" name="Slide Number Placeholder 5"/>
          <p:cNvSpPr>
            <a:spLocks noGrp="1"/>
          </p:cNvSpPr>
          <p:nvPr>
            <p:ph type="sldNum" sz="quarter" idx="5"/>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1960352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OFFICIAL
</a:t>
            </a:r>
            <a:endParaRPr lang="uk-UA"/>
          </a:p>
        </p:txBody>
      </p:sp>
      <p:sp>
        <p:nvSpPr>
          <p:cNvPr id="5" name="Footer Placeholder 4"/>
          <p:cNvSpPr>
            <a:spLocks noGrp="1"/>
          </p:cNvSpPr>
          <p:nvPr>
            <p:ph type="ftr" sz="quarter" idx="4"/>
          </p:nvPr>
        </p:nvSpPr>
        <p:spPr/>
        <p:txBody>
          <a:bodyPr/>
          <a:lstStyle/>
          <a:p>
            <a:r>
              <a:rPr lang="en-GB"/>
              <a:t>
OFFICIAL</a:t>
            </a:r>
            <a:endParaRPr lang="uk-UA"/>
          </a:p>
        </p:txBody>
      </p:sp>
      <p:sp>
        <p:nvSpPr>
          <p:cNvPr id="6" name="Slide Number Placeholder 5"/>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1735710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15</a:t>
            </a:fld>
            <a:endParaRPr lang="uk-UA">
              <a:solidFill>
                <a:prstClr val="black"/>
              </a:solidFill>
            </a:endParaRPr>
          </a:p>
        </p:txBody>
      </p:sp>
    </p:spTree>
    <p:extLst>
      <p:ext uri="{BB962C8B-B14F-4D97-AF65-F5344CB8AC3E}">
        <p14:creationId xmlns:p14="http://schemas.microsoft.com/office/powerpoint/2010/main" val="344136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2567226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3483635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https://youtu.be/F4WZ_k0vUDM </a:t>
            </a:r>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19</a:t>
            </a:fld>
            <a:endParaRPr lang="uk-UA">
              <a:solidFill>
                <a:prstClr val="black"/>
              </a:solidFill>
            </a:endParaRPr>
          </a:p>
        </p:txBody>
      </p:sp>
    </p:spTree>
    <p:extLst>
      <p:ext uri="{BB962C8B-B14F-4D97-AF65-F5344CB8AC3E}">
        <p14:creationId xmlns:p14="http://schemas.microsoft.com/office/powerpoint/2010/main" val="112582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OFFICIAL
</a:t>
            </a:r>
            <a:endParaRPr lang="uk-UA"/>
          </a:p>
        </p:txBody>
      </p:sp>
      <p:sp>
        <p:nvSpPr>
          <p:cNvPr id="5" name="Footer Placeholder 4"/>
          <p:cNvSpPr>
            <a:spLocks noGrp="1"/>
          </p:cNvSpPr>
          <p:nvPr>
            <p:ph type="ftr" sz="quarter" idx="4"/>
          </p:nvPr>
        </p:nvSpPr>
        <p:spPr/>
        <p:txBody>
          <a:bodyPr/>
          <a:lstStyle/>
          <a:p>
            <a:r>
              <a:rPr lang="en-GB"/>
              <a:t>
OFFICIAL</a:t>
            </a:r>
            <a:endParaRPr lang="uk-UA"/>
          </a:p>
        </p:txBody>
      </p:sp>
      <p:sp>
        <p:nvSpPr>
          <p:cNvPr id="6" name="Slide Number Placeholder 5"/>
          <p:cNvSpPr>
            <a:spLocks noGrp="1"/>
          </p:cNvSpPr>
          <p:nvPr>
            <p:ph type="sldNum" sz="quarter" idx="5"/>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234658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21</a:t>
            </a:fld>
            <a:endParaRPr lang="uk-UA">
              <a:solidFill>
                <a:prstClr val="black"/>
              </a:solidFill>
            </a:endParaRPr>
          </a:p>
        </p:txBody>
      </p:sp>
    </p:spTree>
    <p:extLst>
      <p:ext uri="{BB962C8B-B14F-4D97-AF65-F5344CB8AC3E}">
        <p14:creationId xmlns:p14="http://schemas.microsoft.com/office/powerpoint/2010/main" val="123152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1673565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22</a:t>
            </a:fld>
            <a:endParaRPr lang="uk-UA">
              <a:solidFill>
                <a:prstClr val="black"/>
              </a:solidFill>
            </a:endParaRPr>
          </a:p>
        </p:txBody>
      </p:sp>
    </p:spTree>
    <p:extLst>
      <p:ext uri="{BB962C8B-B14F-4D97-AF65-F5344CB8AC3E}">
        <p14:creationId xmlns:p14="http://schemas.microsoft.com/office/powerpoint/2010/main" val="4265232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23</a:t>
            </a:fld>
            <a:endParaRPr lang="uk-UA">
              <a:solidFill>
                <a:prstClr val="black"/>
              </a:solidFill>
            </a:endParaRPr>
          </a:p>
        </p:txBody>
      </p:sp>
    </p:spTree>
    <p:extLst>
      <p:ext uri="{BB962C8B-B14F-4D97-AF65-F5344CB8AC3E}">
        <p14:creationId xmlns:p14="http://schemas.microsoft.com/office/powerpoint/2010/main" val="427801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Police – Emergency and non-emergency numbers, non-emergency online form</a:t>
            </a:r>
          </a:p>
          <a:p>
            <a:pPr marL="171450" indent="-171450">
              <a:buFont typeface="Arial" panose="020B0604020202020204" pitchFamily="34" charset="0"/>
              <a:buChar char="•"/>
            </a:pPr>
            <a:r>
              <a:rPr lang="en-GB" dirty="0"/>
              <a:t>Helplines and services – Phone numbers and online portals run by charities, government and not for profit organisations </a:t>
            </a:r>
          </a:p>
          <a:p>
            <a:endParaRPr lang="en-GB" dirty="0"/>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24</a:t>
            </a:fld>
            <a:endParaRPr lang="uk-UA">
              <a:solidFill>
                <a:prstClr val="black"/>
              </a:solidFill>
            </a:endParaRPr>
          </a:p>
        </p:txBody>
      </p:sp>
    </p:spTree>
    <p:extLst>
      <p:ext uri="{BB962C8B-B14F-4D97-AF65-F5344CB8AC3E}">
        <p14:creationId xmlns:p14="http://schemas.microsoft.com/office/powerpoint/2010/main" val="399564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 - Now I feel we (as in our generation) have the short straw, we seem to come under the category of ‘growing up with the internet’ and we didn’t really, I was 21, 22 before I had </a:t>
            </a:r>
            <a:r>
              <a:rPr lang="en-GB" baseline="0" dirty="0" err="1"/>
              <a:t>facebook</a:t>
            </a:r>
            <a:r>
              <a:rPr lang="en-GB" baseline="0" dirty="0"/>
              <a:t>, night out, camera…….</a:t>
            </a:r>
          </a:p>
          <a:p>
            <a:r>
              <a:rPr lang="en-GB" baseline="0" dirty="0"/>
              <a:t> - So we have the job of keeping ourselves up to date, our kids safe but also our elders, Spanish lottery story…..</a:t>
            </a:r>
          </a:p>
          <a:p>
            <a:r>
              <a:rPr lang="en-GB" baseline="0" dirty="0"/>
              <a:t> </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3</a:t>
            </a:fld>
            <a:endParaRPr lang="uk-UA">
              <a:solidFill>
                <a:prstClr val="black"/>
              </a:solidFill>
            </a:endParaRPr>
          </a:p>
        </p:txBody>
      </p:sp>
    </p:spTree>
    <p:extLst>
      <p:ext uri="{BB962C8B-B14F-4D97-AF65-F5344CB8AC3E}">
        <p14:creationId xmlns:p14="http://schemas.microsoft.com/office/powerpoint/2010/main" val="208056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So our kids are growing in an online world, it's happening, it's here to stay…….</a:t>
            </a:r>
          </a:p>
          <a:p>
            <a:r>
              <a:rPr lang="en-GB" dirty="0"/>
              <a:t> - we as adults can separate the online world from the real world</a:t>
            </a:r>
          </a:p>
          <a:p>
            <a:r>
              <a:rPr lang="en-GB" dirty="0"/>
              <a:t> - they can't, they are not mature enough so that’s why we need to be there to guide them</a:t>
            </a:r>
          </a:p>
          <a:p>
            <a:endParaRPr lang="en-GB"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4</a:t>
            </a:fld>
            <a:endParaRPr lang="uk-UA">
              <a:solidFill>
                <a:prstClr val="black"/>
              </a:solidFill>
            </a:endParaRPr>
          </a:p>
        </p:txBody>
      </p:sp>
    </p:spTree>
    <p:extLst>
      <p:ext uri="{BB962C8B-B14F-4D97-AF65-F5344CB8AC3E}">
        <p14:creationId xmlns:p14="http://schemas.microsoft.com/office/powerpoint/2010/main" val="425983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 - Quick quiz, nobody is getting away with the easy answers here.</a:t>
            </a:r>
          </a:p>
          <a:p>
            <a:pPr marL="0" indent="0">
              <a:buNone/>
            </a:pPr>
            <a:r>
              <a:rPr lang="en-GB" dirty="0"/>
              <a:t> - so apps, they can have pages and pages on apps, most of which we know, they might be games</a:t>
            </a:r>
          </a:p>
          <a:p>
            <a:pPr marL="0" indent="0">
              <a:buNone/>
            </a:pPr>
            <a:r>
              <a:rPr lang="en-GB" dirty="0"/>
              <a:t> - so </a:t>
            </a:r>
            <a:r>
              <a:rPr lang="en-GB" dirty="0" err="1"/>
              <a:t>yubo</a:t>
            </a:r>
            <a:r>
              <a:rPr lang="en-GB" dirty="0"/>
              <a:t> – social platform, friend version of tinder</a:t>
            </a:r>
          </a:p>
          <a:p>
            <a:pPr marL="0" indent="0">
              <a:buNone/>
            </a:pPr>
            <a:r>
              <a:rPr lang="en-GB" dirty="0"/>
              <a:t> - discord – social platform, gamers etc……..</a:t>
            </a:r>
          </a:p>
          <a:p>
            <a:pPr marL="0" indent="0">
              <a:buNone/>
            </a:pPr>
            <a:r>
              <a:rPr lang="en-GB" dirty="0"/>
              <a:t> - so </a:t>
            </a:r>
            <a:r>
              <a:rPr lang="en-GB" dirty="0" err="1"/>
              <a:t>i</a:t>
            </a:r>
            <a:r>
              <a:rPr lang="en-GB" dirty="0"/>
              <a:t> wasn’t familiar with these apps, but just be aware, have a quick look at what they have downloaded, be aware, quick google search to double check what the app is as this is another way for your child to be speaking to someone that we are completely unaware of.</a:t>
            </a:r>
          </a:p>
          <a:p>
            <a:pPr marL="0" indent="0">
              <a:buNone/>
            </a:pPr>
            <a:endParaRPr lang="uk-UA"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5</a:t>
            </a:fld>
            <a:endParaRPr lang="uk-UA">
              <a:solidFill>
                <a:prstClr val="black"/>
              </a:solidFill>
            </a:endParaRPr>
          </a:p>
        </p:txBody>
      </p:sp>
    </p:spTree>
    <p:extLst>
      <p:ext uri="{BB962C8B-B14F-4D97-AF65-F5344CB8AC3E}">
        <p14:creationId xmlns:p14="http://schemas.microsoft.com/office/powerpoint/2010/main" val="422920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p>
        </p:txBody>
      </p:sp>
      <p:sp>
        <p:nvSpPr>
          <p:cNvPr id="5" name="Footer Placeholder 4"/>
          <p:cNvSpPr>
            <a:spLocks noGrp="1"/>
          </p:cNvSpPr>
          <p:nvPr>
            <p:ph type="ftr" sz="quarter" idx="11"/>
          </p:nvPr>
        </p:nvSpPr>
        <p:spPr/>
        <p:txBody>
          <a:bodyPr/>
          <a:lstStyle/>
          <a:p>
            <a:r>
              <a:rPr lang="en-GB"/>
              <a:t>
OFFICIAL</a:t>
            </a:r>
          </a:p>
        </p:txBody>
      </p:sp>
      <p:sp>
        <p:nvSpPr>
          <p:cNvPr id="6" name="Slide Number Placeholder 5"/>
          <p:cNvSpPr>
            <a:spLocks noGrp="1"/>
          </p:cNvSpPr>
          <p:nvPr>
            <p:ph type="sldNum" sz="quarter" idx="12"/>
          </p:nvPr>
        </p:nvSpPr>
        <p:spPr/>
        <p:txBody>
          <a:bodyPr/>
          <a:lstStyle/>
          <a:p>
            <a:fld id="{01011251-891F-4CEC-AFB8-A306620FBC92}" type="slidenum">
              <a:rPr lang="en-GB" smtClean="0"/>
              <a:t>6</a:t>
            </a:fld>
            <a:endParaRPr lang="en-GB"/>
          </a:p>
        </p:txBody>
      </p:sp>
    </p:spTree>
    <p:extLst>
      <p:ext uri="{BB962C8B-B14F-4D97-AF65-F5344CB8AC3E}">
        <p14:creationId xmlns:p14="http://schemas.microsoft.com/office/powerpoint/2010/main" val="425852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OFFICIAL
</a:t>
            </a:r>
            <a:endParaRPr lang="uk-UA"/>
          </a:p>
        </p:txBody>
      </p:sp>
      <p:sp>
        <p:nvSpPr>
          <p:cNvPr id="5" name="Footer Placeholder 4"/>
          <p:cNvSpPr>
            <a:spLocks noGrp="1"/>
          </p:cNvSpPr>
          <p:nvPr>
            <p:ph type="ftr" sz="quarter" idx="4"/>
          </p:nvPr>
        </p:nvSpPr>
        <p:spPr/>
        <p:txBody>
          <a:bodyPr/>
          <a:lstStyle/>
          <a:p>
            <a:r>
              <a:rPr lang="en-GB"/>
              <a:t>
OFFICIAL</a:t>
            </a:r>
            <a:endParaRPr lang="uk-UA"/>
          </a:p>
        </p:txBody>
      </p:sp>
      <p:sp>
        <p:nvSpPr>
          <p:cNvPr id="6" name="Slide Number Placeholder 5"/>
          <p:cNvSpPr>
            <a:spLocks noGrp="1"/>
          </p:cNvSpPr>
          <p:nvPr>
            <p:ph type="sldNum" sz="quarter" idx="5"/>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82731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So as I have said we do our inputs to the kids and I thought it would be beneficial to share a few examples of what  we tell them with yourselves so that we can do this from our side, the teachers are doing their side, and you can reiterate it from home.</a:t>
            </a:r>
          </a:p>
          <a:p>
            <a:pPr marL="171450" indent="-171450">
              <a:buFontTx/>
              <a:buChar char="-"/>
            </a:pPr>
            <a:r>
              <a:rPr lang="en-GB" dirty="0"/>
              <a:t>Group-chats, bane of all our lives</a:t>
            </a:r>
          </a:p>
          <a:p>
            <a:pPr marL="171450" indent="-171450">
              <a:buFontTx/>
              <a:buChar char="-"/>
            </a:pPr>
            <a:r>
              <a:rPr lang="en-GB" dirty="0"/>
              <a:t>So obviously they are kids, they will make mistakes, they will say stuff that they wont understand the consequences of, they think because its online it doesn’t count</a:t>
            </a:r>
          </a:p>
          <a:p>
            <a:pPr marL="171450" indent="-171450">
              <a:buFontTx/>
              <a:buChar char="-"/>
            </a:pPr>
            <a:r>
              <a:rPr lang="en-GB" dirty="0"/>
              <a:t>The way I try and get through to them is to say if they are happy for mums/teachers etc……if not then that suggests they are maybe saying or sharing something they shouldn’t be</a:t>
            </a:r>
          </a:p>
          <a:p>
            <a:pPr marL="171450" indent="-171450">
              <a:buFontTx/>
              <a:buChar char="-"/>
            </a:pPr>
            <a:r>
              <a:rPr lang="en-GB" dirty="0"/>
              <a:t>The only way to keep on top of this is to monitor, check, daily, if need be, my son can be in numerous chats…….</a:t>
            </a:r>
            <a:r>
              <a:rPr lang="en-GB" dirty="0" err="1"/>
              <a:t>i</a:t>
            </a:r>
            <a:r>
              <a:rPr lang="en-GB" dirty="0"/>
              <a:t> will decide what he does on that phone and I will delete anything that needs deleted</a:t>
            </a:r>
          </a:p>
        </p:txBody>
      </p:sp>
      <p:sp>
        <p:nvSpPr>
          <p:cNvPr id="4" name="Header Placeholder 3"/>
          <p:cNvSpPr>
            <a:spLocks noGrp="1"/>
          </p:cNvSpPr>
          <p:nvPr>
            <p:ph type="hdr" sz="quarter" idx="10"/>
          </p:nvPr>
        </p:nvSpPr>
        <p:spPr/>
        <p:txBody>
          <a:bodyPr/>
          <a:lstStyle/>
          <a:p>
            <a:r>
              <a:rPr lang="en-GB">
                <a:solidFill>
                  <a:prstClr val="black"/>
                </a:solidFill>
              </a:rPr>
              <a:t>OFFICIAL
</a:t>
            </a:r>
            <a:endParaRPr lang="uk-UA">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
OFFICIAL</a:t>
            </a:r>
            <a:endParaRPr lang="uk-UA">
              <a:solidFill>
                <a:prstClr val="black"/>
              </a:solidFill>
            </a:endParaRPr>
          </a:p>
        </p:txBody>
      </p:sp>
      <p:sp>
        <p:nvSpPr>
          <p:cNvPr id="6" name="Slide Number Placeholder 5"/>
          <p:cNvSpPr>
            <a:spLocks noGrp="1"/>
          </p:cNvSpPr>
          <p:nvPr>
            <p:ph type="sldNum" sz="quarter" idx="12"/>
          </p:nvPr>
        </p:nvSpPr>
        <p:spPr/>
        <p:txBody>
          <a:bodyPr/>
          <a:lstStyle/>
          <a:p>
            <a:fld id="{BD9C3A12-1E0F-412B-B376-8089A55D946C}" type="slidenum">
              <a:rPr lang="uk-UA" smtClean="0">
                <a:solidFill>
                  <a:prstClr val="black"/>
                </a:solidFill>
              </a:rPr>
              <a:pPr/>
              <a:t>8</a:t>
            </a:fld>
            <a:endParaRPr lang="uk-UA">
              <a:solidFill>
                <a:prstClr val="black"/>
              </a:solidFill>
            </a:endParaRPr>
          </a:p>
        </p:txBody>
      </p:sp>
    </p:spTree>
    <p:extLst>
      <p:ext uri="{BB962C8B-B14F-4D97-AF65-F5344CB8AC3E}">
        <p14:creationId xmlns:p14="http://schemas.microsoft.com/office/powerpoint/2010/main" val="260296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So I just wanted to go over a fairly new bit of legislation which came into play in 2021, perceived by anyone!</a:t>
            </a:r>
          </a:p>
          <a:p>
            <a:endParaRPr lang="en-GB" dirty="0"/>
          </a:p>
          <a:p>
            <a:r>
              <a:rPr lang="en-GB" dirty="0"/>
              <a:t> - we grew up with the phrase ‘sticks and stones’ that phrase really isn’t relevant anymore, words are harmful, they can have a massive effect, and whether or not we agree with it, words can be classed as criminal now.</a:t>
            </a:r>
          </a:p>
          <a:p>
            <a:endParaRPr lang="en-GB" dirty="0"/>
          </a:p>
          <a:p>
            <a:r>
              <a:rPr lang="en-GB" dirty="0"/>
              <a:t> - so group chats are where they are getting caught out, saying certain words, a bit of peer pressure, and that can now com under the hate crime legislation.</a:t>
            </a:r>
          </a:p>
          <a:p>
            <a:endParaRPr lang="en-GB" dirty="0"/>
          </a:p>
          <a:p>
            <a:r>
              <a:rPr lang="en-GB" dirty="0"/>
              <a:t> - we as police officers have very little discretion when it comes to Hate crimes</a:t>
            </a:r>
          </a:p>
          <a:p>
            <a:endParaRPr lang="en-GB" dirty="0"/>
          </a:p>
        </p:txBody>
      </p:sp>
      <p:sp>
        <p:nvSpPr>
          <p:cNvPr id="4" name="Header Placeholder 3"/>
          <p:cNvSpPr>
            <a:spLocks noGrp="1"/>
          </p:cNvSpPr>
          <p:nvPr>
            <p:ph type="hdr" sz="quarter"/>
          </p:nvPr>
        </p:nvSpPr>
        <p:spPr/>
        <p:txBody>
          <a:bodyPr/>
          <a:lstStyle/>
          <a:p>
            <a:r>
              <a:rPr lang="en-GB"/>
              <a:t>OFFICIAL
</a:t>
            </a:r>
            <a:endParaRPr lang="uk-UA"/>
          </a:p>
        </p:txBody>
      </p:sp>
      <p:sp>
        <p:nvSpPr>
          <p:cNvPr id="5" name="Footer Placeholder 4"/>
          <p:cNvSpPr>
            <a:spLocks noGrp="1"/>
          </p:cNvSpPr>
          <p:nvPr>
            <p:ph type="ftr" sz="quarter" idx="4"/>
          </p:nvPr>
        </p:nvSpPr>
        <p:spPr/>
        <p:txBody>
          <a:bodyPr/>
          <a:lstStyle/>
          <a:p>
            <a:r>
              <a:rPr lang="en-GB"/>
              <a:t>
OFFICIAL</a:t>
            </a:r>
            <a:endParaRPr lang="uk-UA"/>
          </a:p>
        </p:txBody>
      </p:sp>
      <p:sp>
        <p:nvSpPr>
          <p:cNvPr id="6" name="Slide Number Placeholder 5"/>
          <p:cNvSpPr>
            <a:spLocks noGrp="1"/>
          </p:cNvSpPr>
          <p:nvPr>
            <p:ph type="sldNum" sz="quarter" idx="5"/>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78082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86000" y="8420100"/>
            <a:ext cx="1347537" cy="1600200"/>
          </a:xfrm>
          <a:prstGeom prst="rect">
            <a:avLst/>
          </a:prstGeom>
        </p:spPr>
        <p:txBody>
          <a:bodyPr/>
          <a:lstStyle/>
          <a:p>
            <a:endParaRPr lang="en-GB" dirty="0"/>
          </a:p>
        </p:txBody>
      </p:sp>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sp>
        <p:nvSpPr>
          <p:cNvPr id="7" name="Rectangle 6"/>
          <p:cNvSpPr/>
          <p:nvPr userDrawn="1"/>
        </p:nvSpPr>
        <p:spPr>
          <a:xfrm>
            <a:off x="0" y="2400300"/>
            <a:ext cx="18288000" cy="54864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12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1200"/>
            </a:lvl1pPr>
          </a:lstStyle>
          <a:p>
            <a:endParaRPr lang="uk-UA"/>
          </a:p>
        </p:txBody>
      </p:sp>
    </p:spTree>
    <p:extLst>
      <p:ext uri="{BB962C8B-B14F-4D97-AF65-F5344CB8AC3E}">
        <p14:creationId xmlns:p14="http://schemas.microsoft.com/office/powerpoint/2010/main" val="40510541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IMAGE slide 2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828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17" name="Straight Connector 1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2332747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IMAGE slide 22">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0972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17" name="Straight Connector 1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2602246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IMAGE slide 23">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660904" y="260604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7" name="TextBox 16"/>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5" name="Straight Connector 2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21961276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4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17393156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IMAGE slide 24">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79776" y="3227832"/>
            <a:ext cx="1828800" cy="1828800"/>
          </a:xfrm>
          <a:prstGeom prst="ellipse">
            <a:avLst/>
          </a:prstGeom>
          <a:ln w="38100">
            <a:solidFill>
              <a:schemeClr val="accent1"/>
            </a:solidFill>
          </a:ln>
          <a:effectLst/>
        </p:spPr>
        <p:txBody>
          <a:bodyPr/>
          <a:lstStyle>
            <a:lvl1pPr>
              <a:defRPr sz="2000"/>
            </a:lvl1pPr>
          </a:lstStyle>
          <a:p>
            <a:endParaRPr lang="uk-UA"/>
          </a:p>
        </p:txBody>
      </p:sp>
      <p:sp>
        <p:nvSpPr>
          <p:cNvPr id="19" name="Picture Placeholder 2"/>
          <p:cNvSpPr>
            <a:spLocks noGrp="1"/>
          </p:cNvSpPr>
          <p:nvPr>
            <p:ph type="pic" sz="quarter" idx="12"/>
          </p:nvPr>
        </p:nvSpPr>
        <p:spPr>
          <a:xfrm>
            <a:off x="10113264" y="3227832"/>
            <a:ext cx="1828800" cy="1828800"/>
          </a:xfrm>
          <a:prstGeom prst="ellipse">
            <a:avLst/>
          </a:prstGeom>
          <a:ln w="38100">
            <a:solidFill>
              <a:schemeClr val="accent1"/>
            </a:solidFill>
          </a:ln>
          <a:effectLst/>
        </p:spPr>
        <p:txBody>
          <a:bodyPr/>
          <a:lstStyle>
            <a:lvl1pPr>
              <a:defRPr sz="2000"/>
            </a:lvl1pPr>
          </a:lstStyle>
          <a:p>
            <a:endParaRPr lang="uk-UA"/>
          </a:p>
        </p:txBody>
      </p:sp>
      <p:cxnSp>
        <p:nvCxnSpPr>
          <p:cNvPr id="16" name="Straight Connector 15"/>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6" name="TextBox 2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7" name="Straight Connector 2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9128828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anim calcmode="lin" valueType="num">
                                      <p:cBhvr>
                                        <p:cTn id="14" dur="1250" fill="hold"/>
                                        <p:tgtEl>
                                          <p:spTgt spid="19"/>
                                        </p:tgtEl>
                                        <p:attrNameLst>
                                          <p:attrName>ppt_x</p:attrName>
                                        </p:attrNameLst>
                                      </p:cBhvr>
                                      <p:tavLst>
                                        <p:tav tm="0">
                                          <p:val>
                                            <p:strVal val="#ppt_x"/>
                                          </p:val>
                                        </p:tav>
                                        <p:tav tm="100000">
                                          <p:val>
                                            <p:strVal val="#ppt_x"/>
                                          </p:val>
                                        </p:tav>
                                      </p:tavLst>
                                    </p:anim>
                                    <p:anim calcmode="lin" valueType="num">
                                      <p:cBhvr>
                                        <p:cTn id="15" dur="1125" decel="100000" fill="hold"/>
                                        <p:tgtEl>
                                          <p:spTgt spid="19"/>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MAGE slide 20">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432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3" name="Picture Placeholder 2"/>
          <p:cNvSpPr>
            <a:spLocks noGrp="1"/>
          </p:cNvSpPr>
          <p:nvPr>
            <p:ph type="pic" sz="quarter" idx="13"/>
          </p:nvPr>
        </p:nvSpPr>
        <p:spPr>
          <a:xfrm>
            <a:off x="77724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4" name="Picture Placeholder 2"/>
          <p:cNvSpPr>
            <a:spLocks noGrp="1"/>
          </p:cNvSpPr>
          <p:nvPr>
            <p:ph type="pic" sz="quarter" idx="14"/>
          </p:nvPr>
        </p:nvSpPr>
        <p:spPr>
          <a:xfrm>
            <a:off x="12801600" y="270510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7" name="Straight Connector 16"/>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8" name="Straight Connector 27"/>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31"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51726332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250"/>
                                        <p:tgtEl>
                                          <p:spTgt spid="23"/>
                                        </p:tgtEl>
                                      </p:cBhvr>
                                    </p:animEffect>
                                    <p:anim calcmode="lin" valueType="num">
                                      <p:cBhvr>
                                        <p:cTn id="14" dur="1250" fill="hold"/>
                                        <p:tgtEl>
                                          <p:spTgt spid="23"/>
                                        </p:tgtEl>
                                        <p:attrNameLst>
                                          <p:attrName>ppt_x</p:attrName>
                                        </p:attrNameLst>
                                      </p:cBhvr>
                                      <p:tavLst>
                                        <p:tav tm="0">
                                          <p:val>
                                            <p:strVal val="#ppt_x"/>
                                          </p:val>
                                        </p:tav>
                                        <p:tav tm="100000">
                                          <p:val>
                                            <p:strVal val="#ppt_x"/>
                                          </p:val>
                                        </p:tav>
                                      </p:tavLst>
                                    </p:anim>
                                    <p:anim calcmode="lin" valueType="num">
                                      <p:cBhvr>
                                        <p:cTn id="15" dur="1125" decel="100000" fill="hold"/>
                                        <p:tgtEl>
                                          <p:spTgt spid="2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250"/>
                                        <p:tgtEl>
                                          <p:spTgt spid="24"/>
                                        </p:tgtEl>
                                      </p:cBhvr>
                                    </p:animEffect>
                                    <p:anim calcmode="lin" valueType="num">
                                      <p:cBhvr>
                                        <p:cTn id="20" dur="1250" fill="hold"/>
                                        <p:tgtEl>
                                          <p:spTgt spid="24"/>
                                        </p:tgtEl>
                                        <p:attrNameLst>
                                          <p:attrName>ppt_x</p:attrName>
                                        </p:attrNameLst>
                                      </p:cBhvr>
                                      <p:tavLst>
                                        <p:tav tm="0">
                                          <p:val>
                                            <p:strVal val="#ppt_x"/>
                                          </p:val>
                                        </p:tav>
                                        <p:tav tm="100000">
                                          <p:val>
                                            <p:strVal val="#ppt_x"/>
                                          </p:val>
                                        </p:tav>
                                      </p:tavLst>
                                    </p:anim>
                                    <p:anim calcmode="lin" valueType="num">
                                      <p:cBhvr>
                                        <p:cTn id="21" dur="1125" decel="100000" fill="hold"/>
                                        <p:tgtEl>
                                          <p:spTgt spid="2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Lst>
  </p:timing>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0" name="Picture Placeholder 2"/>
          <p:cNvSpPr>
            <a:spLocks noGrp="1"/>
          </p:cNvSpPr>
          <p:nvPr>
            <p:ph type="pic" sz="quarter" idx="11"/>
          </p:nvPr>
        </p:nvSpPr>
        <p:spPr>
          <a:xfrm>
            <a:off x="1828800" y="2400300"/>
            <a:ext cx="5486400" cy="5486400"/>
          </a:xfrm>
          <a:prstGeom prst="roundRect">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28246952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2532888"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52744864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502152"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6115465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6053328" y="2633472"/>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97629944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IMAGE slide 17">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5905773" y="2905800"/>
            <a:ext cx="2514600" cy="2514600"/>
          </a:xfrm>
          <a:prstGeom prst="roundRect">
            <a:avLst/>
          </a:prstGeom>
          <a:ln w="25400">
            <a:solidFill>
              <a:schemeClr val="accent1"/>
            </a:solidFill>
          </a:ln>
          <a:effectLst/>
        </p:spPr>
        <p:txBody>
          <a:bodyPr/>
          <a:lstStyle>
            <a:lvl1pPr>
              <a:defRPr sz="2000"/>
            </a:lvl1pPr>
          </a:lstStyle>
          <a:p>
            <a:endParaRPr lang="uk-UA"/>
          </a:p>
        </p:txBody>
      </p:sp>
      <p:sp>
        <p:nvSpPr>
          <p:cNvPr id="19" name="Picture Placeholder 2"/>
          <p:cNvSpPr>
            <a:spLocks noGrp="1"/>
          </p:cNvSpPr>
          <p:nvPr>
            <p:ph type="pic" sz="quarter" idx="12"/>
          </p:nvPr>
        </p:nvSpPr>
        <p:spPr>
          <a:xfrm>
            <a:off x="9867628" y="2905800"/>
            <a:ext cx="2514600" cy="2514600"/>
          </a:xfrm>
          <a:prstGeom prst="roundRect">
            <a:avLst/>
          </a:prstGeom>
          <a:ln w="25400">
            <a:solidFill>
              <a:schemeClr val="accent1"/>
            </a:solidFill>
          </a:ln>
          <a:effectLst/>
        </p:spPr>
        <p:txBody>
          <a:bodyPr/>
          <a:lstStyle>
            <a:lvl1pPr>
              <a:defRPr sz="2000"/>
            </a:lvl1pPr>
          </a:lstStyle>
          <a:p>
            <a:endParaRPr lang="uk-UA"/>
          </a:p>
        </p:txBody>
      </p:sp>
      <p:cxnSp>
        <p:nvCxnSpPr>
          <p:cNvPr id="16" name="Straight Connector 15"/>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110850909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anim calcmode="lin" valueType="num">
                                      <p:cBhvr>
                                        <p:cTn id="14" dur="1250" fill="hold"/>
                                        <p:tgtEl>
                                          <p:spTgt spid="19"/>
                                        </p:tgtEl>
                                        <p:attrNameLst>
                                          <p:attrName>ppt_x</p:attrName>
                                        </p:attrNameLst>
                                      </p:cBhvr>
                                      <p:tavLst>
                                        <p:tav tm="0">
                                          <p:val>
                                            <p:strVal val="#ppt_x"/>
                                          </p:val>
                                        </p:tav>
                                        <p:tav tm="100000">
                                          <p:val>
                                            <p:strVal val="#ppt_x"/>
                                          </p:val>
                                        </p:tav>
                                      </p:tavLst>
                                    </p:anim>
                                    <p:anim calcmode="lin" valueType="num">
                                      <p:cBhvr>
                                        <p:cTn id="15" dur="1125" decel="100000" fill="hold"/>
                                        <p:tgtEl>
                                          <p:spTgt spid="19"/>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300984" y="2715768"/>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01479180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337560" y="2935224"/>
            <a:ext cx="1591056" cy="1591056"/>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roundRect">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5766520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27196018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IMAGE slide 10">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7315200" y="3314700"/>
            <a:ext cx="3657600" cy="36576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213394735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IMAGE slide 1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7315200" y="2075688"/>
            <a:ext cx="3657600" cy="36576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38747228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8970541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429044564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0317511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IMAGE SLIDE OPT-12">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p:spPr>
        <p:txBody>
          <a:bodyPr/>
          <a:lstStyle/>
          <a:p>
            <a:endParaRPr lang="uk-UA"/>
          </a:p>
        </p:txBody>
      </p:sp>
    </p:spTree>
    <p:extLst>
      <p:ext uri="{BB962C8B-B14F-4D97-AF65-F5344CB8AC3E}">
        <p14:creationId xmlns:p14="http://schemas.microsoft.com/office/powerpoint/2010/main" val="35721519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IMAGE SLIDE OPT-14">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971800"/>
            <a:ext cx="7315200" cy="7315200"/>
          </a:xfrm>
          <a:prstGeom prst="rtTriangle">
            <a:avLst/>
          </a:prstGeom>
        </p:spPr>
        <p:txBody>
          <a:bodyPr/>
          <a:lstStyle/>
          <a:p>
            <a:endParaRPr lang="uk-UA"/>
          </a:p>
        </p:txBody>
      </p:sp>
    </p:spTree>
    <p:extLst>
      <p:ext uri="{BB962C8B-B14F-4D97-AF65-F5344CB8AC3E}">
        <p14:creationId xmlns:p14="http://schemas.microsoft.com/office/powerpoint/2010/main" val="7536312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IMAGE slide 3">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0" y="0"/>
            <a:ext cx="18288000" cy="6972300"/>
          </a:xfrm>
          <a:prstGeom prst="rect">
            <a:avLst/>
          </a:prstGeom>
        </p:spPr>
        <p:txBody>
          <a:bodyPr/>
          <a:lstStyle/>
          <a:p>
            <a:endParaRPr lang="uk-UA"/>
          </a:p>
        </p:txBody>
      </p:sp>
    </p:spTree>
    <p:extLst>
      <p:ext uri="{BB962C8B-B14F-4D97-AF65-F5344CB8AC3E}">
        <p14:creationId xmlns:p14="http://schemas.microsoft.com/office/powerpoint/2010/main" val="1101814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82677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5770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09750" y="3295650"/>
            <a:ext cx="3695700" cy="36957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39862716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12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12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4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2633472"/>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82677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2715768"/>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2935224"/>
            <a:ext cx="1591056" cy="1591056"/>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roundRect">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7295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162659003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1"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1"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0" grpId="1"/>
      <p:bldP spid="6" grpId="1"/>
    </p:bld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250"/>
                                        <p:tgtEl>
                                          <p:spTgt spid="11"/>
                                        </p:tgtEl>
                                      </p:cBhvr>
                                    </p:animEffect>
                                    <p:anim calcmode="lin" valueType="num">
                                      <p:cBhvr>
                                        <p:cTn id="26" dur="1250" fill="hold"/>
                                        <p:tgtEl>
                                          <p:spTgt spid="11"/>
                                        </p:tgtEl>
                                        <p:attrNameLst>
                                          <p:attrName>ppt_x</p:attrName>
                                        </p:attrNameLst>
                                      </p:cBhvr>
                                      <p:tavLst>
                                        <p:tav tm="0">
                                          <p:val>
                                            <p:strVal val="#ppt_x"/>
                                          </p:val>
                                        </p:tav>
                                        <p:tav tm="100000">
                                          <p:val>
                                            <p:strVal val="#ppt_x"/>
                                          </p:val>
                                        </p:tav>
                                      </p:tavLst>
                                    </p:anim>
                                    <p:anim calcmode="lin" valueType="num">
                                      <p:cBhvr>
                                        <p:cTn id="27" dur="1125" decel="100000" fill="hold"/>
                                        <p:tgtEl>
                                          <p:spTgt spid="1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807208" y="3200400"/>
            <a:ext cx="3886200" cy="3886200"/>
          </a:xfrm>
          <a:prstGeom prst="round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125" decel="100000" fill="hold"/>
                                        <p:tgtEl>
                                          <p:spTgt spid="11"/>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125" decel="100000" fill="hold"/>
                                        <p:tgtEl>
                                          <p:spTgt spid="15"/>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100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250"/>
                                        <p:tgtEl>
                                          <p:spTgt spid="18"/>
                                        </p:tgtEl>
                                      </p:cBhvr>
                                    </p:animEffect>
                                    <p:anim calcmode="lin" valueType="num">
                                      <p:cBhvr>
                                        <p:cTn id="32" dur="1250" fill="hold"/>
                                        <p:tgtEl>
                                          <p:spTgt spid="18"/>
                                        </p:tgtEl>
                                        <p:attrNameLst>
                                          <p:attrName>ppt_x</p:attrName>
                                        </p:attrNameLst>
                                      </p:cBhvr>
                                      <p:tavLst>
                                        <p:tav tm="0">
                                          <p:val>
                                            <p:strVal val="#ppt_x"/>
                                          </p:val>
                                        </p:tav>
                                        <p:tav tm="100000">
                                          <p:val>
                                            <p:strVal val="#ppt_x"/>
                                          </p:val>
                                        </p:tav>
                                      </p:tavLst>
                                    </p:anim>
                                    <p:anim calcmode="lin" valueType="num">
                                      <p:cBhvr>
                                        <p:cTn id="33" dur="1125" decel="100000" fill="hold"/>
                                        <p:tgtEl>
                                          <p:spTgt spid="18"/>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1250"/>
                                  </p:stCondLst>
                                  <p:endCondLst>
                                    <p:cond evt="begin" delay="0">
                                      <p:tn val="35"/>
                                    </p:cond>
                                  </p:end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250"/>
                                        <p:tgtEl>
                                          <p:spTgt spid="16"/>
                                        </p:tgtEl>
                                      </p:cBhvr>
                                    </p:animEffect>
                                    <p:anim calcmode="lin" valueType="num">
                                      <p:cBhvr>
                                        <p:cTn id="38" dur="1250" fill="hold"/>
                                        <p:tgtEl>
                                          <p:spTgt spid="16"/>
                                        </p:tgtEl>
                                        <p:attrNameLst>
                                          <p:attrName>ppt_x</p:attrName>
                                        </p:attrNameLst>
                                      </p:cBhvr>
                                      <p:tavLst>
                                        <p:tav tm="0">
                                          <p:val>
                                            <p:strVal val="#ppt_x"/>
                                          </p:val>
                                        </p:tav>
                                        <p:tav tm="100000">
                                          <p:val>
                                            <p:strVal val="#ppt_x"/>
                                          </p:val>
                                        </p:tav>
                                      </p:tavLst>
                                    </p:anim>
                                    <p:anim calcmode="lin" valueType="num">
                                      <p:cBhvr>
                                        <p:cTn id="39" dur="1125" decel="100000" fill="hold"/>
                                        <p:tgtEl>
                                          <p:spTgt spid="16"/>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1500"/>
                                  </p:stCondLst>
                                  <p:endCondLst>
                                    <p:cond evt="begin" delay="0">
                                      <p:tn val="41"/>
                                    </p:cond>
                                  </p:end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250"/>
                                        <p:tgtEl>
                                          <p:spTgt spid="11"/>
                                        </p:tgtEl>
                                      </p:cBhvr>
                                    </p:animEffect>
                                    <p:anim calcmode="lin" valueType="num">
                                      <p:cBhvr>
                                        <p:cTn id="44" dur="1250" fill="hold"/>
                                        <p:tgtEl>
                                          <p:spTgt spid="11"/>
                                        </p:tgtEl>
                                        <p:attrNameLst>
                                          <p:attrName>ppt_x</p:attrName>
                                        </p:attrNameLst>
                                      </p:cBhvr>
                                      <p:tavLst>
                                        <p:tav tm="0">
                                          <p:val>
                                            <p:strVal val="#ppt_x"/>
                                          </p:val>
                                        </p:tav>
                                        <p:tav tm="100000">
                                          <p:val>
                                            <p:strVal val="#ppt_x"/>
                                          </p:val>
                                        </p:tav>
                                      </p:tavLst>
                                    </p:anim>
                                    <p:anim calcmode="lin" valueType="num">
                                      <p:cBhvr>
                                        <p:cTn id="45" dur="1125" decel="100000" fill="hold"/>
                                        <p:tgtEl>
                                          <p:spTgt spid="1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1750"/>
                                  </p:stCondLst>
                                  <p:endCondLst>
                                    <p:cond evt="begin" delay="0">
                                      <p:tn val="47"/>
                                    </p:cond>
                                  </p:end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250"/>
                                        <p:tgtEl>
                                          <p:spTgt spid="14"/>
                                        </p:tgtEl>
                                      </p:cBhvr>
                                    </p:animEffect>
                                    <p:anim calcmode="lin" valueType="num">
                                      <p:cBhvr>
                                        <p:cTn id="50" dur="1250" fill="hold"/>
                                        <p:tgtEl>
                                          <p:spTgt spid="14"/>
                                        </p:tgtEl>
                                        <p:attrNameLst>
                                          <p:attrName>ppt_x</p:attrName>
                                        </p:attrNameLst>
                                      </p:cBhvr>
                                      <p:tavLst>
                                        <p:tav tm="0">
                                          <p:val>
                                            <p:strVal val="#ppt_x"/>
                                          </p:val>
                                        </p:tav>
                                        <p:tav tm="100000">
                                          <p:val>
                                            <p:strVal val="#ppt_x"/>
                                          </p:val>
                                        </p:tav>
                                      </p:tavLst>
                                    </p:anim>
                                    <p:anim calcmode="lin" valueType="num">
                                      <p:cBhvr>
                                        <p:cTn id="51" dur="1125" decel="100000" fill="hold"/>
                                        <p:tgtEl>
                                          <p:spTgt spid="14"/>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nodePh="1">
                                  <p:stCondLst>
                                    <p:cond delay="2000"/>
                                  </p:stCondLst>
                                  <p:endCondLst>
                                    <p:cond evt="begin" delay="0">
                                      <p:tn val="53"/>
                                    </p:cond>
                                  </p:end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250"/>
                                        <p:tgtEl>
                                          <p:spTgt spid="17"/>
                                        </p:tgtEl>
                                      </p:cBhvr>
                                    </p:animEffect>
                                    <p:anim calcmode="lin" valueType="num">
                                      <p:cBhvr>
                                        <p:cTn id="56" dur="1250" fill="hold"/>
                                        <p:tgtEl>
                                          <p:spTgt spid="17"/>
                                        </p:tgtEl>
                                        <p:attrNameLst>
                                          <p:attrName>ppt_x</p:attrName>
                                        </p:attrNameLst>
                                      </p:cBhvr>
                                      <p:tavLst>
                                        <p:tav tm="0">
                                          <p:val>
                                            <p:strVal val="#ppt_x"/>
                                          </p:val>
                                        </p:tav>
                                        <p:tav tm="100000">
                                          <p:val>
                                            <p:strVal val="#ppt_x"/>
                                          </p:val>
                                        </p:tav>
                                      </p:tavLst>
                                    </p:anim>
                                    <p:anim calcmode="lin" valueType="num">
                                      <p:cBhvr>
                                        <p:cTn id="57" dur="1125" decel="100000" fill="hold"/>
                                        <p:tgtEl>
                                          <p:spTgt spid="17"/>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P spid="18" grpId="0"/>
    </p:bld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250"/>
                                        <p:tgtEl>
                                          <p:spTgt spid="20"/>
                                        </p:tgtEl>
                                      </p:cBhvr>
                                    </p:animEffect>
                                    <p:anim calcmode="lin" valueType="num">
                                      <p:cBhvr>
                                        <p:cTn id="14" dur="1250" fill="hold"/>
                                        <p:tgtEl>
                                          <p:spTgt spid="20"/>
                                        </p:tgtEl>
                                        <p:attrNameLst>
                                          <p:attrName>ppt_x</p:attrName>
                                        </p:attrNameLst>
                                      </p:cBhvr>
                                      <p:tavLst>
                                        <p:tav tm="0">
                                          <p:val>
                                            <p:strVal val="#ppt_x"/>
                                          </p:val>
                                        </p:tav>
                                        <p:tav tm="100000">
                                          <p:val>
                                            <p:strVal val="#ppt_x"/>
                                          </p:val>
                                        </p:tav>
                                      </p:tavLst>
                                    </p:anim>
                                    <p:anim calcmode="lin" valueType="num">
                                      <p:cBhvr>
                                        <p:cTn id="15" dur="1125" decel="100000" fill="hold"/>
                                        <p:tgtEl>
                                          <p:spTgt spid="2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250"/>
                                        <p:tgtEl>
                                          <p:spTgt spid="22"/>
                                        </p:tgtEl>
                                      </p:cBhvr>
                                    </p:animEffect>
                                    <p:anim calcmode="lin" valueType="num">
                                      <p:cBhvr>
                                        <p:cTn id="20" dur="1250" fill="hold"/>
                                        <p:tgtEl>
                                          <p:spTgt spid="22"/>
                                        </p:tgtEl>
                                        <p:attrNameLst>
                                          <p:attrName>ppt_x</p:attrName>
                                        </p:attrNameLst>
                                      </p:cBhvr>
                                      <p:tavLst>
                                        <p:tav tm="0">
                                          <p:val>
                                            <p:strVal val="#ppt_x"/>
                                          </p:val>
                                        </p:tav>
                                        <p:tav tm="100000">
                                          <p:val>
                                            <p:strVal val="#ppt_x"/>
                                          </p:val>
                                        </p:tav>
                                      </p:tavLst>
                                    </p:anim>
                                    <p:anim calcmode="lin" valueType="num">
                                      <p:cBhvr>
                                        <p:cTn id="21" dur="1125" decel="100000" fill="hold"/>
                                        <p:tgtEl>
                                          <p:spTgt spid="2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250"/>
                                        <p:tgtEl>
                                          <p:spTgt spid="24"/>
                                        </p:tgtEl>
                                      </p:cBhvr>
                                    </p:animEffect>
                                    <p:anim calcmode="lin" valueType="num">
                                      <p:cBhvr>
                                        <p:cTn id="26" dur="1250" fill="hold"/>
                                        <p:tgtEl>
                                          <p:spTgt spid="24"/>
                                        </p:tgtEl>
                                        <p:attrNameLst>
                                          <p:attrName>ppt_x</p:attrName>
                                        </p:attrNameLst>
                                      </p:cBhvr>
                                      <p:tavLst>
                                        <p:tav tm="0">
                                          <p:val>
                                            <p:strVal val="#ppt_x"/>
                                          </p:val>
                                        </p:tav>
                                        <p:tav tm="100000">
                                          <p:val>
                                            <p:strVal val="#ppt_x"/>
                                          </p:val>
                                        </p:tav>
                                      </p:tavLst>
                                    </p:anim>
                                    <p:anim calcmode="lin" valueType="num">
                                      <p:cBhvr>
                                        <p:cTn id="27" dur="1125" decel="100000" fill="hold"/>
                                        <p:tgtEl>
                                          <p:spTgt spid="2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125" decel="100000" fill="hold"/>
                                        <p:tgtEl>
                                          <p:spTgt spid="14"/>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250"/>
                                        <p:tgtEl>
                                          <p:spTgt spid="21"/>
                                        </p:tgtEl>
                                      </p:cBhvr>
                                    </p:animEffect>
                                    <p:anim calcmode="lin" valueType="num">
                                      <p:cBhvr>
                                        <p:cTn id="44" dur="1250" fill="hold"/>
                                        <p:tgtEl>
                                          <p:spTgt spid="21"/>
                                        </p:tgtEl>
                                        <p:attrNameLst>
                                          <p:attrName>ppt_x</p:attrName>
                                        </p:attrNameLst>
                                      </p:cBhvr>
                                      <p:tavLst>
                                        <p:tav tm="0">
                                          <p:val>
                                            <p:strVal val="#ppt_x"/>
                                          </p:val>
                                        </p:tav>
                                        <p:tav tm="100000">
                                          <p:val>
                                            <p:strVal val="#ppt_x"/>
                                          </p:val>
                                        </p:tav>
                                      </p:tavLst>
                                    </p:anim>
                                    <p:anim calcmode="lin" valueType="num">
                                      <p:cBhvr>
                                        <p:cTn id="45" dur="1125" decel="100000" fill="hold"/>
                                        <p:tgtEl>
                                          <p:spTgt spid="2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75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250"/>
                                        <p:tgtEl>
                                          <p:spTgt spid="23"/>
                                        </p:tgtEl>
                                      </p:cBhvr>
                                    </p:animEffect>
                                    <p:anim calcmode="lin" valueType="num">
                                      <p:cBhvr>
                                        <p:cTn id="50" dur="1250" fill="hold"/>
                                        <p:tgtEl>
                                          <p:spTgt spid="23"/>
                                        </p:tgtEl>
                                        <p:attrNameLst>
                                          <p:attrName>ppt_x</p:attrName>
                                        </p:attrNameLst>
                                      </p:cBhvr>
                                      <p:tavLst>
                                        <p:tav tm="0">
                                          <p:val>
                                            <p:strVal val="#ppt_x"/>
                                          </p:val>
                                        </p:tav>
                                        <p:tav tm="100000">
                                          <p:val>
                                            <p:strVal val="#ppt_x"/>
                                          </p:val>
                                        </p:tav>
                                      </p:tavLst>
                                    </p:anim>
                                    <p:anim calcmode="lin" valueType="num">
                                      <p:cBhvr>
                                        <p:cTn id="51" dur="1125" decel="100000" fill="hold"/>
                                        <p:tgtEl>
                                          <p:spTgt spid="23"/>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2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250"/>
                                        <p:tgtEl>
                                          <p:spTgt spid="25"/>
                                        </p:tgtEl>
                                      </p:cBhvr>
                                    </p:animEffect>
                                    <p:anim calcmode="lin" valueType="num">
                                      <p:cBhvr>
                                        <p:cTn id="56" dur="1250" fill="hold"/>
                                        <p:tgtEl>
                                          <p:spTgt spid="25"/>
                                        </p:tgtEl>
                                        <p:attrNameLst>
                                          <p:attrName>ppt_x</p:attrName>
                                        </p:attrNameLst>
                                      </p:cBhvr>
                                      <p:tavLst>
                                        <p:tav tm="0">
                                          <p:val>
                                            <p:strVal val="#ppt_x"/>
                                          </p:val>
                                        </p:tav>
                                        <p:tav tm="100000">
                                          <p:val>
                                            <p:strVal val="#ppt_x"/>
                                          </p:val>
                                        </p:tav>
                                      </p:tavLst>
                                    </p:anim>
                                    <p:anim calcmode="lin" valueType="num">
                                      <p:cBhvr>
                                        <p:cTn id="57" dur="1125" decel="100000" fill="hold"/>
                                        <p:tgtEl>
                                          <p:spTgt spid="25"/>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250"/>
                                        <p:tgtEl>
                                          <p:spTgt spid="27"/>
                                        </p:tgtEl>
                                      </p:cBhvr>
                                    </p:animEffect>
                                    <p:anim calcmode="lin" valueType="num">
                                      <p:cBhvr>
                                        <p:cTn id="62" dur="1250" fill="hold"/>
                                        <p:tgtEl>
                                          <p:spTgt spid="27"/>
                                        </p:tgtEl>
                                        <p:attrNameLst>
                                          <p:attrName>ppt_x</p:attrName>
                                        </p:attrNameLst>
                                      </p:cBhvr>
                                      <p:tavLst>
                                        <p:tav tm="0">
                                          <p:val>
                                            <p:strVal val="#ppt_x"/>
                                          </p:val>
                                        </p:tav>
                                        <p:tav tm="100000">
                                          <p:val>
                                            <p:strVal val="#ppt_x"/>
                                          </p:val>
                                        </p:tav>
                                      </p:tavLst>
                                    </p:anim>
                                    <p:anim calcmode="lin" valueType="num">
                                      <p:cBhvr>
                                        <p:cTn id="63" dur="1125" decel="100000" fill="hold"/>
                                        <p:tgtEl>
                                          <p:spTgt spid="27"/>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1" grpId="0" animBg="1"/>
      <p:bldP spid="22" grpId="0" animBg="1"/>
      <p:bldP spid="23" grpId="0" animBg="1"/>
      <p:bldP spid="24" grpId="0" animBg="1"/>
      <p:bldP spid="25" grpId="0" animBg="1"/>
      <p:bldP spid="26" grpId="0" animBg="1"/>
      <p:bldP spid="27" grpId="0" animBg="1"/>
    </p:bld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125" decel="100000" fill="hold"/>
                                        <p:tgtEl>
                                          <p:spTgt spid="1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125" decel="100000" fill="hold"/>
                                        <p:tgtEl>
                                          <p:spTgt spid="1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anim calcmode="lin" valueType="num">
                                      <p:cBhvr>
                                        <p:cTn id="26" dur="1250" fill="hold"/>
                                        <p:tgtEl>
                                          <p:spTgt spid="15"/>
                                        </p:tgtEl>
                                        <p:attrNameLst>
                                          <p:attrName>ppt_x</p:attrName>
                                        </p:attrNameLst>
                                      </p:cBhvr>
                                      <p:tavLst>
                                        <p:tav tm="0">
                                          <p:val>
                                            <p:strVal val="#ppt_x"/>
                                          </p:val>
                                        </p:tav>
                                        <p:tav tm="100000">
                                          <p:val>
                                            <p:strVal val="#ppt_x"/>
                                          </p:val>
                                        </p:tav>
                                      </p:tavLst>
                                    </p:anim>
                                    <p:anim calcmode="lin" valueType="num">
                                      <p:cBhvr>
                                        <p:cTn id="27" dur="1125" decel="100000" fill="hold"/>
                                        <p:tgtEl>
                                          <p:spTgt spid="15"/>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750"/>
                                  </p:stCondLst>
                                  <p:endCondLst>
                                    <p:cond evt="begin" delay="0">
                                      <p:tn val="23"/>
                                    </p:cond>
                                  </p:end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31354980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Picture Placeholder 2"/>
          <p:cNvSpPr>
            <a:spLocks noGrp="1"/>
          </p:cNvSpPr>
          <p:nvPr>
            <p:ph type="pic" sz="quarter" idx="11"/>
          </p:nvPr>
        </p:nvSpPr>
        <p:spPr>
          <a:xfrm>
            <a:off x="0" y="2677200"/>
            <a:ext cx="18288000" cy="5486400"/>
          </a:xfrm>
          <a:prstGeom prst="rect">
            <a:avLst/>
          </a:prstGeom>
        </p:spPr>
        <p:txBody>
          <a:bodyPr/>
          <a:lstStyle/>
          <a:p>
            <a:endParaRPr lang="uk-UA"/>
          </a:p>
        </p:txBody>
      </p:sp>
    </p:spTree>
    <p:extLst>
      <p:ext uri="{BB962C8B-B14F-4D97-AF65-F5344CB8AC3E}">
        <p14:creationId xmlns:p14="http://schemas.microsoft.com/office/powerpoint/2010/main" val="23215659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EFAULT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7349672" y="2857500"/>
            <a:ext cx="9109528" cy="5105400"/>
          </a:xfrm>
          <a:prstGeom prst="rect">
            <a:avLst/>
          </a:prstGeom>
        </p:spPr>
        <p:txBody>
          <a:bodyPr/>
          <a:lstStyle/>
          <a:p>
            <a:endParaRPr lang="uk-UA"/>
          </a:p>
        </p:txBody>
      </p: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7806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DEFAULT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1905000" y="2705100"/>
            <a:ext cx="5832928" cy="5105400"/>
          </a:xfrm>
          <a:prstGeom prst="rect">
            <a:avLst/>
          </a:prstGeom>
          <a:solidFill>
            <a:schemeClr val="bg1"/>
          </a:solidFill>
        </p:spPr>
        <p:txBody>
          <a:bodyPr/>
          <a:lstStyle/>
          <a:p>
            <a:endParaRPr lang="uk-UA"/>
          </a:p>
        </p:txBody>
      </p: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64824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184735422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sp>
        <p:nvSpPr>
          <p:cNvPr id="7" name="Rectangle 6"/>
          <p:cNvSpPr/>
          <p:nvPr userDrawn="1"/>
        </p:nvSpPr>
        <p:spPr>
          <a:xfrm>
            <a:off x="0" y="2400300"/>
            <a:ext cx="18288000" cy="54864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20789999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2427140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258388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8223468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09750" y="3295650"/>
            <a:ext cx="3695700" cy="36957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38372376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IMG-SLIDE OPT-1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43200" y="3200400"/>
            <a:ext cx="3886200" cy="38862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12885691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17200103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IMAGE slide 4">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315200" y="1490472"/>
            <a:ext cx="3657600" cy="3657600"/>
          </a:xfrm>
          <a:prstGeom prst="ellipse">
            <a:avLst/>
          </a:prstGeom>
          <a:ln w="381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40922713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IMAGE slide 6">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3657600" y="2404872"/>
            <a:ext cx="5486400" cy="54864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21606501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IMAGE slide 7">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6400800" y="2400300"/>
            <a:ext cx="5486400" cy="54864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72802404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250" fill="hold"/>
                                        <p:tgtEl>
                                          <p:spTgt spid="21"/>
                                        </p:tgtEl>
                                        <p:attrNameLst>
                                          <p:attrName>ppt_w</p:attrName>
                                        </p:attrNameLst>
                                      </p:cBhvr>
                                      <p:tavLst>
                                        <p:tav tm="0">
                                          <p:val>
                                            <p:fltVal val="0"/>
                                          </p:val>
                                        </p:tav>
                                        <p:tav tm="100000">
                                          <p:val>
                                            <p:strVal val="#ppt_w"/>
                                          </p:val>
                                        </p:tav>
                                      </p:tavLst>
                                    </p:anim>
                                    <p:anim calcmode="lin" valueType="num">
                                      <p:cBhvr>
                                        <p:cTn id="8" dur="1250" fill="hold"/>
                                        <p:tgtEl>
                                          <p:spTgt spid="21"/>
                                        </p:tgtEl>
                                        <p:attrNameLst>
                                          <p:attrName>ppt_h</p:attrName>
                                        </p:attrNameLst>
                                      </p:cBhvr>
                                      <p:tavLst>
                                        <p:tav tm="0">
                                          <p:val>
                                            <p:fltVal val="0"/>
                                          </p:val>
                                        </p:tav>
                                        <p:tav tm="100000">
                                          <p:val>
                                            <p:strVal val="#ppt_h"/>
                                          </p:val>
                                        </p:tav>
                                      </p:tavLst>
                                    </p:anim>
                                    <p:anim calcmode="lin" valueType="num">
                                      <p:cBhvr>
                                        <p:cTn id="9" dur="1250" fill="hold"/>
                                        <p:tgtEl>
                                          <p:spTgt spid="21"/>
                                        </p:tgtEl>
                                        <p:attrNameLst>
                                          <p:attrName>style.rotation</p:attrName>
                                        </p:attrNameLst>
                                      </p:cBhvr>
                                      <p:tavLst>
                                        <p:tav tm="0">
                                          <p:val>
                                            <p:fltVal val="360"/>
                                          </p:val>
                                        </p:tav>
                                        <p:tav tm="100000">
                                          <p:val>
                                            <p:fltVal val="0"/>
                                          </p:val>
                                        </p:tav>
                                      </p:tavLst>
                                    </p:anim>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12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1200"/>
            </a:lvl1pPr>
          </a:lstStyle>
          <a:p>
            <a:endParaRPr lang="uk-UA"/>
          </a:p>
        </p:txBody>
      </p:sp>
    </p:spTree>
    <p:extLst>
      <p:ext uri="{BB962C8B-B14F-4D97-AF65-F5344CB8AC3E}">
        <p14:creationId xmlns:p14="http://schemas.microsoft.com/office/powerpoint/2010/main" val="47977461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IMAGE slide 2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828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17" name="Straight Connector 1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761232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IMAGE slide 22">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0972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17" name="Straight Connector 1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161169656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IMAGE slide 23">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660904" y="260604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7" name="TextBox 16"/>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5" name="Straight Connector 2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26498103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4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5008558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MAGE slide 24">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79776" y="3227832"/>
            <a:ext cx="1828800" cy="1828800"/>
          </a:xfrm>
          <a:prstGeom prst="ellipse">
            <a:avLst/>
          </a:prstGeom>
          <a:ln w="38100">
            <a:solidFill>
              <a:schemeClr val="accent1"/>
            </a:solidFill>
          </a:ln>
          <a:effectLst/>
        </p:spPr>
        <p:txBody>
          <a:bodyPr/>
          <a:lstStyle>
            <a:lvl1pPr>
              <a:defRPr sz="2000"/>
            </a:lvl1pPr>
          </a:lstStyle>
          <a:p>
            <a:endParaRPr lang="uk-UA"/>
          </a:p>
        </p:txBody>
      </p:sp>
      <p:sp>
        <p:nvSpPr>
          <p:cNvPr id="19" name="Picture Placeholder 2"/>
          <p:cNvSpPr>
            <a:spLocks noGrp="1"/>
          </p:cNvSpPr>
          <p:nvPr>
            <p:ph type="pic" sz="quarter" idx="12"/>
          </p:nvPr>
        </p:nvSpPr>
        <p:spPr>
          <a:xfrm>
            <a:off x="10113264" y="3227832"/>
            <a:ext cx="1828800" cy="1828800"/>
          </a:xfrm>
          <a:prstGeom prst="ellipse">
            <a:avLst/>
          </a:prstGeom>
          <a:ln w="38100">
            <a:solidFill>
              <a:schemeClr val="accent1"/>
            </a:solidFill>
          </a:ln>
          <a:effectLst/>
        </p:spPr>
        <p:txBody>
          <a:bodyPr/>
          <a:lstStyle>
            <a:lvl1pPr>
              <a:defRPr sz="2000"/>
            </a:lvl1pPr>
          </a:lstStyle>
          <a:p>
            <a:endParaRPr lang="uk-UA"/>
          </a:p>
        </p:txBody>
      </p:sp>
      <p:cxnSp>
        <p:nvCxnSpPr>
          <p:cNvPr id="16" name="Straight Connector 15"/>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6" name="TextBox 25"/>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7" name="Straight Connector 2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41377584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anim calcmode="lin" valueType="num">
                                      <p:cBhvr>
                                        <p:cTn id="14" dur="1250" fill="hold"/>
                                        <p:tgtEl>
                                          <p:spTgt spid="19"/>
                                        </p:tgtEl>
                                        <p:attrNameLst>
                                          <p:attrName>ppt_x</p:attrName>
                                        </p:attrNameLst>
                                      </p:cBhvr>
                                      <p:tavLst>
                                        <p:tav tm="0">
                                          <p:val>
                                            <p:strVal val="#ppt_x"/>
                                          </p:val>
                                        </p:tav>
                                        <p:tav tm="100000">
                                          <p:val>
                                            <p:strVal val="#ppt_x"/>
                                          </p:val>
                                        </p:tav>
                                      </p:tavLst>
                                    </p:anim>
                                    <p:anim calcmode="lin" valueType="num">
                                      <p:cBhvr>
                                        <p:cTn id="15" dur="1125" decel="100000" fill="hold"/>
                                        <p:tgtEl>
                                          <p:spTgt spid="19"/>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MAGE slide 20">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432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3" name="Picture Placeholder 2"/>
          <p:cNvSpPr>
            <a:spLocks noGrp="1"/>
          </p:cNvSpPr>
          <p:nvPr>
            <p:ph type="pic" sz="quarter" idx="13"/>
          </p:nvPr>
        </p:nvSpPr>
        <p:spPr>
          <a:xfrm>
            <a:off x="77724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4" name="Picture Placeholder 2"/>
          <p:cNvSpPr>
            <a:spLocks noGrp="1"/>
          </p:cNvSpPr>
          <p:nvPr>
            <p:ph type="pic" sz="quarter" idx="14"/>
          </p:nvPr>
        </p:nvSpPr>
        <p:spPr>
          <a:xfrm>
            <a:off x="12801600" y="270510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7" name="Straight Connector 16"/>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28" name="Straight Connector 27"/>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31"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370051640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250"/>
                                        <p:tgtEl>
                                          <p:spTgt spid="23"/>
                                        </p:tgtEl>
                                      </p:cBhvr>
                                    </p:animEffect>
                                    <p:anim calcmode="lin" valueType="num">
                                      <p:cBhvr>
                                        <p:cTn id="14" dur="1250" fill="hold"/>
                                        <p:tgtEl>
                                          <p:spTgt spid="23"/>
                                        </p:tgtEl>
                                        <p:attrNameLst>
                                          <p:attrName>ppt_x</p:attrName>
                                        </p:attrNameLst>
                                      </p:cBhvr>
                                      <p:tavLst>
                                        <p:tav tm="0">
                                          <p:val>
                                            <p:strVal val="#ppt_x"/>
                                          </p:val>
                                        </p:tav>
                                        <p:tav tm="100000">
                                          <p:val>
                                            <p:strVal val="#ppt_x"/>
                                          </p:val>
                                        </p:tav>
                                      </p:tavLst>
                                    </p:anim>
                                    <p:anim calcmode="lin" valueType="num">
                                      <p:cBhvr>
                                        <p:cTn id="15" dur="1125" decel="100000" fill="hold"/>
                                        <p:tgtEl>
                                          <p:spTgt spid="2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250"/>
                                        <p:tgtEl>
                                          <p:spTgt spid="24"/>
                                        </p:tgtEl>
                                      </p:cBhvr>
                                    </p:animEffect>
                                    <p:anim calcmode="lin" valueType="num">
                                      <p:cBhvr>
                                        <p:cTn id="20" dur="1250" fill="hold"/>
                                        <p:tgtEl>
                                          <p:spTgt spid="24"/>
                                        </p:tgtEl>
                                        <p:attrNameLst>
                                          <p:attrName>ppt_x</p:attrName>
                                        </p:attrNameLst>
                                      </p:cBhvr>
                                      <p:tavLst>
                                        <p:tav tm="0">
                                          <p:val>
                                            <p:strVal val="#ppt_x"/>
                                          </p:val>
                                        </p:tav>
                                        <p:tav tm="100000">
                                          <p:val>
                                            <p:strVal val="#ppt_x"/>
                                          </p:val>
                                        </p:tav>
                                      </p:tavLst>
                                    </p:anim>
                                    <p:anim calcmode="lin" valueType="num">
                                      <p:cBhvr>
                                        <p:cTn id="21" dur="1125" decel="100000" fill="hold"/>
                                        <p:tgtEl>
                                          <p:spTgt spid="2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AGE SLIDE OPT-13">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5148943"/>
            <a:ext cx="18288000" cy="5138057"/>
          </a:xfrm>
          <a:prstGeom prst="rect">
            <a:avLst/>
          </a:prstGeom>
        </p:spPr>
        <p:txBody>
          <a:bodyPr/>
          <a:lstStyle/>
          <a:p>
            <a:endParaRPr lang="uk-UA"/>
          </a:p>
        </p:txBody>
      </p:sp>
    </p:spTree>
    <p:extLst>
      <p:ext uri="{BB962C8B-B14F-4D97-AF65-F5344CB8AC3E}">
        <p14:creationId xmlns:p14="http://schemas.microsoft.com/office/powerpoint/2010/main" val="42828818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0" name="Picture Placeholder 2"/>
          <p:cNvSpPr>
            <a:spLocks noGrp="1"/>
          </p:cNvSpPr>
          <p:nvPr>
            <p:ph type="pic" sz="quarter" idx="11"/>
          </p:nvPr>
        </p:nvSpPr>
        <p:spPr>
          <a:xfrm>
            <a:off x="1828800" y="2400300"/>
            <a:ext cx="5486400" cy="5486400"/>
          </a:xfrm>
          <a:prstGeom prst="roundRect">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32244633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2532888"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4351649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502152" y="2587752"/>
            <a:ext cx="2706624" cy="2706624"/>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2825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6053328" y="2633472"/>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9599413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MAGE slide 17">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5905773" y="2905800"/>
            <a:ext cx="2514600" cy="2514600"/>
          </a:xfrm>
          <a:prstGeom prst="roundRect">
            <a:avLst/>
          </a:prstGeom>
          <a:ln w="25400">
            <a:solidFill>
              <a:schemeClr val="accent1"/>
            </a:solidFill>
          </a:ln>
          <a:effectLst/>
        </p:spPr>
        <p:txBody>
          <a:bodyPr/>
          <a:lstStyle>
            <a:lvl1pPr>
              <a:defRPr sz="2000"/>
            </a:lvl1pPr>
          </a:lstStyle>
          <a:p>
            <a:endParaRPr lang="uk-UA"/>
          </a:p>
        </p:txBody>
      </p:sp>
      <p:sp>
        <p:nvSpPr>
          <p:cNvPr id="19" name="Picture Placeholder 2"/>
          <p:cNvSpPr>
            <a:spLocks noGrp="1"/>
          </p:cNvSpPr>
          <p:nvPr>
            <p:ph type="pic" sz="quarter" idx="12"/>
          </p:nvPr>
        </p:nvSpPr>
        <p:spPr>
          <a:xfrm>
            <a:off x="9867628" y="2905800"/>
            <a:ext cx="2514600" cy="2514600"/>
          </a:xfrm>
          <a:prstGeom prst="roundRect">
            <a:avLst/>
          </a:prstGeom>
          <a:ln w="25400">
            <a:solidFill>
              <a:schemeClr val="accent1"/>
            </a:solidFill>
          </a:ln>
          <a:effectLst/>
        </p:spPr>
        <p:txBody>
          <a:bodyPr/>
          <a:lstStyle>
            <a:lvl1pPr>
              <a:defRPr sz="2000"/>
            </a:lvl1pPr>
          </a:lstStyle>
          <a:p>
            <a:endParaRPr lang="uk-UA"/>
          </a:p>
        </p:txBody>
      </p:sp>
      <p:cxnSp>
        <p:nvCxnSpPr>
          <p:cNvPr id="16" name="Straight Connector 15"/>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2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74085272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anim calcmode="lin" valueType="num">
                                      <p:cBhvr>
                                        <p:cTn id="14" dur="1250" fill="hold"/>
                                        <p:tgtEl>
                                          <p:spTgt spid="19"/>
                                        </p:tgtEl>
                                        <p:attrNameLst>
                                          <p:attrName>ppt_x</p:attrName>
                                        </p:attrNameLst>
                                      </p:cBhvr>
                                      <p:tavLst>
                                        <p:tav tm="0">
                                          <p:val>
                                            <p:strVal val="#ppt_x"/>
                                          </p:val>
                                        </p:tav>
                                        <p:tav tm="100000">
                                          <p:val>
                                            <p:strVal val="#ppt_x"/>
                                          </p:val>
                                        </p:tav>
                                      </p:tavLst>
                                    </p:anim>
                                    <p:anim calcmode="lin" valueType="num">
                                      <p:cBhvr>
                                        <p:cTn id="15" dur="1125" decel="100000" fill="hold"/>
                                        <p:tgtEl>
                                          <p:spTgt spid="19"/>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300984" y="2715768"/>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8364098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11" name="Picture Placeholder 12"/>
          <p:cNvSpPr>
            <a:spLocks noGrp="1"/>
          </p:cNvSpPr>
          <p:nvPr>
            <p:ph type="pic" sz="quarter" idx="11"/>
          </p:nvPr>
        </p:nvSpPr>
        <p:spPr>
          <a:xfrm>
            <a:off x="3337560" y="2935224"/>
            <a:ext cx="1591056" cy="1591056"/>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roundRect">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roundRect">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90197942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170671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IMAGE slide 10">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7315200" y="3314700"/>
            <a:ext cx="3657600" cy="36576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21738237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IMAGE slide 1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7315200" y="2075688"/>
            <a:ext cx="3657600" cy="36576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241216322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9C2684F8-7FFB-4C17-8707-81281D5BFCDC}" type="datetimeFigureOut">
              <a:rPr lang="en-GB" smtClean="0"/>
              <a:t>17/02/2025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6916400" y="9072685"/>
            <a:ext cx="1733550" cy="523220"/>
          </a:xfrm>
          <a:prstGeom prst="rect">
            <a:avLst/>
          </a:prstGeom>
        </p:spPr>
        <p:txBody>
          <a:bodyPr/>
          <a:lstStyle/>
          <a:p>
            <a:fld id="{65D04F5A-361F-4EBC-AE5E-CD448073C99B}" type="slidenum">
              <a:rPr lang="en-GB" smtClean="0"/>
              <a:t>‹#›</a:t>
            </a:fld>
            <a:endParaRPr lang="en-GB"/>
          </a:p>
        </p:txBody>
      </p:sp>
    </p:spTree>
    <p:extLst>
      <p:ext uri="{BB962C8B-B14F-4D97-AF65-F5344CB8AC3E}">
        <p14:creationId xmlns:p14="http://schemas.microsoft.com/office/powerpoint/2010/main" val="2374769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IMAGE slide 12">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8229600" y="2075688"/>
            <a:ext cx="1828800" cy="1828800"/>
          </a:xfrm>
          <a:prstGeom prst="ellipse">
            <a:avLst/>
          </a:prstGeom>
          <a:ln w="38100">
            <a:solidFill>
              <a:schemeClr val="bg1"/>
            </a:solidFill>
          </a:ln>
          <a:effectLst/>
        </p:spPr>
        <p:txBody>
          <a:bodyPr/>
          <a:lstStyle>
            <a:lvl1pPr>
              <a:defRPr sz="2000"/>
            </a:lvl1pPr>
          </a:lstStyle>
          <a:p>
            <a:endParaRPr lang="uk-UA"/>
          </a:p>
        </p:txBody>
      </p:sp>
      <p:sp>
        <p:nvSpPr>
          <p:cNvPr id="3" name="Picture Placeholder 2"/>
          <p:cNvSpPr>
            <a:spLocks noGrp="1"/>
          </p:cNvSpPr>
          <p:nvPr>
            <p:ph type="pic" sz="quarter" idx="12"/>
          </p:nvPr>
        </p:nvSpPr>
        <p:spPr>
          <a:xfrm>
            <a:off x="8229600" y="4654296"/>
            <a:ext cx="1828800" cy="1828800"/>
          </a:xfrm>
          <a:prstGeom prst="ellipse">
            <a:avLst/>
          </a:prstGeom>
          <a:ln w="38100">
            <a:solidFill>
              <a:schemeClr val="bg1"/>
            </a:solidFill>
          </a:ln>
          <a:effectLst/>
        </p:spPr>
        <p:txBody>
          <a:bodyPr/>
          <a:lstStyle>
            <a:lvl1pPr>
              <a:defRPr sz="2000"/>
            </a:lvl1pPr>
          </a:lstStyle>
          <a:p>
            <a:endParaRPr lang="uk-UA"/>
          </a:p>
        </p:txBody>
      </p:sp>
      <p:sp>
        <p:nvSpPr>
          <p:cNvPr id="4" name="Picture Placeholder 2"/>
          <p:cNvSpPr>
            <a:spLocks noGrp="1"/>
          </p:cNvSpPr>
          <p:nvPr>
            <p:ph type="pic" sz="quarter" idx="13"/>
          </p:nvPr>
        </p:nvSpPr>
        <p:spPr>
          <a:xfrm>
            <a:off x="8229600" y="7232904"/>
            <a:ext cx="1828800" cy="1828800"/>
          </a:xfrm>
          <a:prstGeom prst="ellipse">
            <a:avLst/>
          </a:prstGeom>
          <a:ln w="381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2321065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54153494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151119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219311059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498717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IMAGE SLIDE OPT-12">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p:spPr>
        <p:txBody>
          <a:bodyPr/>
          <a:lstStyle/>
          <a:p>
            <a:endParaRPr lang="uk-UA"/>
          </a:p>
        </p:txBody>
      </p:sp>
    </p:spTree>
    <p:extLst>
      <p:ext uri="{BB962C8B-B14F-4D97-AF65-F5344CB8AC3E}">
        <p14:creationId xmlns:p14="http://schemas.microsoft.com/office/powerpoint/2010/main" val="30102291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IMAGE SLIDE OPT-13">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5148943"/>
            <a:ext cx="18288000" cy="5138057"/>
          </a:xfrm>
          <a:prstGeom prst="rect">
            <a:avLst/>
          </a:prstGeom>
        </p:spPr>
        <p:txBody>
          <a:bodyPr/>
          <a:lstStyle/>
          <a:p>
            <a:endParaRPr lang="uk-UA"/>
          </a:p>
        </p:txBody>
      </p:sp>
    </p:spTree>
    <p:extLst>
      <p:ext uri="{BB962C8B-B14F-4D97-AF65-F5344CB8AC3E}">
        <p14:creationId xmlns:p14="http://schemas.microsoft.com/office/powerpoint/2010/main" val="77960233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IMAGE SLIDE OPT-14">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971800"/>
            <a:ext cx="7315200" cy="7315200"/>
          </a:xfrm>
          <a:prstGeom prst="rtTriangle">
            <a:avLst/>
          </a:prstGeom>
        </p:spPr>
        <p:txBody>
          <a:bodyPr/>
          <a:lstStyle/>
          <a:p>
            <a:endParaRPr lang="uk-UA"/>
          </a:p>
        </p:txBody>
      </p:sp>
    </p:spTree>
    <p:extLst>
      <p:ext uri="{BB962C8B-B14F-4D97-AF65-F5344CB8AC3E}">
        <p14:creationId xmlns:p14="http://schemas.microsoft.com/office/powerpoint/2010/main" val="8982678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IMAGE slide 3">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0" y="0"/>
            <a:ext cx="18288000" cy="6972300"/>
          </a:xfrm>
          <a:prstGeom prst="rect">
            <a:avLst/>
          </a:prstGeom>
        </p:spPr>
        <p:txBody>
          <a:bodyPr/>
          <a:lstStyle/>
          <a:p>
            <a:endParaRPr lang="uk-UA"/>
          </a:p>
        </p:txBody>
      </p:sp>
    </p:spTree>
    <p:extLst>
      <p:ext uri="{BB962C8B-B14F-4D97-AF65-F5344CB8AC3E}">
        <p14:creationId xmlns:p14="http://schemas.microsoft.com/office/powerpoint/2010/main" val="57834414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cxnSp>
        <p:nvCxnSpPr>
          <p:cNvPr id="10" name="Straight Connector 9"/>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7934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6938674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90844372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sp>
        <p:nvSpPr>
          <p:cNvPr id="7" name="Rectangle 6"/>
          <p:cNvSpPr/>
          <p:nvPr userDrawn="1"/>
        </p:nvSpPr>
        <p:spPr>
          <a:xfrm>
            <a:off x="0" y="2400300"/>
            <a:ext cx="18288000" cy="54864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122638600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07778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29282224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397174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09750" y="3295650"/>
            <a:ext cx="3695700" cy="3695700"/>
          </a:xfrm>
          <a:prstGeom prst="ellipse">
            <a:avLst/>
          </a:prstGeom>
          <a:ln w="38100">
            <a:solidFill>
              <a:schemeClr val="bg1"/>
            </a:solidFill>
          </a:ln>
          <a:effectLst/>
        </p:spPr>
        <p:txBody>
          <a:bodyPr/>
          <a:lstStyle/>
          <a:p>
            <a:endParaRPr lang="uk-UA"/>
          </a:p>
        </p:txBody>
      </p:sp>
    </p:spTree>
    <p:extLst>
      <p:ext uri="{BB962C8B-B14F-4D97-AF65-F5344CB8AC3E}">
        <p14:creationId xmlns:p14="http://schemas.microsoft.com/office/powerpoint/2010/main" val="422656122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IMG-SLIDE OPT-1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43200" y="3200400"/>
            <a:ext cx="3886200" cy="38862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300812319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IMAGE slide 4">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315200" y="1490472"/>
            <a:ext cx="3657600" cy="3657600"/>
          </a:xfrm>
          <a:prstGeom prst="ellipse">
            <a:avLst/>
          </a:prstGeom>
          <a:ln w="381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2543884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IMAGE slide 6">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3657600" y="2404872"/>
            <a:ext cx="5486400" cy="54864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293098988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IMAGE slide 7">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6400800" y="2400300"/>
            <a:ext cx="5486400" cy="54864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17236216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250" fill="hold"/>
                                        <p:tgtEl>
                                          <p:spTgt spid="21"/>
                                        </p:tgtEl>
                                        <p:attrNameLst>
                                          <p:attrName>ppt_w</p:attrName>
                                        </p:attrNameLst>
                                      </p:cBhvr>
                                      <p:tavLst>
                                        <p:tav tm="0">
                                          <p:val>
                                            <p:fltVal val="0"/>
                                          </p:val>
                                        </p:tav>
                                        <p:tav tm="100000">
                                          <p:val>
                                            <p:strVal val="#ppt_w"/>
                                          </p:val>
                                        </p:tav>
                                      </p:tavLst>
                                    </p:anim>
                                    <p:anim calcmode="lin" valueType="num">
                                      <p:cBhvr>
                                        <p:cTn id="8" dur="1250" fill="hold"/>
                                        <p:tgtEl>
                                          <p:spTgt spid="21"/>
                                        </p:tgtEl>
                                        <p:attrNameLst>
                                          <p:attrName>ppt_h</p:attrName>
                                        </p:attrNameLst>
                                      </p:cBhvr>
                                      <p:tavLst>
                                        <p:tav tm="0">
                                          <p:val>
                                            <p:fltVal val="0"/>
                                          </p:val>
                                        </p:tav>
                                        <p:tav tm="100000">
                                          <p:val>
                                            <p:strVal val="#ppt_h"/>
                                          </p:val>
                                        </p:tav>
                                      </p:tavLst>
                                    </p:anim>
                                    <p:anim calcmode="lin" valueType="num">
                                      <p:cBhvr>
                                        <p:cTn id="9" dur="1250" fill="hold"/>
                                        <p:tgtEl>
                                          <p:spTgt spid="21"/>
                                        </p:tgtEl>
                                        <p:attrNameLst>
                                          <p:attrName>style.rotation</p:attrName>
                                        </p:attrNameLst>
                                      </p:cBhvr>
                                      <p:tavLst>
                                        <p:tav tm="0">
                                          <p:val>
                                            <p:fltVal val="360"/>
                                          </p:val>
                                        </p:tav>
                                        <p:tav tm="100000">
                                          <p:val>
                                            <p:fltVal val="0"/>
                                          </p:val>
                                        </p:tav>
                                      </p:tavLst>
                                    </p:anim>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theme" Target="../theme/theme5.xml"/><Relationship Id="rId8"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0" r:id="rId3"/>
    <p:sldLayoutId id="2147483697" r:id="rId4"/>
    <p:sldLayoutId id="2147483862" r:id="rId5"/>
    <p:sldLayoutId id="2147483863" r:id="rId6"/>
    <p:sldLayoutId id="2147483865" r:id="rId7"/>
    <p:sldLayoutId id="2147483866" r:id="rId8"/>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3" name="Straight Connector 2"/>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p:cNvSpPr>
            <a:spLocks noGrp="1"/>
          </p:cNvSpPr>
          <p:nvPr>
            <p:ph type="sldNum" sz="quarter" idx="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35" r:id="rId1"/>
    <p:sldLayoutId id="2147483668" r:id="rId2"/>
    <p:sldLayoutId id="2147483699" r:id="rId3"/>
    <p:sldLayoutId id="2147483670" r:id="rId4"/>
    <p:sldLayoutId id="2147483671" r:id="rId5"/>
    <p:sldLayoutId id="2147483780" r:id="rId6"/>
    <p:sldLayoutId id="2147483701" r:id="rId7"/>
    <p:sldLayoutId id="2147483700" r:id="rId8"/>
    <p:sldLayoutId id="2147483709" r:id="rId9"/>
    <p:sldLayoutId id="2147483710" r:id="rId10"/>
    <p:sldLayoutId id="2147483711" r:id="rId11"/>
    <p:sldLayoutId id="2147483712" r:id="rId12"/>
    <p:sldLayoutId id="2147483713" r:id="rId13"/>
    <p:sldLayoutId id="2147483676" r:id="rId14"/>
    <p:sldLayoutId id="2147483695" r:id="rId15"/>
    <p:sldLayoutId id="2147483696" r:id="rId16"/>
    <p:sldLayoutId id="2147483783" r:id="rId17"/>
    <p:sldLayoutId id="2147483864" r:id="rId18"/>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logo</a:t>
            </a:r>
            <a:endParaRPr lang="uk-UA" sz="2000" b="1">
              <a:solidFill>
                <a:schemeClr val="accent2"/>
              </a:solidFill>
            </a:endParaRPr>
          </a:p>
        </p:txBody>
      </p:sp>
      <p:cxnSp>
        <p:nvCxnSpPr>
          <p:cNvPr id="3" name="Straight Connector 2"/>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9" r:id="rId4"/>
    <p:sldLayoutId id="2147483720" r:id="rId5"/>
    <p:sldLayoutId id="2147483717" r:id="rId6"/>
    <p:sldLayoutId id="2147483718"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79" r:id="rId24"/>
    <p:sldLayoutId id="2147483781" r:id="rId25"/>
    <p:sldLayoutId id="2147483782" r:id="rId26"/>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3" name="Straight Connector 2"/>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p:cNvSpPr>
            <a:spLocks noGrp="1"/>
          </p:cNvSpPr>
          <p:nvPr>
            <p:ph type="sldNum" sz="quarter" idx="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2056412324"/>
      </p:ext>
    </p:extLst>
  </p:cSld>
  <p:clrMap bg1="lt1" tx1="dk1" bg2="lt2" tx2="dk2" accent1="accent1" accent2="accent2" accent3="accent3" accent4="accent4" accent5="accent5" accent6="accent6" hlink="hlink" folHlink="folHlink"/>
  <p:sldLayoutIdLst>
    <p:sldLayoutId id="2147483785"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876300" y="9081407"/>
            <a:ext cx="1085850" cy="954107"/>
          </a:xfrm>
          <a:prstGeom prst="rect">
            <a:avLst/>
          </a:prstGeom>
          <a:noFill/>
        </p:spPr>
        <p:txBody>
          <a:bodyPr wrap="square" rtlCol="0">
            <a:spAutoFit/>
          </a:bodyPr>
          <a:lstStyle/>
          <a:p>
            <a:r>
              <a:rPr lang="en-US" sz="2800" b="1">
                <a:solidFill>
                  <a:srgbClr val="C0C0C8"/>
                </a:solidFill>
              </a:rPr>
              <a:t>your logo</a:t>
            </a:r>
            <a:endParaRPr lang="uk-UA" sz="2000" b="1">
              <a:solidFill>
                <a:srgbClr val="C0C0C8"/>
              </a:solidFill>
            </a:endParaRPr>
          </a:p>
        </p:txBody>
      </p:sp>
      <p:cxnSp>
        <p:nvCxnSpPr>
          <p:cNvPr id="3" name="Straight Connector 2"/>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p:cNvSpPr>
            <a:spLocks noGrp="1"/>
          </p:cNvSpPr>
          <p:nvPr>
            <p:ph type="sldNum" sz="quarter" idx="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a:solidFill>
                  <a:srgbClr val="C0C0C8"/>
                </a:solidFill>
              </a:rPr>
              <a:t>page</a:t>
            </a:r>
          </a:p>
          <a:p>
            <a:r>
              <a:rPr lang="en-US">
                <a:solidFill>
                  <a:srgbClr val="C0C0C8"/>
                </a:solidFill>
              </a:rPr>
              <a:t>0</a:t>
            </a:r>
            <a:fld id="{37D409AB-2201-4E18-8A34-C31753AD9B06}" type="slidenum">
              <a:rPr>
                <a:solidFill>
                  <a:srgbClr val="C0C0C8"/>
                </a:solidFill>
              </a:rPr>
              <a:pPr/>
              <a:t>‹#›</a:t>
            </a:fld>
            <a:endParaRPr>
              <a:solidFill>
                <a:srgbClr val="C0C0C8"/>
              </a:solidFill>
            </a:endParaRPr>
          </a:p>
        </p:txBody>
      </p:sp>
    </p:spTree>
    <p:extLst>
      <p:ext uri="{BB962C8B-B14F-4D97-AF65-F5344CB8AC3E}">
        <p14:creationId xmlns:p14="http://schemas.microsoft.com/office/powerpoint/2010/main" val="2610889750"/>
      </p:ext>
    </p:extLst>
  </p:cSld>
  <p:clrMap bg1="lt1" tx1="dk1" bg2="lt2" tx2="dk2" accent1="accent1" accent2="accent2" accent3="accent3" accent4="accent4" accent5="accent5" accent6="accent6" hlink="hlink" folHlink="folHlink"/>
  <p:sldLayoutIdLst>
    <p:sldLayoutId id="2147483824"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3" r:id="rId28"/>
    <p:sldLayoutId id="2147483854" r:id="rId29"/>
    <p:sldLayoutId id="2147483855" r:id="rId30"/>
    <p:sldLayoutId id="2147483857" r:id="rId31"/>
    <p:sldLayoutId id="2147483859" r:id="rId32"/>
    <p:sldLayoutId id="2147483860" r:id="rId33"/>
    <p:sldLayoutId id="2147483867" r:id="rId34"/>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youtu.be/hZIYSCE-ZjY" TargetMode="External"/><Relationship Id="rId4" Type="http://schemas.openxmlformats.org/officeDocument/2006/relationships/hyperlink" Target="https://youtu.be/WsbYHI-rZO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kgKIZjzoLLQ"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pJZYd_65xs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png"/><Relationship Id="rId7" Type="http://schemas.openxmlformats.org/officeDocument/2006/relationships/diagramQuickStyle" Target="../diagrams/quickStyle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hyperlink" Target="https://www.bing.com/ck/a?!&amp;&amp;p=df4a9eceedaad20e297a7e186a00cd84e4c69ea45abf598de4a6f0cfb6ffba1fJmltdHM9MTczMDMzMjgwMA&amp;ptn=3&amp;ver=2&amp;hsh=4&amp;fclid=334ef90e-dcd9-6b23-03f4-eac0ddf96a9b&amp;u=a1L2ltYWdlcy9zZWFyY2g_cT1waWN0dXJlcyUyMG9mJTIwYXBwJTIwaWNvbnMmRk9STT1JUUZSQkEmaWQ9Mzc0RTExNjg0OEIxOERGODkxQ0I0RkYwN0JDNTNFNzVEQUMwRTcxMg&amp;ntb=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2628" y="-30217"/>
            <a:ext cx="10325100" cy="10287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chemeClr val="accent1">
              <a:alpha val="8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pic>
        <p:nvPicPr>
          <p:cNvPr id="13" name="Picture 12"/>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430000" y="571500"/>
            <a:ext cx="6172200" cy="3133258"/>
          </a:xfrm>
          <a:prstGeom prst="rect">
            <a:avLst/>
          </a:prstGeom>
        </p:spPr>
      </p:pic>
      <p:sp>
        <p:nvSpPr>
          <p:cNvPr id="15" name="Title 1"/>
          <p:cNvSpPr txBox="1">
            <a:spLocks/>
          </p:cNvSpPr>
          <p:nvPr/>
        </p:nvSpPr>
        <p:spPr>
          <a:xfrm>
            <a:off x="1600200" y="2400300"/>
            <a:ext cx="6696635" cy="7391400"/>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sz="9600" b="1" dirty="0">
                <a:effectLst>
                  <a:outerShdw blurRad="38100" dist="38100" dir="2700000" algn="tl">
                    <a:srgbClr val="000000">
                      <a:alpha val="43137"/>
                    </a:srgbClr>
                  </a:outerShdw>
                </a:effectLst>
              </a:rPr>
              <a:t>Online Safety</a:t>
            </a:r>
            <a:br>
              <a:rPr lang="en-GB" sz="9600" b="1" dirty="0">
                <a:effectLst>
                  <a:outerShdw blurRad="38100" dist="38100" dir="2700000" algn="tl">
                    <a:srgbClr val="000000">
                      <a:alpha val="43137"/>
                    </a:srgbClr>
                  </a:outerShdw>
                </a:effectLst>
              </a:rPr>
            </a:br>
            <a:endParaRPr lang="uk-UA" sz="9600" b="1" dirty="0">
              <a:solidFill>
                <a:schemeClr val="accent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5063029-400B-8043-80A6-E4140D68D9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060510" y="4686300"/>
            <a:ext cx="7227489" cy="5600700"/>
          </a:xfrm>
          <a:prstGeom prst="rect">
            <a:avLst/>
          </a:prstGeom>
          <a:noFill/>
          <a:ln>
            <a:noFill/>
          </a:ln>
        </p:spPr>
      </p:pic>
    </p:spTree>
    <p:extLst>
      <p:ext uri="{BB962C8B-B14F-4D97-AF65-F5344CB8AC3E}">
        <p14:creationId xmlns:p14="http://schemas.microsoft.com/office/powerpoint/2010/main" val="385008648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05AF-2CE1-44AE-FB21-1C6B5A5DAB14}"/>
              </a:ext>
            </a:extLst>
          </p:cNvPr>
          <p:cNvSpPr>
            <a:spLocks noGrp="1"/>
          </p:cNvSpPr>
          <p:nvPr>
            <p:ph type="title"/>
          </p:nvPr>
        </p:nvSpPr>
        <p:spPr>
          <a:xfrm>
            <a:off x="876300" y="571411"/>
            <a:ext cx="13296900" cy="9233297"/>
          </a:xfrm>
        </p:spPr>
        <p:txBody>
          <a:bodyPr/>
          <a:lstStyle/>
          <a:p>
            <a:r>
              <a:rPr lang="en-GB" sz="6000" dirty="0">
                <a:solidFill>
                  <a:srgbClr val="0070C0"/>
                </a:solidFill>
              </a:rPr>
              <a:t>Hate Crime:</a:t>
            </a:r>
            <a:br>
              <a:rPr lang="en-GB" sz="6000" dirty="0"/>
            </a:br>
            <a:br>
              <a:rPr lang="en-GB" sz="6000" dirty="0"/>
            </a:br>
            <a:r>
              <a:rPr lang="en-GB" sz="6000" b="0" i="1" dirty="0"/>
              <a:t>Any crime which is perceived by the victim, or any other person as being motivated by malice or ill will towards a group.</a:t>
            </a:r>
            <a:br>
              <a:rPr lang="en-GB" sz="6000" b="0" i="1" dirty="0"/>
            </a:br>
            <a:br>
              <a:rPr lang="en-GB" sz="6000" dirty="0"/>
            </a:br>
            <a:r>
              <a:rPr lang="en-GB" sz="6000" u="sng" dirty="0">
                <a:solidFill>
                  <a:srgbClr val="0070C0"/>
                </a:solidFill>
              </a:rPr>
              <a:t>Age, Disability, Race, Religion, Sexual orientation, Transgender Identity, Sexual Characteristics </a:t>
            </a:r>
            <a:br>
              <a:rPr lang="en-GB" sz="6000" dirty="0"/>
            </a:br>
            <a:endParaRPr lang="en-GB" sz="6000" dirty="0"/>
          </a:p>
        </p:txBody>
      </p:sp>
      <p:sp>
        <p:nvSpPr>
          <p:cNvPr id="3" name="Slide Number Placeholder 2">
            <a:extLst>
              <a:ext uri="{FF2B5EF4-FFF2-40B4-BE49-F238E27FC236}">
                <a16:creationId xmlns:a16="http://schemas.microsoft.com/office/drawing/2014/main" id="{E94BA724-EE51-524F-A8F5-F5A48A2C8E62}"/>
              </a:ext>
            </a:extLst>
          </p:cNvPr>
          <p:cNvSpPr>
            <a:spLocks noGrp="1"/>
          </p:cNvSpPr>
          <p:nvPr>
            <p:ph type="sldNum" sz="quarter" idx="10"/>
          </p:nvPr>
        </p:nvSpPr>
        <p:spPr>
          <a:xfrm>
            <a:off x="16916400" y="9072685"/>
            <a:ext cx="1733550" cy="523220"/>
          </a:xfrm>
        </p:spPr>
        <p:txBody>
          <a:bodyPr/>
          <a:lstStyle/>
          <a:p>
            <a:pPr algn="l"/>
            <a:endParaRPr dirty="0"/>
          </a:p>
        </p:txBody>
      </p:sp>
    </p:spTree>
    <p:extLst>
      <p:ext uri="{BB962C8B-B14F-4D97-AF65-F5344CB8AC3E}">
        <p14:creationId xmlns:p14="http://schemas.microsoft.com/office/powerpoint/2010/main" val="3019794153"/>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4000" y="0"/>
            <a:ext cx="9144000" cy="10287000"/>
          </a:xfrm>
          <a:prstGeom prst="rect">
            <a:avLst/>
          </a:prstGeom>
          <a:solidFill>
            <a:schemeClr val="accent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grpSp>
        <p:nvGrpSpPr>
          <p:cNvPr id="24" name="Group 23"/>
          <p:cNvGrpSpPr/>
          <p:nvPr/>
        </p:nvGrpSpPr>
        <p:grpSpPr>
          <a:xfrm>
            <a:off x="381000" y="3216373"/>
            <a:ext cx="8045431" cy="3854254"/>
            <a:chOff x="9663075" y="1823849"/>
            <a:chExt cx="4585417" cy="3854254"/>
          </a:xfrm>
        </p:grpSpPr>
        <p:sp>
          <p:nvSpPr>
            <p:cNvPr id="17" name="TextBox 16"/>
            <p:cNvSpPr txBox="1"/>
            <p:nvPr/>
          </p:nvSpPr>
          <p:spPr>
            <a:xfrm>
              <a:off x="9687378" y="2689147"/>
              <a:ext cx="4561114" cy="2123658"/>
            </a:xfrm>
            <a:prstGeom prst="rect">
              <a:avLst/>
            </a:prstGeom>
            <a:noFill/>
          </p:spPr>
          <p:txBody>
            <a:bodyPr wrap="square" rtlCol="0">
              <a:spAutoFit/>
            </a:bodyPr>
            <a:lstStyle/>
            <a:p>
              <a:pPr algn="ctr"/>
              <a:r>
                <a:rPr lang="en-US" sz="6600" b="1" dirty="0">
                  <a:solidFill>
                    <a:srgbClr val="62ACC9"/>
                  </a:solidFill>
                  <a:ea typeface="Roboto Condensed" panose="02000000000000000000" pitchFamily="2" charset="0"/>
                  <a:cs typeface="Lato Semibold" panose="020F0502020204030203" pitchFamily="34" charset="0"/>
                </a:rPr>
                <a:t>What is a digital footprint?</a:t>
              </a:r>
              <a:endParaRPr lang="ru-RU" sz="6600" b="1" dirty="0">
                <a:solidFill>
                  <a:srgbClr val="62ACC9"/>
                </a:solidFill>
                <a:ea typeface="Lato Semibold" panose="020F0502020204030203" pitchFamily="34" charset="0"/>
                <a:cs typeface="Lato Semibold" panose="020F0502020204030203" pitchFamily="34" charset="0"/>
              </a:endParaRPr>
            </a:p>
          </p:txBody>
        </p:sp>
        <p:grpSp>
          <p:nvGrpSpPr>
            <p:cNvPr id="18" name="Group 17"/>
            <p:cNvGrpSpPr/>
            <p:nvPr/>
          </p:nvGrpSpPr>
          <p:grpSpPr>
            <a:xfrm>
              <a:off x="9663075" y="1823849"/>
              <a:ext cx="685800" cy="685800"/>
              <a:chOff x="6075325" y="3906370"/>
              <a:chExt cx="685800" cy="685800"/>
            </a:xfrm>
          </p:grpSpPr>
          <p:cxnSp>
            <p:nvCxnSpPr>
              <p:cNvPr id="22" name="Straight Connector 21"/>
              <p:cNvCxnSpPr/>
              <p:nvPr/>
            </p:nvCxnSpPr>
            <p:spPr>
              <a:xfrm flipV="1">
                <a:off x="6075325" y="3906370"/>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75325" y="3906370"/>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10800000">
              <a:off x="13519168" y="4992303"/>
              <a:ext cx="685800" cy="685800"/>
              <a:chOff x="6896082" y="1840574"/>
              <a:chExt cx="685800" cy="685800"/>
            </a:xfrm>
          </p:grpSpPr>
          <p:cxnSp>
            <p:nvCxnSpPr>
              <p:cNvPr id="20" name="Straight Connector 19"/>
              <p:cNvCxnSpPr/>
              <p:nvPr/>
            </p:nvCxnSpPr>
            <p:spPr>
              <a:xfrm flipV="1">
                <a:off x="6896082" y="1840574"/>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96082" y="1840574"/>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5" name="Picture 4"/>
          <p:cNvPicPr>
            <a:picLocks noChangeAspect="1"/>
          </p:cNvPicPr>
          <p:nvPr/>
        </p:nvPicPr>
        <p:blipFill>
          <a:blip r:embed="rId3"/>
          <a:stretch>
            <a:fillRect/>
          </a:stretch>
        </p:blipFill>
        <p:spPr>
          <a:xfrm>
            <a:off x="381000" y="9105900"/>
            <a:ext cx="1700931" cy="859611"/>
          </a:xfrm>
          <a:prstGeom prst="rect">
            <a:avLst/>
          </a:prstGeom>
        </p:spPr>
      </p:pic>
      <p:sp>
        <p:nvSpPr>
          <p:cNvPr id="2" name="Picture Placeholder 1"/>
          <p:cNvSpPr>
            <a:spLocks noGrp="1"/>
          </p:cNvSpPr>
          <p:nvPr>
            <p:ph type="pic" sz="quarter" idx="12"/>
          </p:nvPr>
        </p:nvSpPr>
        <p:spPr/>
        <p:txBody>
          <a:bodyPr/>
          <a:lstStyle/>
          <a:p>
            <a:endParaRPr lang="en-GB"/>
          </a:p>
        </p:txBody>
      </p:sp>
      <p:pic>
        <p:nvPicPr>
          <p:cNvPr id="1026" name="Picture 2" descr="Digital Parenting 101: Essential Internet Terms Every Parent Should K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610" y="-13781"/>
            <a:ext cx="9170390" cy="10300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9565"/>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31" y="-114300"/>
            <a:ext cx="9144000" cy="12570736"/>
          </a:xfrm>
          <a:prstGeom prst="rect">
            <a:avLst/>
          </a:prstGeom>
        </p:spPr>
      </p:pic>
      <p:sp>
        <p:nvSpPr>
          <p:cNvPr id="12" name="Rectangle 11"/>
          <p:cNvSpPr/>
          <p:nvPr/>
        </p:nvSpPr>
        <p:spPr>
          <a:xfrm>
            <a:off x="9144000" y="0"/>
            <a:ext cx="9144000" cy="120777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solidFill>
                <a:srgbClr val="C0C0C8"/>
              </a:solidFill>
              <a:effectLst>
                <a:outerShdw blurRad="38100" dist="38100" dir="2700000" algn="tl">
                  <a:srgbClr val="000000">
                    <a:alpha val="43137"/>
                  </a:srgbClr>
                </a:outerShdw>
              </a:effectLst>
            </a:endParaRPr>
          </a:p>
        </p:txBody>
      </p:sp>
      <p:sp>
        <p:nvSpPr>
          <p:cNvPr id="27" name="TextBox 26"/>
          <p:cNvSpPr txBox="1"/>
          <p:nvPr/>
        </p:nvSpPr>
        <p:spPr>
          <a:xfrm>
            <a:off x="9753600" y="3009900"/>
            <a:ext cx="8305800" cy="4832092"/>
          </a:xfrm>
          <a:prstGeom prst="rect">
            <a:avLst/>
          </a:prstGeom>
          <a:noFill/>
        </p:spPr>
        <p:txBody>
          <a:bodyPr wrap="square" rtlCol="0">
            <a:spAutoFit/>
          </a:bodyPr>
          <a:lstStyle/>
          <a:p>
            <a:pPr algn="ctr"/>
            <a:r>
              <a:rPr lang="en-GB" sz="4000" b="1" dirty="0">
                <a:solidFill>
                  <a:schemeClr val="bg2"/>
                </a:solidFill>
                <a:effectLst>
                  <a:outerShdw blurRad="38100" dist="38100" dir="2700000" algn="tl">
                    <a:srgbClr val="000000">
                      <a:alpha val="43137"/>
                    </a:srgbClr>
                  </a:outerShdw>
                </a:effectLst>
              </a:rPr>
              <a:t>26% of the 14-17 year olds surveyed had sent a nude or sexual selfie to someone they were interested in</a:t>
            </a:r>
          </a:p>
          <a:p>
            <a:pPr algn="ctr"/>
            <a:endParaRPr lang="en-GB" sz="4000" b="1" dirty="0">
              <a:solidFill>
                <a:schemeClr val="bg2"/>
              </a:solidFill>
              <a:effectLst>
                <a:outerShdw blurRad="38100" dist="38100" dir="2700000" algn="tl">
                  <a:srgbClr val="000000">
                    <a:alpha val="43137"/>
                  </a:srgbClr>
                </a:outerShdw>
              </a:effectLst>
            </a:endParaRPr>
          </a:p>
          <a:p>
            <a:pPr algn="ctr"/>
            <a:endParaRPr lang="en-GB" sz="4000" b="1" dirty="0">
              <a:solidFill>
                <a:schemeClr val="bg2"/>
              </a:solidFill>
              <a:effectLst>
                <a:outerShdw blurRad="38100" dist="38100" dir="2700000" algn="tl">
                  <a:srgbClr val="000000">
                    <a:alpha val="43137"/>
                  </a:srgbClr>
                </a:outerShdw>
              </a:effectLst>
            </a:endParaRPr>
          </a:p>
          <a:p>
            <a:pPr algn="ctr"/>
            <a:r>
              <a:rPr lang="en-GB" sz="2800" i="1" dirty="0">
                <a:solidFill>
                  <a:schemeClr val="bg2"/>
                </a:solidFill>
                <a:effectLst>
                  <a:outerShdw blurRad="38100" dist="38100" dir="2700000" algn="tl">
                    <a:srgbClr val="000000">
                      <a:alpha val="43137"/>
                    </a:srgbClr>
                  </a:outerShdw>
                </a:effectLst>
              </a:rPr>
              <a:t>Source: Internet Watch Foundation</a:t>
            </a:r>
          </a:p>
          <a:p>
            <a:pPr algn="ctr"/>
            <a:endParaRPr lang="en-GB" sz="4000" b="1" dirty="0">
              <a:solidFill>
                <a:schemeClr val="bg2"/>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duotone>
              <a:schemeClr val="bg2">
                <a:shade val="45000"/>
                <a:satMod val="135000"/>
              </a:schemeClr>
              <a:prstClr val="white"/>
            </a:duotone>
          </a:blip>
          <a:stretch>
            <a:fillRect/>
          </a:stretch>
        </p:blipFill>
        <p:spPr>
          <a:xfrm>
            <a:off x="228600" y="9104069"/>
            <a:ext cx="1700931" cy="859611"/>
          </a:xfrm>
          <a:prstGeom prst="rect">
            <a:avLst/>
          </a:prstGeom>
        </p:spPr>
      </p:pic>
      <p:pic>
        <p:nvPicPr>
          <p:cNvPr id="23" name="Picture 22"/>
          <p:cNvPicPr>
            <a:picLocks noChangeAspect="1"/>
          </p:cNvPicPr>
          <p:nvPr/>
        </p:nvPicPr>
        <p:blipFill>
          <a:blip r:embed="rId5"/>
          <a:stretch>
            <a:fillRect/>
          </a:stretch>
        </p:blipFill>
        <p:spPr>
          <a:xfrm>
            <a:off x="16002000" y="9104068"/>
            <a:ext cx="1700931" cy="859611"/>
          </a:xfrm>
          <a:prstGeom prst="rect">
            <a:avLst/>
          </a:prstGeom>
        </p:spPr>
      </p:pic>
    </p:spTree>
    <p:extLst>
      <p:ext uri="{BB962C8B-B14F-4D97-AF65-F5344CB8AC3E}">
        <p14:creationId xmlns:p14="http://schemas.microsoft.com/office/powerpoint/2010/main" val="144943375"/>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0150" y="-7144"/>
            <a:ext cx="5000623" cy="5007770"/>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3F026-566D-5879-47F7-A3B867CE9BE5}"/>
              </a:ext>
            </a:extLst>
          </p:cNvPr>
          <p:cNvSpPr>
            <a:spLocks noGrp="1"/>
          </p:cNvSpPr>
          <p:nvPr>
            <p:ph type="title"/>
          </p:nvPr>
        </p:nvSpPr>
        <p:spPr>
          <a:xfrm>
            <a:off x="1543050" y="285751"/>
            <a:ext cx="4329112" cy="3729036"/>
          </a:xfrm>
          <a:noFill/>
        </p:spPr>
        <p:txBody>
          <a:bodyPr vert="horz" lIns="91440" tIns="45720" rIns="91440" bIns="45720" rtlCol="0" anchor="ctr">
            <a:normAutofit/>
          </a:bodyPr>
          <a:lstStyle/>
          <a:p>
            <a:pPr algn="ctr" defTabSz="914400"/>
            <a:r>
              <a:rPr lang="en-US" sz="5400" dirty="0">
                <a:solidFill>
                  <a:schemeClr val="bg1"/>
                </a:solidFill>
                <a:latin typeface="+mj-lt"/>
                <a:ea typeface="+mj-ea"/>
                <a:cs typeface="+mj-cs"/>
              </a:rPr>
              <a:t>Different scenarios to consider:</a:t>
            </a:r>
          </a:p>
        </p:txBody>
      </p:sp>
      <p:sp>
        <p:nvSpPr>
          <p:cNvPr id="3" name="Slide Number Placeholder 2">
            <a:extLst>
              <a:ext uri="{FF2B5EF4-FFF2-40B4-BE49-F238E27FC236}">
                <a16:creationId xmlns:a16="http://schemas.microsoft.com/office/drawing/2014/main" id="{ADF0B52F-7D35-A8A6-AD48-3E48DFB91369}"/>
              </a:ext>
            </a:extLst>
          </p:cNvPr>
          <p:cNvSpPr>
            <a:spLocks noGrp="1"/>
          </p:cNvSpPr>
          <p:nvPr>
            <p:ph type="sldNum" sz="quarter" idx="10"/>
          </p:nvPr>
        </p:nvSpPr>
        <p:spPr>
          <a:xfrm>
            <a:off x="12915900" y="9534525"/>
            <a:ext cx="4114800" cy="547687"/>
          </a:xfrm>
        </p:spPr>
        <p:txBody>
          <a:bodyPr vert="horz" lIns="91440" tIns="45720" rIns="91440" bIns="45720" rtlCol="0" anchor="ctr">
            <a:normAutofit/>
          </a:bodyPr>
          <a:lstStyle/>
          <a:p>
            <a:pPr algn="r" defTabSz="457200">
              <a:spcAft>
                <a:spcPts val="600"/>
              </a:spcAft>
            </a:pPr>
            <a:r>
              <a:rPr lang="en-US" sz="1200">
                <a:solidFill>
                  <a:schemeClr val="tx1">
                    <a:tint val="75000"/>
                  </a:schemeClr>
                </a:solidFill>
              </a:rPr>
              <a:t>page</a:t>
            </a:r>
          </a:p>
          <a:p>
            <a:pPr algn="r" defTabSz="457200">
              <a:spcAft>
                <a:spcPts val="600"/>
              </a:spcAft>
            </a:pPr>
            <a:r>
              <a:rPr lang="en-US" sz="1200">
                <a:solidFill>
                  <a:schemeClr val="tx1">
                    <a:tint val="75000"/>
                  </a:schemeClr>
                </a:solidFill>
              </a:rPr>
              <a:t>0</a:t>
            </a:r>
            <a:fld id="{37D409AB-2201-4E18-8A34-C31753AD9B06}" type="slidenum">
              <a:rPr lang="en-US" sz="1200" smtClean="0">
                <a:solidFill>
                  <a:schemeClr val="tx1">
                    <a:tint val="75000"/>
                  </a:schemeClr>
                </a:solidFill>
              </a:rPr>
              <a:pPr algn="r" defTabSz="457200">
                <a:spcAft>
                  <a:spcPts val="600"/>
                </a:spcAft>
              </a:pPr>
              <a:t>13</a:t>
            </a:fld>
            <a:endParaRPr lang="en-US" sz="1200">
              <a:solidFill>
                <a:schemeClr val="tx1">
                  <a:tint val="75000"/>
                </a:schemeClr>
              </a:solidFill>
            </a:endParaRPr>
          </a:p>
        </p:txBody>
      </p:sp>
      <p:pic>
        <p:nvPicPr>
          <p:cNvPr id="4" name="Picture 3" descr="A logo of a scottish police officer&#10;&#10;Description automatically generated with medium confidence">
            <a:extLst>
              <a:ext uri="{FF2B5EF4-FFF2-40B4-BE49-F238E27FC236}">
                <a16:creationId xmlns:a16="http://schemas.microsoft.com/office/drawing/2014/main" id="{96AD90E3-D4CC-C634-8CB7-FBC8DD731866}"/>
              </a:ext>
            </a:extLst>
          </p:cNvPr>
          <p:cNvPicPr>
            <a:picLocks noChangeAspect="1"/>
          </p:cNvPicPr>
          <p:nvPr/>
        </p:nvPicPr>
        <p:blipFill>
          <a:blip r:embed="rId3"/>
          <a:stretch>
            <a:fillRect/>
          </a:stretch>
        </p:blipFill>
        <p:spPr>
          <a:xfrm>
            <a:off x="762000" y="9092897"/>
            <a:ext cx="1700931" cy="859611"/>
          </a:xfrm>
          <a:prstGeom prst="rect">
            <a:avLst/>
          </a:prstGeom>
        </p:spPr>
      </p:pic>
      <p:sp>
        <p:nvSpPr>
          <p:cNvPr id="8" name="TextBox 7">
            <a:extLst>
              <a:ext uri="{FF2B5EF4-FFF2-40B4-BE49-F238E27FC236}">
                <a16:creationId xmlns:a16="http://schemas.microsoft.com/office/drawing/2014/main" id="{17294CC5-F191-F4C7-9178-9946D5EFDD53}"/>
              </a:ext>
            </a:extLst>
          </p:cNvPr>
          <p:cNvSpPr txBox="1"/>
          <p:nvPr/>
        </p:nvSpPr>
        <p:spPr>
          <a:xfrm>
            <a:off x="723900" y="6610367"/>
            <a:ext cx="9144000" cy="507831"/>
          </a:xfrm>
          <a:prstGeom prst="rect">
            <a:avLst/>
          </a:prstGeom>
          <a:noFill/>
        </p:spPr>
        <p:txBody>
          <a:bodyPr wrap="square">
            <a:spAutoFit/>
          </a:bodyPr>
          <a:lstStyle/>
          <a:p>
            <a:r>
              <a:rPr lang="en-GB" b="0" i="0" u="none" strike="noStrike" dirty="0">
                <a:solidFill>
                  <a:srgbClr val="FFFFFF"/>
                </a:solidFill>
                <a:effectLst/>
                <a:latin typeface="YouTube Noto"/>
                <a:hlinkClick r:id="rId4"/>
              </a:rPr>
              <a:t>https://youtu.be/WsbYHI-rZOE</a:t>
            </a:r>
            <a:endParaRPr lang="en-GB" dirty="0"/>
          </a:p>
        </p:txBody>
      </p:sp>
      <p:sp>
        <p:nvSpPr>
          <p:cNvPr id="12" name="TextBox 11">
            <a:extLst>
              <a:ext uri="{FF2B5EF4-FFF2-40B4-BE49-F238E27FC236}">
                <a16:creationId xmlns:a16="http://schemas.microsoft.com/office/drawing/2014/main" id="{B18B9E8D-FE7F-B7DA-63A4-B2E8610ACD05}"/>
              </a:ext>
            </a:extLst>
          </p:cNvPr>
          <p:cNvSpPr txBox="1"/>
          <p:nvPr/>
        </p:nvSpPr>
        <p:spPr>
          <a:xfrm>
            <a:off x="723900" y="5857886"/>
            <a:ext cx="9144000" cy="507831"/>
          </a:xfrm>
          <a:prstGeom prst="rect">
            <a:avLst/>
          </a:prstGeom>
          <a:noFill/>
        </p:spPr>
        <p:txBody>
          <a:bodyPr wrap="square">
            <a:spAutoFit/>
          </a:bodyPr>
          <a:lstStyle/>
          <a:p>
            <a:r>
              <a:rPr lang="en-GB" b="0" i="0" u="none" strike="noStrike" dirty="0">
                <a:solidFill>
                  <a:srgbClr val="FFFFFF"/>
                </a:solidFill>
                <a:effectLst/>
                <a:latin typeface="YouTube Noto"/>
                <a:hlinkClick r:id="rId5"/>
              </a:rPr>
              <a:t>https://youtu.be/hZIYSCE-ZjY</a:t>
            </a:r>
            <a:endParaRPr lang="en-GB" dirty="0"/>
          </a:p>
        </p:txBody>
      </p:sp>
    </p:spTree>
    <p:extLst>
      <p:ext uri="{BB962C8B-B14F-4D97-AF65-F5344CB8AC3E}">
        <p14:creationId xmlns:p14="http://schemas.microsoft.com/office/powerpoint/2010/main" val="157967622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72B9-33CF-1C07-B420-D23F69F826D0}"/>
              </a:ext>
            </a:extLst>
          </p:cNvPr>
          <p:cNvSpPr>
            <a:spLocks noGrp="1"/>
          </p:cNvSpPr>
          <p:nvPr>
            <p:ph type="title"/>
          </p:nvPr>
        </p:nvSpPr>
        <p:spPr>
          <a:xfrm>
            <a:off x="876300" y="571411"/>
            <a:ext cx="14135100" cy="6324808"/>
          </a:xfrm>
        </p:spPr>
        <p:txBody>
          <a:bodyPr/>
          <a:lstStyle/>
          <a:p>
            <a:r>
              <a:rPr lang="en-GB" dirty="0"/>
              <a:t>Spotting Online Grooming</a:t>
            </a:r>
            <a:br>
              <a:rPr lang="en-GB" dirty="0"/>
            </a:br>
            <a:br>
              <a:rPr lang="en-GB" dirty="0"/>
            </a:br>
            <a:r>
              <a:rPr lang="en-GB" dirty="0"/>
              <a:t> - Increased Secrecy</a:t>
            </a:r>
            <a:br>
              <a:rPr lang="en-GB" dirty="0"/>
            </a:br>
            <a:br>
              <a:rPr lang="en-GB" dirty="0"/>
            </a:br>
            <a:r>
              <a:rPr lang="en-GB" dirty="0"/>
              <a:t> - Sudden changes in Behaviour</a:t>
            </a:r>
            <a:br>
              <a:rPr lang="en-GB" dirty="0"/>
            </a:br>
            <a:br>
              <a:rPr lang="en-GB" dirty="0"/>
            </a:br>
            <a:r>
              <a:rPr lang="en-GB" dirty="0"/>
              <a:t> - Isolation</a:t>
            </a:r>
            <a:br>
              <a:rPr lang="en-GB" dirty="0"/>
            </a:br>
            <a:br>
              <a:rPr lang="en-GB" dirty="0"/>
            </a:br>
            <a:r>
              <a:rPr lang="en-GB" dirty="0"/>
              <a:t> - Developing an obsession with an online ‘friend’</a:t>
            </a:r>
            <a:br>
              <a:rPr lang="en-GB" dirty="0"/>
            </a:br>
            <a:r>
              <a:rPr lang="en-GB" dirty="0"/>
              <a:t> </a:t>
            </a:r>
          </a:p>
        </p:txBody>
      </p:sp>
      <p:sp>
        <p:nvSpPr>
          <p:cNvPr id="3" name="Slide Number Placeholder 2">
            <a:extLst>
              <a:ext uri="{FF2B5EF4-FFF2-40B4-BE49-F238E27FC236}">
                <a16:creationId xmlns:a16="http://schemas.microsoft.com/office/drawing/2014/main" id="{AB1F7206-6CB0-A491-BD21-4A57D0BAB13C}"/>
              </a:ext>
            </a:extLst>
          </p:cNvPr>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14</a:t>
            </a:fld>
            <a:endParaRPr/>
          </a:p>
        </p:txBody>
      </p:sp>
    </p:spTree>
    <p:extLst>
      <p:ext uri="{BB962C8B-B14F-4D97-AF65-F5344CB8AC3E}">
        <p14:creationId xmlns:p14="http://schemas.microsoft.com/office/powerpoint/2010/main" val="171555405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247" y="3256570"/>
            <a:ext cx="8229599" cy="7030430"/>
          </a:xfrm>
          <a:prstGeom prst="rect">
            <a:avLst/>
          </a:prstGeom>
        </p:spPr>
      </p:pic>
      <p:sp>
        <p:nvSpPr>
          <p:cNvPr id="12" name="Rectangle 11"/>
          <p:cNvSpPr/>
          <p:nvPr/>
        </p:nvSpPr>
        <p:spPr>
          <a:xfrm>
            <a:off x="8244714" y="3256570"/>
            <a:ext cx="10085294" cy="703043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solidFill>
                <a:srgbClr val="C0C0C8"/>
              </a:solidFill>
              <a:effectLst>
                <a:outerShdw blurRad="38100" dist="38100" dir="2700000" algn="tl">
                  <a:srgbClr val="000000">
                    <a:alpha val="43137"/>
                  </a:srgbClr>
                </a:outerShdw>
              </a:effectLst>
            </a:endParaRPr>
          </a:p>
        </p:txBody>
      </p:sp>
      <p:sp>
        <p:nvSpPr>
          <p:cNvPr id="27" name="TextBox 26"/>
          <p:cNvSpPr txBox="1"/>
          <p:nvPr/>
        </p:nvSpPr>
        <p:spPr>
          <a:xfrm>
            <a:off x="8983075" y="3695700"/>
            <a:ext cx="8619126" cy="8217634"/>
          </a:xfrm>
          <a:prstGeom prst="rect">
            <a:avLst/>
          </a:prstGeom>
          <a:noFill/>
        </p:spPr>
        <p:txBody>
          <a:bodyPr wrap="square" rtlCol="0">
            <a:spAutoFit/>
          </a:bodyPr>
          <a:lstStyle/>
          <a:p>
            <a:pPr algn="ctr"/>
            <a:r>
              <a:rPr lang="en-GB" sz="4800" b="1" dirty="0">
                <a:solidFill>
                  <a:schemeClr val="bg2"/>
                </a:solidFill>
                <a:effectLst>
                  <a:outerShdw blurRad="38100" dist="38100" dir="2700000" algn="tl">
                    <a:srgbClr val="000000">
                      <a:alpha val="43137"/>
                    </a:srgbClr>
                  </a:outerShdw>
                </a:effectLst>
              </a:rPr>
              <a:t>….is financially motivated sexual extortion which involves the threat of sharing sexual information, images or clips to extort money from people, whether images actually exist or not</a:t>
            </a:r>
            <a:r>
              <a:rPr lang="en-GB" sz="4800" b="1" dirty="0">
                <a:solidFill>
                  <a:srgbClr val="F2F2F5"/>
                </a:solidFill>
                <a:effectLst>
                  <a:outerShdw blurRad="38100" dist="38100" dir="2700000" algn="tl">
                    <a:srgbClr val="000000">
                      <a:alpha val="43137"/>
                    </a:srgbClr>
                  </a:outerShdw>
                </a:effectLst>
              </a:rPr>
              <a:t>.</a:t>
            </a:r>
          </a:p>
          <a:p>
            <a:pPr algn="ctr"/>
            <a:endParaRPr lang="en-GB" sz="4800" b="1" dirty="0">
              <a:solidFill>
                <a:srgbClr val="F2F2F5"/>
              </a:solidFill>
              <a:effectLst>
                <a:outerShdw blurRad="38100" dist="38100" dir="2700000" algn="tl">
                  <a:srgbClr val="000000">
                    <a:alpha val="43137"/>
                  </a:srgbClr>
                </a:outerShdw>
              </a:effectLst>
            </a:endParaRPr>
          </a:p>
          <a:p>
            <a:pPr algn="ctr"/>
            <a:endParaRPr lang="en-GB" sz="4800" b="1" dirty="0">
              <a:solidFill>
                <a:srgbClr val="F2F2F5"/>
              </a:solidFill>
              <a:effectLst>
                <a:outerShdw blurRad="38100" dist="38100" dir="2700000" algn="tl">
                  <a:srgbClr val="000000">
                    <a:alpha val="43137"/>
                  </a:srgbClr>
                </a:outerShdw>
              </a:effectLst>
            </a:endParaRPr>
          </a:p>
          <a:p>
            <a:pPr algn="ctr"/>
            <a:endParaRPr lang="en-GB" sz="4800" b="1" dirty="0">
              <a:solidFill>
                <a:srgbClr val="F2F2F5"/>
              </a:solidFill>
              <a:effectLst>
                <a:outerShdw blurRad="38100" dist="38100" dir="2700000" algn="tl">
                  <a:srgbClr val="000000">
                    <a:alpha val="43137"/>
                  </a:srgbClr>
                </a:outerShdw>
              </a:effectLst>
            </a:endParaRPr>
          </a:p>
          <a:p>
            <a:pPr algn="ctr"/>
            <a:endParaRPr lang="en-GB" sz="4800" b="1" dirty="0">
              <a:solidFill>
                <a:srgbClr val="F2F2F5"/>
              </a:solidFill>
              <a:effectLst>
                <a:outerShdw blurRad="38100" dist="38100" dir="2700000" algn="tl">
                  <a:srgbClr val="000000">
                    <a:alpha val="43137"/>
                  </a:srgbClr>
                </a:outerShdw>
              </a:effectLst>
            </a:endParaRPr>
          </a:p>
        </p:txBody>
      </p:sp>
      <p:sp>
        <p:nvSpPr>
          <p:cNvPr id="23" name="TextBox 22"/>
          <p:cNvSpPr txBox="1"/>
          <p:nvPr/>
        </p:nvSpPr>
        <p:spPr>
          <a:xfrm>
            <a:off x="6400800" y="876300"/>
            <a:ext cx="7183992" cy="1200329"/>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Sextortion…..</a:t>
            </a:r>
            <a:endParaRPr lang="uk-UA" sz="7200" b="1" dirty="0">
              <a:solidFill>
                <a:schemeClr val="accent1"/>
              </a:solidFill>
              <a:effectLst>
                <a:outerShdw blurRad="38100" dist="38100" dir="2700000" algn="tl">
                  <a:srgbClr val="000000">
                    <a:alpha val="43137"/>
                  </a:srgbClr>
                </a:outerShdw>
              </a:effectLst>
            </a:endParaRPr>
          </a:p>
        </p:txBody>
      </p:sp>
      <p:pic>
        <p:nvPicPr>
          <p:cNvPr id="22" name="Picture 21"/>
          <p:cNvPicPr>
            <a:picLocks noChangeAspect="1"/>
          </p:cNvPicPr>
          <p:nvPr/>
        </p:nvPicPr>
        <p:blipFill>
          <a:blip r:embed="rId4">
            <a:duotone>
              <a:prstClr val="black"/>
              <a:srgbClr val="D9C3A5">
                <a:tint val="50000"/>
                <a:satMod val="180000"/>
              </a:srgbClr>
            </a:duotone>
          </a:blip>
          <a:stretch>
            <a:fillRect/>
          </a:stretch>
        </p:blipFill>
        <p:spPr>
          <a:xfrm>
            <a:off x="16411861" y="9258300"/>
            <a:ext cx="1658565" cy="838200"/>
          </a:xfrm>
          <a:prstGeom prst="rect">
            <a:avLst/>
          </a:prstGeom>
        </p:spPr>
      </p:pic>
    </p:spTree>
    <p:extLst>
      <p:ext uri="{BB962C8B-B14F-4D97-AF65-F5344CB8AC3E}">
        <p14:creationId xmlns:p14="http://schemas.microsoft.com/office/powerpoint/2010/main" val="6776244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766156F-9061-2558-4629-4F7B9C7D66DD}"/>
              </a:ext>
            </a:extLst>
          </p:cNvPr>
          <p:cNvSpPr>
            <a:spLocks noGrp="1"/>
          </p:cNvSpPr>
          <p:nvPr>
            <p:ph type="pic" sz="quarter" idx="12"/>
          </p:nvPr>
        </p:nvSpPr>
        <p:spPr/>
        <p:txBody>
          <a:bodyPr/>
          <a:lstStyle/>
          <a:p>
            <a:endParaRPr lang="en-GB"/>
          </a:p>
        </p:txBody>
      </p:sp>
      <p:sp>
        <p:nvSpPr>
          <p:cNvPr id="6" name="TextBox 5">
            <a:extLst>
              <a:ext uri="{FF2B5EF4-FFF2-40B4-BE49-F238E27FC236}">
                <a16:creationId xmlns:a16="http://schemas.microsoft.com/office/drawing/2014/main" id="{771C3996-D817-6CB5-D2C0-1ABD52297911}"/>
              </a:ext>
            </a:extLst>
          </p:cNvPr>
          <p:cNvSpPr txBox="1"/>
          <p:nvPr/>
        </p:nvSpPr>
        <p:spPr>
          <a:xfrm>
            <a:off x="1676400" y="2095500"/>
            <a:ext cx="9247238" cy="507831"/>
          </a:xfrm>
          <a:prstGeom prst="rect">
            <a:avLst/>
          </a:prstGeom>
          <a:noFill/>
        </p:spPr>
        <p:txBody>
          <a:bodyPr wrap="square">
            <a:spAutoFit/>
          </a:bodyPr>
          <a:lstStyle/>
          <a:p>
            <a:r>
              <a:rPr lang="en-GB" dirty="0">
                <a:hlinkClick r:id="rId2"/>
              </a:rPr>
              <a:t>Sextortion (cyber-enabled blackmail)</a:t>
            </a:r>
            <a:endParaRPr lang="en-GB" dirty="0"/>
          </a:p>
        </p:txBody>
      </p:sp>
    </p:spTree>
    <p:extLst>
      <p:ext uri="{BB962C8B-B14F-4D97-AF65-F5344CB8AC3E}">
        <p14:creationId xmlns:p14="http://schemas.microsoft.com/office/powerpoint/2010/main" val="5692709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35363" y="2676041"/>
            <a:ext cx="3886200" cy="3886200"/>
          </a:xfrm>
          <a:prstGeom prst="ellipse">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Freeform 463"/>
          <p:cNvSpPr>
            <a:spLocks noEditPoints="1"/>
          </p:cNvSpPr>
          <p:nvPr/>
        </p:nvSpPr>
        <p:spPr bwMode="auto">
          <a:xfrm>
            <a:off x="1335463" y="3699766"/>
            <a:ext cx="2286000" cy="183875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chemeClr val="bg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p>
        </p:txBody>
      </p:sp>
      <p:sp>
        <p:nvSpPr>
          <p:cNvPr id="12" name="TextBox 11"/>
          <p:cNvSpPr txBox="1"/>
          <p:nvPr/>
        </p:nvSpPr>
        <p:spPr>
          <a:xfrm>
            <a:off x="4648200" y="2983971"/>
            <a:ext cx="13030200" cy="2554545"/>
          </a:xfrm>
          <a:prstGeom prst="rect">
            <a:avLst/>
          </a:prstGeom>
          <a:noFill/>
        </p:spPr>
        <p:txBody>
          <a:bodyPr wrap="square" rtlCol="0">
            <a:spAutoFit/>
          </a:bodyPr>
          <a:lstStyle>
            <a:defPPr>
              <a:defRPr lang="uk-UA"/>
            </a:defPPr>
            <a:lvl1pPr>
              <a:defRPr sz="3600">
                <a:latin typeface="+mj-lt"/>
              </a:defRPr>
            </a:lvl1pPr>
          </a:lstStyle>
          <a:p>
            <a:pPr algn="ctr"/>
            <a:r>
              <a:rPr lang="en-GB" sz="8000" b="1" dirty="0">
                <a:solidFill>
                  <a:schemeClr val="tx2"/>
                </a:solidFill>
                <a:effectLst>
                  <a:outerShdw blurRad="38100" dist="38100" dir="2700000" algn="tl">
                    <a:srgbClr val="000000">
                      <a:alpha val="43137"/>
                    </a:srgbClr>
                  </a:outerShdw>
                </a:effectLst>
              </a:rPr>
              <a:t>What should you do if your child is being </a:t>
            </a:r>
            <a:r>
              <a:rPr lang="en-GB" sz="8000" b="1" dirty="0">
                <a:solidFill>
                  <a:schemeClr val="accent1"/>
                </a:solidFill>
                <a:effectLst>
                  <a:outerShdw blurRad="38100" dist="38100" dir="2700000" algn="tl">
                    <a:srgbClr val="000000">
                      <a:alpha val="43137"/>
                    </a:srgbClr>
                  </a:outerShdw>
                </a:effectLst>
              </a:rPr>
              <a:t>sextorted</a:t>
            </a:r>
            <a:r>
              <a:rPr lang="en-GB" sz="8000" b="1" dirty="0">
                <a:solidFill>
                  <a:schemeClr val="tx2"/>
                </a:solidFill>
                <a:effectLst>
                  <a:outerShdw blurRad="38100" dist="38100" dir="2700000" algn="tl">
                    <a:srgbClr val="000000">
                      <a:alpha val="43137"/>
                    </a:srgbClr>
                  </a:outerShdw>
                </a:effectLst>
              </a:rPr>
              <a:t>?</a:t>
            </a:r>
          </a:p>
        </p:txBody>
      </p:sp>
      <p:pic>
        <p:nvPicPr>
          <p:cNvPr id="6" name="Picture 5"/>
          <p:cNvPicPr>
            <a:picLocks noChangeAspect="1"/>
          </p:cNvPicPr>
          <p:nvPr/>
        </p:nvPicPr>
        <p:blipFill>
          <a:blip r:embed="rId3">
            <a:duotone>
              <a:prstClr val="black"/>
              <a:schemeClr val="tx2">
                <a:tint val="45000"/>
                <a:satMod val="400000"/>
              </a:schemeClr>
            </a:duotone>
          </a:blip>
          <a:stretch>
            <a:fillRect/>
          </a:stretch>
        </p:blipFill>
        <p:spPr>
          <a:xfrm>
            <a:off x="384979" y="8991906"/>
            <a:ext cx="2206943" cy="1115665"/>
          </a:xfrm>
          <a:prstGeom prst="rect">
            <a:avLst/>
          </a:prstGeom>
        </p:spPr>
      </p:pic>
    </p:spTree>
    <p:extLst>
      <p:ext uri="{BB962C8B-B14F-4D97-AF65-F5344CB8AC3E}">
        <p14:creationId xmlns:p14="http://schemas.microsoft.com/office/powerpoint/2010/main" val="261877043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pic>
        <p:nvPicPr>
          <p:cNvPr id="2" name="Picture 1"/>
          <p:cNvPicPr>
            <a:picLocks noChangeAspect="1"/>
          </p:cNvPicPr>
          <p:nvPr/>
        </p:nvPicPr>
        <p:blipFill>
          <a:blip r:embed="rId3"/>
          <a:stretch>
            <a:fillRect/>
          </a:stretch>
        </p:blipFill>
        <p:spPr>
          <a:xfrm>
            <a:off x="15677616" y="8989595"/>
            <a:ext cx="2206943" cy="1115665"/>
          </a:xfrm>
          <a:prstGeom prst="rect">
            <a:avLst/>
          </a:prstGeom>
        </p:spPr>
      </p:pic>
      <p:grpSp>
        <p:nvGrpSpPr>
          <p:cNvPr id="5" name="Group 4"/>
          <p:cNvGrpSpPr/>
          <p:nvPr/>
        </p:nvGrpSpPr>
        <p:grpSpPr>
          <a:xfrm>
            <a:off x="343530" y="607134"/>
            <a:ext cx="8151376" cy="1569660"/>
            <a:chOff x="479219" y="2775647"/>
            <a:chExt cx="8151376" cy="1569660"/>
          </a:xfrm>
        </p:grpSpPr>
        <p:grpSp>
          <p:nvGrpSpPr>
            <p:cNvPr id="6" name="Group 5"/>
            <p:cNvGrpSpPr/>
            <p:nvPr/>
          </p:nvGrpSpPr>
          <p:grpSpPr>
            <a:xfrm>
              <a:off x="7716195" y="3103277"/>
              <a:ext cx="914400" cy="914400"/>
              <a:chOff x="8005795" y="3498413"/>
              <a:chExt cx="914400" cy="914400"/>
            </a:xfrm>
          </p:grpSpPr>
          <p:sp>
            <p:nvSpPr>
              <p:cNvPr id="8" name="Oval 7"/>
              <p:cNvSpPr/>
              <p:nvPr/>
            </p:nvSpPr>
            <p:spPr>
              <a:xfrm>
                <a:off x="8005795" y="3498413"/>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9" name="Freeform 28"/>
              <p:cNvSpPr>
                <a:spLocks/>
              </p:cNvSpPr>
              <p:nvPr/>
            </p:nvSpPr>
            <p:spPr bwMode="auto">
              <a:xfrm>
                <a:off x="8220547" y="385263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7" name="TextBox 6"/>
            <p:cNvSpPr txBox="1"/>
            <p:nvPr/>
          </p:nvSpPr>
          <p:spPr>
            <a:xfrm>
              <a:off x="479219" y="2775647"/>
              <a:ext cx="6864857" cy="1569660"/>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If this has happened, your child has been a victim of a crime and it is not their fault</a:t>
              </a:r>
              <a:endParaRPr lang="uk-UA" sz="3200" dirty="0">
                <a:solidFill>
                  <a:srgbClr val="F2F2F5"/>
                </a:solidFill>
                <a:effectLst>
                  <a:outerShdw blurRad="38100" dist="38100" dir="2700000" algn="tl">
                    <a:srgbClr val="000000">
                      <a:alpha val="43137"/>
                    </a:srgbClr>
                  </a:outerShdw>
                </a:effectLst>
              </a:endParaRPr>
            </a:p>
          </p:txBody>
        </p:sp>
      </p:grpSp>
      <p:grpSp>
        <p:nvGrpSpPr>
          <p:cNvPr id="11" name="Group 10"/>
          <p:cNvGrpSpPr/>
          <p:nvPr/>
        </p:nvGrpSpPr>
        <p:grpSpPr>
          <a:xfrm>
            <a:off x="343530" y="2685752"/>
            <a:ext cx="8151376" cy="1077218"/>
            <a:chOff x="479219" y="3068225"/>
            <a:chExt cx="8151376" cy="1077218"/>
          </a:xfrm>
        </p:grpSpPr>
        <p:grpSp>
          <p:nvGrpSpPr>
            <p:cNvPr id="12" name="Group 11"/>
            <p:cNvGrpSpPr/>
            <p:nvPr/>
          </p:nvGrpSpPr>
          <p:grpSpPr>
            <a:xfrm>
              <a:off x="7716195" y="3103277"/>
              <a:ext cx="914400" cy="914400"/>
              <a:chOff x="8005795" y="3498413"/>
              <a:chExt cx="914400" cy="914400"/>
            </a:xfrm>
          </p:grpSpPr>
          <p:sp>
            <p:nvSpPr>
              <p:cNvPr id="14" name="Oval 13"/>
              <p:cNvSpPr/>
              <p:nvPr/>
            </p:nvSpPr>
            <p:spPr>
              <a:xfrm>
                <a:off x="8005795" y="3498413"/>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15" name="Freeform 28"/>
              <p:cNvSpPr>
                <a:spLocks/>
              </p:cNvSpPr>
              <p:nvPr/>
            </p:nvSpPr>
            <p:spPr bwMode="auto">
              <a:xfrm>
                <a:off x="8220547" y="385263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13" name="TextBox 12"/>
            <p:cNvSpPr txBox="1"/>
            <p:nvPr/>
          </p:nvSpPr>
          <p:spPr>
            <a:xfrm>
              <a:off x="479219" y="3068225"/>
              <a:ext cx="6864857" cy="1077218"/>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Do not panic. The police will take your case seriously.</a:t>
              </a:r>
              <a:endParaRPr lang="uk-UA" sz="3200" dirty="0">
                <a:solidFill>
                  <a:srgbClr val="F2F2F5"/>
                </a:solidFill>
                <a:effectLst>
                  <a:outerShdw blurRad="38100" dist="38100" dir="2700000" algn="tl">
                    <a:srgbClr val="000000">
                      <a:alpha val="43137"/>
                    </a:srgbClr>
                  </a:outerShdw>
                </a:effectLst>
              </a:endParaRPr>
            </a:p>
          </p:txBody>
        </p:sp>
      </p:grpSp>
      <p:grpSp>
        <p:nvGrpSpPr>
          <p:cNvPr id="16" name="Group 15"/>
          <p:cNvGrpSpPr/>
          <p:nvPr/>
        </p:nvGrpSpPr>
        <p:grpSpPr>
          <a:xfrm>
            <a:off x="496691" y="4095397"/>
            <a:ext cx="7998215" cy="1569660"/>
            <a:chOff x="632380" y="2839685"/>
            <a:chExt cx="7998215" cy="1569660"/>
          </a:xfrm>
        </p:grpSpPr>
        <p:grpSp>
          <p:nvGrpSpPr>
            <p:cNvPr id="17" name="Group 16"/>
            <p:cNvGrpSpPr/>
            <p:nvPr/>
          </p:nvGrpSpPr>
          <p:grpSpPr>
            <a:xfrm>
              <a:off x="7716195" y="3103277"/>
              <a:ext cx="914400" cy="914400"/>
              <a:chOff x="8005795" y="3498413"/>
              <a:chExt cx="914400" cy="914400"/>
            </a:xfrm>
          </p:grpSpPr>
          <p:sp>
            <p:nvSpPr>
              <p:cNvPr id="19" name="Oval 18"/>
              <p:cNvSpPr/>
              <p:nvPr/>
            </p:nvSpPr>
            <p:spPr>
              <a:xfrm>
                <a:off x="8005795" y="3498413"/>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20" name="Freeform 28"/>
              <p:cNvSpPr>
                <a:spLocks/>
              </p:cNvSpPr>
              <p:nvPr/>
            </p:nvSpPr>
            <p:spPr bwMode="auto">
              <a:xfrm>
                <a:off x="8220547" y="385263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18" name="TextBox 17"/>
            <p:cNvSpPr txBox="1"/>
            <p:nvPr/>
          </p:nvSpPr>
          <p:spPr>
            <a:xfrm>
              <a:off x="632380" y="2839685"/>
              <a:ext cx="6705600" cy="1569660"/>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Do not pay. In some cases, even when money is paid the criminals share the videos or images anyway.</a:t>
              </a:r>
              <a:endParaRPr lang="uk-UA" sz="3200" dirty="0">
                <a:solidFill>
                  <a:srgbClr val="F2F2F5"/>
                </a:solidFill>
                <a:effectLst>
                  <a:outerShdw blurRad="38100" dist="38100" dir="2700000" algn="tl">
                    <a:srgbClr val="000000">
                      <a:alpha val="43137"/>
                    </a:srgbClr>
                  </a:outerShdw>
                </a:effectLst>
              </a:endParaRPr>
            </a:p>
          </p:txBody>
        </p:sp>
      </p:grpSp>
      <p:grpSp>
        <p:nvGrpSpPr>
          <p:cNvPr id="21" name="Group 20"/>
          <p:cNvGrpSpPr/>
          <p:nvPr/>
        </p:nvGrpSpPr>
        <p:grpSpPr>
          <a:xfrm>
            <a:off x="-205858" y="6114183"/>
            <a:ext cx="8700764" cy="1569660"/>
            <a:chOff x="-70169" y="2986625"/>
            <a:chExt cx="8700764" cy="1569660"/>
          </a:xfrm>
        </p:grpSpPr>
        <p:grpSp>
          <p:nvGrpSpPr>
            <p:cNvPr id="22" name="Group 21"/>
            <p:cNvGrpSpPr/>
            <p:nvPr/>
          </p:nvGrpSpPr>
          <p:grpSpPr>
            <a:xfrm>
              <a:off x="7716195" y="3103277"/>
              <a:ext cx="914400" cy="914400"/>
              <a:chOff x="8005795" y="3498413"/>
              <a:chExt cx="914400" cy="914400"/>
            </a:xfrm>
          </p:grpSpPr>
          <p:sp>
            <p:nvSpPr>
              <p:cNvPr id="24" name="Oval 23"/>
              <p:cNvSpPr/>
              <p:nvPr/>
            </p:nvSpPr>
            <p:spPr>
              <a:xfrm>
                <a:off x="8005795" y="3498413"/>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25" name="Freeform 28"/>
              <p:cNvSpPr>
                <a:spLocks/>
              </p:cNvSpPr>
              <p:nvPr/>
            </p:nvSpPr>
            <p:spPr bwMode="auto">
              <a:xfrm>
                <a:off x="8220547" y="385263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23" name="TextBox 22"/>
            <p:cNvSpPr txBox="1"/>
            <p:nvPr/>
          </p:nvSpPr>
          <p:spPr>
            <a:xfrm>
              <a:off x="-70169" y="2986625"/>
              <a:ext cx="7513187" cy="1569660"/>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Do not talk any further to the criminals. Screenshot any communication and profile details as evidence.</a:t>
              </a:r>
              <a:endParaRPr lang="uk-UA" sz="3200" dirty="0">
                <a:solidFill>
                  <a:srgbClr val="F2F2F5"/>
                </a:solidFill>
                <a:effectLst>
                  <a:outerShdw blurRad="38100" dist="38100" dir="2700000" algn="tl">
                    <a:srgbClr val="000000">
                      <a:alpha val="43137"/>
                    </a:srgbClr>
                  </a:outerShdw>
                </a:effectLst>
              </a:endParaRPr>
            </a:p>
          </p:txBody>
        </p:sp>
      </p:grpSp>
      <p:grpSp>
        <p:nvGrpSpPr>
          <p:cNvPr id="26" name="Group 25"/>
          <p:cNvGrpSpPr/>
          <p:nvPr/>
        </p:nvGrpSpPr>
        <p:grpSpPr>
          <a:xfrm>
            <a:off x="343530" y="7963347"/>
            <a:ext cx="8151376" cy="1569660"/>
            <a:chOff x="479219" y="3068225"/>
            <a:chExt cx="8151376" cy="1569660"/>
          </a:xfrm>
        </p:grpSpPr>
        <p:grpSp>
          <p:nvGrpSpPr>
            <p:cNvPr id="27" name="Group 26"/>
            <p:cNvGrpSpPr/>
            <p:nvPr/>
          </p:nvGrpSpPr>
          <p:grpSpPr>
            <a:xfrm>
              <a:off x="7716195" y="3103277"/>
              <a:ext cx="914400" cy="914400"/>
              <a:chOff x="8005795" y="3498413"/>
              <a:chExt cx="914400" cy="914400"/>
            </a:xfrm>
          </p:grpSpPr>
          <p:sp>
            <p:nvSpPr>
              <p:cNvPr id="29" name="Oval 28"/>
              <p:cNvSpPr/>
              <p:nvPr/>
            </p:nvSpPr>
            <p:spPr>
              <a:xfrm>
                <a:off x="8005795" y="3498413"/>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30" name="Freeform 28"/>
              <p:cNvSpPr>
                <a:spLocks/>
              </p:cNvSpPr>
              <p:nvPr/>
            </p:nvSpPr>
            <p:spPr bwMode="auto">
              <a:xfrm>
                <a:off x="8220547" y="3852630"/>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28" name="TextBox 27"/>
            <p:cNvSpPr txBox="1"/>
            <p:nvPr/>
          </p:nvSpPr>
          <p:spPr>
            <a:xfrm>
              <a:off x="479219" y="3068225"/>
              <a:ext cx="6864857" cy="1569660"/>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Report the incident. Report the matter to us by calling 101 and your social media platform website.</a:t>
              </a:r>
              <a:endParaRPr lang="uk-UA" sz="3200" dirty="0">
                <a:solidFill>
                  <a:srgbClr val="F2F2F5"/>
                </a:solidFill>
                <a:effectLst>
                  <a:outerShdw blurRad="38100" dist="38100" dir="2700000" algn="tl">
                    <a:srgbClr val="000000">
                      <a:alpha val="43137"/>
                    </a:srgbClr>
                  </a:outerShdw>
                </a:effectLst>
              </a:endParaRPr>
            </a:p>
          </p:txBody>
        </p:sp>
      </p:grpSp>
      <p:sp>
        <p:nvSpPr>
          <p:cNvPr id="3" name="TextBox 2"/>
          <p:cNvSpPr txBox="1"/>
          <p:nvPr/>
        </p:nvSpPr>
        <p:spPr>
          <a:xfrm>
            <a:off x="10058400" y="131016"/>
            <a:ext cx="7374313" cy="3046988"/>
          </a:xfrm>
          <a:prstGeom prst="rect">
            <a:avLst/>
          </a:prstGeom>
          <a:noFill/>
        </p:spPr>
        <p:txBody>
          <a:bodyPr wrap="square" rtlCol="0">
            <a:spAutoFit/>
          </a:bodyPr>
          <a:lstStyle/>
          <a:p>
            <a:pPr algn="ctr"/>
            <a:endParaRPr lang="en-GB" sz="4800" b="1" dirty="0">
              <a:solidFill>
                <a:schemeClr val="tx2"/>
              </a:solidFill>
              <a:latin typeface="+mj-lt"/>
            </a:endParaRPr>
          </a:p>
          <a:p>
            <a:pPr algn="ctr"/>
            <a:r>
              <a:rPr lang="en-GB" sz="4800" dirty="0">
                <a:solidFill>
                  <a:schemeClr val="tx2"/>
                </a:solidFill>
                <a:latin typeface="+mj-lt"/>
              </a:rPr>
              <a:t>More information about sextortion can be found on Police Scotland website: </a:t>
            </a:r>
          </a:p>
        </p:txBody>
      </p:sp>
      <p:pic>
        <p:nvPicPr>
          <p:cNvPr id="4" name="Picture 3">
            <a:extLst>
              <a:ext uri="{FF2B5EF4-FFF2-40B4-BE49-F238E27FC236}">
                <a16:creationId xmlns:a16="http://schemas.microsoft.com/office/drawing/2014/main" id="{FA82B76C-BA4D-6BE2-F9FC-470773457CB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30000" y="3667119"/>
            <a:ext cx="4894128" cy="4894128"/>
          </a:xfrm>
          <a:prstGeom prst="rect">
            <a:avLst/>
          </a:prstGeom>
        </p:spPr>
      </p:pic>
    </p:spTree>
    <p:extLst>
      <p:ext uri="{BB962C8B-B14F-4D97-AF65-F5344CB8AC3E}">
        <p14:creationId xmlns:p14="http://schemas.microsoft.com/office/powerpoint/2010/main" val="16094042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 accel="100000" fill="hold">
                                          <p:stCondLst>
                                            <p:cond delay="1249"/>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250"/>
                                        <p:tgtEl>
                                          <p:spTgt spid="11"/>
                                        </p:tgtEl>
                                      </p:cBhvr>
                                    </p:animEffect>
                                    <p:anim calcmode="lin" valueType="num">
                                      <p:cBhvr>
                                        <p:cTn id="14" dur="1250" fill="hold"/>
                                        <p:tgtEl>
                                          <p:spTgt spid="11"/>
                                        </p:tgtEl>
                                        <p:attrNameLst>
                                          <p:attrName>ppt_x</p:attrName>
                                        </p:attrNameLst>
                                      </p:cBhvr>
                                      <p:tavLst>
                                        <p:tav tm="0">
                                          <p:val>
                                            <p:strVal val="#ppt_x"/>
                                          </p:val>
                                        </p:tav>
                                        <p:tav tm="100000">
                                          <p:val>
                                            <p:strVal val="#ppt_x"/>
                                          </p:val>
                                        </p:tav>
                                      </p:tavLst>
                                    </p:anim>
                                    <p:anim calcmode="lin" valueType="num">
                                      <p:cBhvr>
                                        <p:cTn id="15" dur="1125" decel="100000" fill="hold"/>
                                        <p:tgtEl>
                                          <p:spTgt spid="11"/>
                                        </p:tgtEl>
                                        <p:attrNameLst>
                                          <p:attrName>ppt_y</p:attrName>
                                        </p:attrNameLst>
                                      </p:cBhvr>
                                      <p:tavLst>
                                        <p:tav tm="0">
                                          <p:val>
                                            <p:strVal val="#ppt_y+1"/>
                                          </p:val>
                                        </p:tav>
                                        <p:tav tm="100000">
                                          <p:val>
                                            <p:strVal val="#ppt_y-.03"/>
                                          </p:val>
                                        </p:tav>
                                      </p:tavLst>
                                    </p:anim>
                                    <p:anim calcmode="lin" valueType="num">
                                      <p:cBhvr>
                                        <p:cTn id="16" dur="1" accel="100000" fill="hold">
                                          <p:stCondLst>
                                            <p:cond delay="1249"/>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 accel="100000" fill="hold">
                                          <p:stCondLst>
                                            <p:cond delay="1249"/>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 accel="100000" fill="hold">
                                          <p:stCondLst>
                                            <p:cond delay="1249"/>
                                          </p:stCondLst>
                                        </p:cTn>
                                        <p:tgtEl>
                                          <p:spTgt spid="2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 accel="100000" fill="hold">
                                          <p:stCondLst>
                                            <p:cond delay="1249"/>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8" y="768175"/>
            <a:ext cx="15907872" cy="1338828"/>
          </a:xfrm>
        </p:spPr>
        <p:txBody>
          <a:bodyPr/>
          <a:lstStyle/>
          <a:p>
            <a:r>
              <a:rPr lang="en-US" dirty="0">
                <a:effectLst>
                  <a:outerShdw blurRad="38100" dist="38100" dir="2700000" algn="tl">
                    <a:srgbClr val="000000">
                      <a:alpha val="43137"/>
                    </a:srgbClr>
                  </a:outerShdw>
                </a:effectLst>
              </a:rPr>
              <a:t>Protecting your children from online exposure</a:t>
            </a:r>
            <a:endParaRPr lang="uk-UA" dirty="0">
              <a:effectLst>
                <a:outerShdw blurRad="38100" dist="38100" dir="2700000" algn="tl">
                  <a:srgbClr val="000000">
                    <a:alpha val="43137"/>
                  </a:srgbClr>
                </a:outerShdw>
              </a:effectLst>
            </a:endParaRPr>
          </a:p>
        </p:txBody>
      </p:sp>
      <p:sp>
        <p:nvSpPr>
          <p:cNvPr id="7" name="TextBox 6"/>
          <p:cNvSpPr txBox="1"/>
          <p:nvPr/>
        </p:nvSpPr>
        <p:spPr>
          <a:xfrm>
            <a:off x="3752850" y="3661581"/>
            <a:ext cx="5143500" cy="830997"/>
          </a:xfrm>
          <a:prstGeom prst="rect">
            <a:avLst/>
          </a:prstGeom>
          <a:noFill/>
        </p:spPr>
        <p:txBody>
          <a:bodyPr wrap="square" rtlCol="0">
            <a:spAutoFit/>
          </a:bodyPr>
          <a:lstStyle/>
          <a:p>
            <a:r>
              <a:rPr lang="en-US" sz="4800" dirty="0">
                <a:solidFill>
                  <a:srgbClr val="F2F2F5"/>
                </a:solidFill>
                <a:latin typeface="Roboto Condensed"/>
              </a:rPr>
              <a:t>Phishing</a:t>
            </a:r>
            <a:endParaRPr lang="uk-UA" sz="4800" dirty="0">
              <a:solidFill>
                <a:srgbClr val="F2F2F5"/>
              </a:solidFill>
              <a:latin typeface="+mj-lt"/>
            </a:endParaRPr>
          </a:p>
        </p:txBody>
      </p:sp>
      <p:sp>
        <p:nvSpPr>
          <p:cNvPr id="12" name="TextBox 11"/>
          <p:cNvSpPr txBox="1"/>
          <p:nvPr/>
        </p:nvSpPr>
        <p:spPr>
          <a:xfrm>
            <a:off x="3761815" y="5990694"/>
            <a:ext cx="5143500" cy="769441"/>
          </a:xfrm>
          <a:prstGeom prst="rect">
            <a:avLst/>
          </a:prstGeom>
          <a:noFill/>
        </p:spPr>
        <p:txBody>
          <a:bodyPr wrap="square" rtlCol="0">
            <a:spAutoFit/>
          </a:bodyPr>
          <a:lstStyle/>
          <a:p>
            <a:r>
              <a:rPr lang="en-US" sz="4400" dirty="0">
                <a:solidFill>
                  <a:srgbClr val="F2F2F5"/>
                </a:solidFill>
                <a:latin typeface="Roboto Condensed"/>
              </a:rPr>
              <a:t>Ransomware</a:t>
            </a:r>
            <a:endParaRPr lang="uk-UA" sz="4400" dirty="0">
              <a:solidFill>
                <a:srgbClr val="F2F2F5"/>
              </a:solidFill>
              <a:latin typeface="+mj-lt"/>
            </a:endParaRPr>
          </a:p>
        </p:txBody>
      </p:sp>
      <p:sp>
        <p:nvSpPr>
          <p:cNvPr id="16" name="TextBox 15"/>
          <p:cNvSpPr txBox="1"/>
          <p:nvPr/>
        </p:nvSpPr>
        <p:spPr>
          <a:xfrm>
            <a:off x="10792367" y="3691369"/>
            <a:ext cx="7747764" cy="769441"/>
          </a:xfrm>
          <a:prstGeom prst="rect">
            <a:avLst/>
          </a:prstGeom>
          <a:noFill/>
        </p:spPr>
        <p:txBody>
          <a:bodyPr wrap="square" rtlCol="0">
            <a:spAutoFit/>
          </a:bodyPr>
          <a:lstStyle/>
          <a:p>
            <a:r>
              <a:rPr lang="en-US" sz="4400" dirty="0">
                <a:solidFill>
                  <a:srgbClr val="F2F2F5"/>
                </a:solidFill>
                <a:latin typeface="Roboto Condensed"/>
              </a:rPr>
              <a:t>Business Email Compromise</a:t>
            </a:r>
            <a:endParaRPr lang="uk-UA" sz="4400" dirty="0">
              <a:solidFill>
                <a:srgbClr val="F2F2F5"/>
              </a:solidFill>
              <a:latin typeface="+mj-lt"/>
            </a:endParaRPr>
          </a:p>
        </p:txBody>
      </p:sp>
      <p:sp>
        <p:nvSpPr>
          <p:cNvPr id="20" name="TextBox 19"/>
          <p:cNvSpPr txBox="1"/>
          <p:nvPr/>
        </p:nvSpPr>
        <p:spPr>
          <a:xfrm>
            <a:off x="12057529" y="5932284"/>
            <a:ext cx="5143500" cy="646331"/>
          </a:xfrm>
          <a:prstGeom prst="rect">
            <a:avLst/>
          </a:prstGeom>
          <a:noFill/>
        </p:spPr>
        <p:txBody>
          <a:bodyPr wrap="square" rtlCol="0">
            <a:spAutoFit/>
          </a:bodyPr>
          <a:lstStyle/>
          <a:p>
            <a:endParaRPr lang="uk-UA" sz="3600" dirty="0">
              <a:solidFill>
                <a:srgbClr val="F2F2F5"/>
              </a:solidFill>
              <a:latin typeface="+mj-lt"/>
            </a:endParaRPr>
          </a:p>
        </p:txBody>
      </p:sp>
      <p:pic>
        <p:nvPicPr>
          <p:cNvPr id="9" name="Picture 8"/>
          <p:cNvPicPr>
            <a:picLocks noChangeAspect="1"/>
          </p:cNvPicPr>
          <p:nvPr/>
        </p:nvPicPr>
        <p:blipFill>
          <a:blip r:embed="rId3"/>
          <a:stretch>
            <a:fillRect/>
          </a:stretch>
        </p:blipFill>
        <p:spPr>
          <a:xfrm>
            <a:off x="749673" y="9182100"/>
            <a:ext cx="1548653" cy="786816"/>
          </a:xfrm>
          <a:prstGeom prst="rect">
            <a:avLst/>
          </a:prstGeom>
        </p:spPr>
      </p:pic>
      <p:sp>
        <p:nvSpPr>
          <p:cNvPr id="29" name="TextBox 28"/>
          <p:cNvSpPr txBox="1"/>
          <p:nvPr/>
        </p:nvSpPr>
        <p:spPr>
          <a:xfrm>
            <a:off x="10824882" y="5878540"/>
            <a:ext cx="6376147" cy="769441"/>
          </a:xfrm>
          <a:prstGeom prst="rect">
            <a:avLst/>
          </a:prstGeom>
          <a:noFill/>
        </p:spPr>
        <p:txBody>
          <a:bodyPr wrap="square" rtlCol="0">
            <a:spAutoFit/>
          </a:bodyPr>
          <a:lstStyle/>
          <a:p>
            <a:r>
              <a:rPr lang="en-US" sz="4400" dirty="0">
                <a:solidFill>
                  <a:srgbClr val="F2F2F5"/>
                </a:solidFill>
                <a:latin typeface="Roboto Condensed"/>
              </a:rPr>
              <a:t>Bank Mandate Fraud</a:t>
            </a:r>
            <a:endParaRPr lang="uk-UA" sz="4400" dirty="0">
              <a:solidFill>
                <a:srgbClr val="F2F2F5"/>
              </a:solidFill>
              <a:latin typeface="+mj-lt"/>
            </a:endParaRPr>
          </a:p>
        </p:txBody>
      </p:sp>
      <p:sp>
        <p:nvSpPr>
          <p:cNvPr id="13" name="TextBox 12"/>
          <p:cNvSpPr txBox="1"/>
          <p:nvPr/>
        </p:nvSpPr>
        <p:spPr>
          <a:xfrm>
            <a:off x="8034617" y="4338751"/>
            <a:ext cx="3238500" cy="830997"/>
          </a:xfrm>
          <a:prstGeom prst="rect">
            <a:avLst/>
          </a:prstGeom>
          <a:noFill/>
        </p:spPr>
        <p:txBody>
          <a:bodyPr wrap="square" rtlCol="0">
            <a:spAutoFit/>
          </a:bodyPr>
          <a:lstStyle/>
          <a:p>
            <a:pPr algn="ctr"/>
            <a:r>
              <a:rPr lang="en-US" sz="4800" b="1" dirty="0">
                <a:solidFill>
                  <a:schemeClr val="accent1"/>
                </a:solidFill>
                <a:effectLst>
                  <a:outerShdw blurRad="38100" dist="38100" dir="2700000" algn="tl">
                    <a:srgbClr val="000000">
                      <a:alpha val="43137"/>
                    </a:srgbClr>
                  </a:outerShdw>
                </a:effectLst>
                <a:latin typeface="Roboto Condensed"/>
              </a:rPr>
              <a:t>VIDEO</a:t>
            </a:r>
            <a:endParaRPr lang="uk-UA" sz="4800" b="1" dirty="0">
              <a:solidFill>
                <a:schemeClr val="accent1"/>
              </a:solidFill>
              <a:effectLst>
                <a:outerShdw blurRad="38100" dist="38100" dir="2700000" algn="tl">
                  <a:srgbClr val="000000">
                    <a:alpha val="43137"/>
                  </a:srgbClr>
                </a:outerShdw>
              </a:effectLst>
              <a:latin typeface="+mj-lt"/>
            </a:endParaRPr>
          </a:p>
        </p:txBody>
      </p:sp>
      <p:sp>
        <p:nvSpPr>
          <p:cNvPr id="4" name="Rectangle 3"/>
          <p:cNvSpPr/>
          <p:nvPr/>
        </p:nvSpPr>
        <p:spPr>
          <a:xfrm>
            <a:off x="16611600" y="9182100"/>
            <a:ext cx="304800" cy="786816"/>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sp>
        <p:nvSpPr>
          <p:cNvPr id="8" name="TextBox 7">
            <a:extLst>
              <a:ext uri="{FF2B5EF4-FFF2-40B4-BE49-F238E27FC236}">
                <a16:creationId xmlns:a16="http://schemas.microsoft.com/office/drawing/2014/main" id="{139CBBB3-13F2-2D66-409D-E05A6E40F733}"/>
              </a:ext>
            </a:extLst>
          </p:cNvPr>
          <p:cNvSpPr txBox="1"/>
          <p:nvPr/>
        </p:nvSpPr>
        <p:spPr>
          <a:xfrm>
            <a:off x="4509320" y="5756658"/>
            <a:ext cx="9269360" cy="507831"/>
          </a:xfrm>
          <a:prstGeom prst="rect">
            <a:avLst/>
          </a:prstGeom>
          <a:noFill/>
        </p:spPr>
        <p:txBody>
          <a:bodyPr wrap="square">
            <a:spAutoFit/>
          </a:bodyPr>
          <a:lstStyle/>
          <a:p>
            <a:r>
              <a:rPr lang="en-GB" dirty="0">
                <a:hlinkClick r:id="rId4"/>
              </a:rPr>
              <a:t>How phone scammers are using AI to imitate voices</a:t>
            </a:r>
            <a:endParaRPr lang="en-GB" dirty="0"/>
          </a:p>
        </p:txBody>
      </p:sp>
    </p:spTree>
    <p:extLst>
      <p:ext uri="{BB962C8B-B14F-4D97-AF65-F5344CB8AC3E}">
        <p14:creationId xmlns:p14="http://schemas.microsoft.com/office/powerpoint/2010/main" val="287650055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0" y="0"/>
            <a:ext cx="9144000"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ffectLst>
                <a:outerShdw blurRad="38100" dist="38100" dir="2700000" algn="tl">
                  <a:srgbClr val="000000">
                    <a:alpha val="43137"/>
                  </a:srgbClr>
                </a:outerShdw>
              </a:effectLst>
            </a:endParaRPr>
          </a:p>
        </p:txBody>
      </p:sp>
      <p:grpSp>
        <p:nvGrpSpPr>
          <p:cNvPr id="4" name="Group 3"/>
          <p:cNvGrpSpPr/>
          <p:nvPr/>
        </p:nvGrpSpPr>
        <p:grpSpPr>
          <a:xfrm>
            <a:off x="10744200" y="2802793"/>
            <a:ext cx="7059511" cy="1200329"/>
            <a:chOff x="11894427" y="1439023"/>
            <a:chExt cx="7059511" cy="1200329"/>
          </a:xfrm>
        </p:grpSpPr>
        <p:sp>
          <p:nvSpPr>
            <p:cNvPr id="5" name="Freeform 29"/>
            <p:cNvSpPr>
              <a:spLocks noEditPoints="1"/>
            </p:cNvSpPr>
            <p:nvPr/>
          </p:nvSpPr>
          <p:spPr bwMode="auto">
            <a:xfrm>
              <a:off x="11894427" y="1493920"/>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7" name="TextBox 6"/>
            <p:cNvSpPr txBox="1"/>
            <p:nvPr/>
          </p:nvSpPr>
          <p:spPr>
            <a:xfrm>
              <a:off x="13469836" y="1439023"/>
              <a:ext cx="5484102" cy="1200329"/>
            </a:xfrm>
            <a:prstGeom prst="rect">
              <a:avLst/>
            </a:prstGeom>
            <a:noFill/>
          </p:spPr>
          <p:txBody>
            <a:bodyPr wrap="square" rtlCol="0">
              <a:spAutoFit/>
            </a:bodyPr>
            <a:lstStyle/>
            <a:p>
              <a:r>
                <a:rPr lang="en-GB" sz="3600" dirty="0">
                  <a:solidFill>
                    <a:schemeClr val="bg1"/>
                  </a:solidFill>
                  <a:effectLst>
                    <a:outerShdw blurRad="38100" dist="38100" dir="2700000" algn="tl">
                      <a:srgbClr val="000000">
                        <a:alpha val="43137"/>
                      </a:srgbClr>
                    </a:outerShdw>
                  </a:effectLst>
                  <a:latin typeface="+mj-lt"/>
                </a:rPr>
                <a:t>What online harms are your children exposed to?</a:t>
              </a:r>
            </a:p>
          </p:txBody>
        </p:sp>
      </p:grpSp>
      <p:grpSp>
        <p:nvGrpSpPr>
          <p:cNvPr id="10" name="Group 9"/>
          <p:cNvGrpSpPr/>
          <p:nvPr/>
        </p:nvGrpSpPr>
        <p:grpSpPr>
          <a:xfrm>
            <a:off x="10744200" y="5017302"/>
            <a:ext cx="6975913" cy="1754326"/>
            <a:chOff x="11894427" y="1257013"/>
            <a:chExt cx="6975913" cy="1754326"/>
          </a:xfrm>
        </p:grpSpPr>
        <p:sp>
          <p:nvSpPr>
            <p:cNvPr id="11" name="Freeform 29"/>
            <p:cNvSpPr>
              <a:spLocks noEditPoints="1"/>
            </p:cNvSpPr>
            <p:nvPr/>
          </p:nvSpPr>
          <p:spPr bwMode="auto">
            <a:xfrm>
              <a:off x="11894427" y="1493920"/>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3386238" y="1257013"/>
              <a:ext cx="5484102" cy="1754326"/>
            </a:xfrm>
            <a:prstGeom prst="rect">
              <a:avLst/>
            </a:prstGeom>
            <a:noFill/>
          </p:spPr>
          <p:txBody>
            <a:bodyPr wrap="square" rtlCol="0">
              <a:spAutoFit/>
            </a:bodyPr>
            <a:lstStyle/>
            <a:p>
              <a:r>
                <a:rPr lang="en-GB" sz="3600" dirty="0">
                  <a:solidFill>
                    <a:schemeClr val="bg1"/>
                  </a:solidFill>
                  <a:effectLst>
                    <a:outerShdw blurRad="38100" dist="38100" dir="2700000" algn="tl">
                      <a:srgbClr val="000000">
                        <a:alpha val="43137"/>
                      </a:srgbClr>
                    </a:outerShdw>
                  </a:effectLst>
                  <a:latin typeface="+mj-lt"/>
                </a:rPr>
                <a:t>What can you do to protect your children and develop their resilience? </a:t>
              </a:r>
            </a:p>
          </p:txBody>
        </p:sp>
      </p:grpSp>
      <p:grpSp>
        <p:nvGrpSpPr>
          <p:cNvPr id="15" name="Group 14"/>
          <p:cNvGrpSpPr/>
          <p:nvPr/>
        </p:nvGrpSpPr>
        <p:grpSpPr>
          <a:xfrm>
            <a:off x="10744200" y="7482577"/>
            <a:ext cx="6830911" cy="1754326"/>
            <a:chOff x="11894427" y="1188257"/>
            <a:chExt cx="6830911" cy="1754326"/>
          </a:xfrm>
        </p:grpSpPr>
        <p:sp>
          <p:nvSpPr>
            <p:cNvPr id="16" name="Freeform 29"/>
            <p:cNvSpPr>
              <a:spLocks noEditPoints="1"/>
            </p:cNvSpPr>
            <p:nvPr/>
          </p:nvSpPr>
          <p:spPr bwMode="auto">
            <a:xfrm>
              <a:off x="11894427" y="1493920"/>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13469836" y="1188257"/>
              <a:ext cx="5255502" cy="1754326"/>
            </a:xfrm>
            <a:prstGeom prst="rect">
              <a:avLst/>
            </a:prstGeom>
            <a:noFill/>
          </p:spPr>
          <p:txBody>
            <a:bodyPr wrap="square" rtlCol="0">
              <a:spAutoFit/>
            </a:bodyPr>
            <a:lstStyle/>
            <a:p>
              <a:r>
                <a:rPr lang="en-GB" sz="3600" dirty="0">
                  <a:solidFill>
                    <a:schemeClr val="bg1"/>
                  </a:solidFill>
                  <a:effectLst>
                    <a:outerShdw blurRad="38100" dist="38100" dir="2700000" algn="tl">
                      <a:srgbClr val="000000">
                        <a:alpha val="43137"/>
                      </a:srgbClr>
                    </a:outerShdw>
                  </a:effectLst>
                  <a:latin typeface="+mj-lt"/>
                </a:rPr>
                <a:t>What to do if an incident occurs and where to get support?</a:t>
              </a:r>
            </a:p>
          </p:txBody>
        </p:sp>
      </p:grpSp>
      <p:sp>
        <p:nvSpPr>
          <p:cNvPr id="21" name="Rectangle 20"/>
          <p:cNvSpPr/>
          <p:nvPr/>
        </p:nvSpPr>
        <p:spPr>
          <a:xfrm>
            <a:off x="0" y="0"/>
            <a:ext cx="9144000" cy="10287000"/>
          </a:xfrm>
          <a:prstGeom prst="rect">
            <a:avLst/>
          </a:prstGeom>
          <a:solidFill>
            <a:schemeClr val="accent1">
              <a:alpha val="1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22" name="Picture 21"/>
          <p:cNvPicPr>
            <a:picLocks noChangeAspect="1"/>
          </p:cNvPicPr>
          <p:nvPr/>
        </p:nvPicPr>
        <p:blipFill>
          <a:blip r:embed="rId3"/>
          <a:stretch>
            <a:fillRect/>
          </a:stretch>
        </p:blipFill>
        <p:spPr>
          <a:xfrm>
            <a:off x="10892" y="30539"/>
            <a:ext cx="9141292" cy="10287000"/>
          </a:xfrm>
          <a:prstGeom prst="rect">
            <a:avLst/>
          </a:prstGeom>
        </p:spPr>
      </p:pic>
      <p:sp>
        <p:nvSpPr>
          <p:cNvPr id="14" name="TextBox 13"/>
          <p:cNvSpPr txBox="1"/>
          <p:nvPr/>
        </p:nvSpPr>
        <p:spPr>
          <a:xfrm>
            <a:off x="9500995" y="83557"/>
            <a:ext cx="8430010" cy="1938992"/>
          </a:xfrm>
          <a:prstGeom prst="rect">
            <a:avLst/>
          </a:prstGeom>
          <a:noFill/>
        </p:spPr>
        <p:txBody>
          <a:bodyPr wrap="square" rtlCol="0">
            <a:spAutoFit/>
          </a:bodyPr>
          <a:lstStyle/>
          <a:p>
            <a:pPr algn="ctr"/>
            <a:r>
              <a:rPr lang="en-GB" sz="6000" b="1" dirty="0">
                <a:solidFill>
                  <a:schemeClr val="bg1"/>
                </a:solidFill>
                <a:effectLst>
                  <a:outerShdw blurRad="38100" dist="38100" dir="2700000" algn="tl">
                    <a:srgbClr val="000000">
                      <a:alpha val="43137"/>
                    </a:srgbClr>
                  </a:outerShdw>
                </a:effectLst>
                <a:latin typeface="+mj-lt"/>
              </a:rPr>
              <a:t>Some questions we will answer today:</a:t>
            </a:r>
          </a:p>
        </p:txBody>
      </p:sp>
    </p:spTree>
    <p:extLst>
      <p:ext uri="{BB962C8B-B14F-4D97-AF65-F5344CB8AC3E}">
        <p14:creationId xmlns:p14="http://schemas.microsoft.com/office/powerpoint/2010/main" val="3003894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2A7F5A8-BB46-0C18-E820-9A5B527A0581}"/>
              </a:ext>
            </a:extLst>
          </p:cNvPr>
          <p:cNvSpPr>
            <a:spLocks noGrp="1"/>
          </p:cNvSpPr>
          <p:nvPr>
            <p:ph type="pic" sz="quarter" idx="12"/>
          </p:nvPr>
        </p:nvSpPr>
        <p:spPr/>
        <p:txBody>
          <a:bodyPr/>
          <a:lstStyle/>
          <a:p>
            <a:r>
              <a:rPr lang="en-GB" dirty="0"/>
              <a:t>AI AND DEEP FAKE – Deep learning</a:t>
            </a:r>
          </a:p>
          <a:p>
            <a:endParaRPr lang="en-GB" dirty="0"/>
          </a:p>
          <a:p>
            <a:r>
              <a:rPr lang="en-GB" sz="2800" dirty="0"/>
              <a:t>The three </a:t>
            </a:r>
            <a:r>
              <a:rPr lang="en-GB" sz="2800" dirty="0" err="1"/>
              <a:t>inevitable’s</a:t>
            </a:r>
            <a:r>
              <a:rPr lang="en-GB" sz="2800" dirty="0"/>
              <a:t>: </a:t>
            </a:r>
            <a:r>
              <a:rPr lang="en-GB" sz="2400" dirty="0"/>
              <a:t>1) AI will happen 2) AI will become smarter than Humans 3) Bad things will happen as a result of AI</a:t>
            </a:r>
          </a:p>
        </p:txBody>
      </p:sp>
      <p:pic>
        <p:nvPicPr>
          <p:cNvPr id="5" name="Picture 4">
            <a:extLst>
              <a:ext uri="{FF2B5EF4-FFF2-40B4-BE49-F238E27FC236}">
                <a16:creationId xmlns:a16="http://schemas.microsoft.com/office/drawing/2014/main" id="{80EDFCF2-4E64-A8DE-8F73-9ED06C4E86BE}"/>
              </a:ext>
            </a:extLst>
          </p:cNvPr>
          <p:cNvPicPr>
            <a:picLocks noChangeAspect="1"/>
          </p:cNvPicPr>
          <p:nvPr/>
        </p:nvPicPr>
        <p:blipFill>
          <a:blip r:embed="rId3"/>
          <a:stretch>
            <a:fillRect/>
          </a:stretch>
        </p:blipFill>
        <p:spPr>
          <a:xfrm>
            <a:off x="762000" y="8877300"/>
            <a:ext cx="1981200" cy="1066800"/>
          </a:xfrm>
          <a:prstGeom prst="rect">
            <a:avLst/>
          </a:prstGeom>
        </p:spPr>
      </p:pic>
      <p:sp>
        <p:nvSpPr>
          <p:cNvPr id="7" name="TextBox 6">
            <a:extLst>
              <a:ext uri="{FF2B5EF4-FFF2-40B4-BE49-F238E27FC236}">
                <a16:creationId xmlns:a16="http://schemas.microsoft.com/office/drawing/2014/main" id="{69AB848A-34F4-F0B7-24C5-A2B8B9391149}"/>
              </a:ext>
            </a:extLst>
          </p:cNvPr>
          <p:cNvSpPr txBox="1"/>
          <p:nvPr/>
        </p:nvSpPr>
        <p:spPr>
          <a:xfrm>
            <a:off x="301625" y="3619500"/>
            <a:ext cx="17986375" cy="4409669"/>
          </a:xfrm>
          <a:prstGeom prst="rect">
            <a:avLst/>
          </a:prstGeom>
          <a:noFill/>
        </p:spPr>
        <p:txBody>
          <a:bodyPr wrap="square">
            <a:spAutoFit/>
          </a:bodyPr>
          <a:lstStyle/>
          <a:p>
            <a:pPr marL="285750" indent="-285750">
              <a:buFont typeface="Arial" panose="020B0604020202020204" pitchFamily="34" charset="0"/>
              <a:buChar char="•"/>
            </a:pPr>
            <a:r>
              <a:rPr lang="en-GB" sz="2000" dirty="0"/>
              <a:t>Fraudsters are leveraging AI to create audio and video, as well as images that appear real, these are known as deep fakes.</a:t>
            </a:r>
          </a:p>
          <a:p>
            <a:pPr marL="285750" indent="-285750">
              <a:buFont typeface="Arial" panose="020B0604020202020204" pitchFamily="34" charset="0"/>
              <a:buChar char="•"/>
            </a:pPr>
            <a:r>
              <a:rPr lang="en-GB" sz="2000" dirty="0"/>
              <a:t>Impersonations of bank employees, government officials AND YOUR CHILDREN!!</a:t>
            </a:r>
          </a:p>
          <a:p>
            <a:pPr marL="285750" indent="-285750">
              <a:buFont typeface="Arial" panose="020B0604020202020204" pitchFamily="34" charset="0"/>
              <a:buChar char="•"/>
            </a:pPr>
            <a:r>
              <a:rPr lang="en-GB" sz="2000" dirty="0"/>
              <a:t>Extorsion scams via calls or what's app</a:t>
            </a:r>
          </a:p>
          <a:p>
            <a:endParaRPr lang="en-GB" sz="2000" dirty="0"/>
          </a:p>
          <a:p>
            <a:pPr marL="285750" indent="-285750">
              <a:buFont typeface="Arial" panose="020B0604020202020204" pitchFamily="34" charset="0"/>
              <a:buChar char="•"/>
            </a:pPr>
            <a:r>
              <a:rPr lang="en-GB" altLang="en-US" sz="2000" b="1" u="sng" dirty="0"/>
              <a:t>How to avoid deep fake scams:</a:t>
            </a:r>
          </a:p>
          <a:p>
            <a:pPr marL="285750" indent="-285750">
              <a:buFont typeface="Arial" panose="020B0604020202020204" pitchFamily="34" charset="0"/>
              <a:buChar char="•"/>
            </a:pPr>
            <a:endParaRPr lang="en-GB" altLang="en-US" sz="2000" b="1" u="sng" dirty="0"/>
          </a:p>
          <a:p>
            <a:pPr marL="285750" indent="-285750">
              <a:lnSpc>
                <a:spcPct val="107000"/>
              </a:lnSpc>
              <a:spcAft>
                <a:spcPts val="800"/>
              </a:spcAft>
              <a:buFont typeface="Arial" panose="020B0604020202020204" pitchFamily="34" charset="0"/>
              <a:buChar char="•"/>
            </a:pPr>
            <a:r>
              <a:rPr lang="en-GB" sz="2000" kern="100" dirty="0">
                <a:effectLst/>
                <a:latin typeface="+mj-lt"/>
                <a:ea typeface="Aptos" panose="020B0004020202020204" pitchFamily="34" charset="0"/>
                <a:cs typeface="Times New Roman" panose="02020603050405020304" pitchFamily="18" charset="0"/>
              </a:rPr>
              <a:t>Do not assume a phone call, email, text message or video clip is genuine</a:t>
            </a:r>
          </a:p>
          <a:p>
            <a:pPr marL="285750" indent="-285750">
              <a:lnSpc>
                <a:spcPct val="107000"/>
              </a:lnSpc>
              <a:spcAft>
                <a:spcPts val="800"/>
              </a:spcAft>
              <a:buFont typeface="Arial" panose="020B0604020202020204" pitchFamily="34" charset="0"/>
              <a:buChar char="•"/>
            </a:pPr>
            <a:r>
              <a:rPr lang="en-GB" sz="2000" kern="100" dirty="0">
                <a:effectLst/>
                <a:latin typeface="+mj-lt"/>
                <a:ea typeface="Aptos" panose="020B0004020202020204" pitchFamily="34" charset="0"/>
                <a:cs typeface="Times New Roman" panose="02020603050405020304" pitchFamily="18" charset="0"/>
              </a:rPr>
              <a:t>Validate a caller's identity. </a:t>
            </a:r>
          </a:p>
          <a:p>
            <a:pPr marL="285750" indent="-285750">
              <a:lnSpc>
                <a:spcPct val="107000"/>
              </a:lnSpc>
              <a:spcAft>
                <a:spcPts val="800"/>
              </a:spcAft>
              <a:buFont typeface="Arial" panose="020B0604020202020204" pitchFamily="34" charset="0"/>
              <a:buChar char="•"/>
            </a:pPr>
            <a:r>
              <a:rPr lang="en-GB" sz="2000" kern="100" dirty="0">
                <a:effectLst/>
                <a:latin typeface="+mj-lt"/>
                <a:ea typeface="Aptos" panose="020B0004020202020204" pitchFamily="34" charset="0"/>
                <a:cs typeface="Times New Roman" panose="02020603050405020304" pitchFamily="18" charset="0"/>
              </a:rPr>
              <a:t>Avoid clicking on links or opening attachments in emails, texts and social media, particularly if they are not from a trusted source</a:t>
            </a:r>
          </a:p>
          <a:p>
            <a:pPr marL="285750" indent="-285750">
              <a:lnSpc>
                <a:spcPct val="107000"/>
              </a:lnSpc>
              <a:spcAft>
                <a:spcPts val="800"/>
              </a:spcAft>
              <a:buFont typeface="Arial" panose="020B0604020202020204" pitchFamily="34" charset="0"/>
              <a:buChar char="•"/>
            </a:pPr>
            <a:r>
              <a:rPr lang="en-GB" sz="2000" kern="100" dirty="0">
                <a:effectLst/>
                <a:latin typeface="+mj-lt"/>
                <a:ea typeface="Aptos" panose="020B0004020202020204" pitchFamily="34" charset="0"/>
                <a:cs typeface="Times New Roman" panose="02020603050405020304" pitchFamily="18" charset="0"/>
              </a:rPr>
              <a:t>Sharing too much information via social media</a:t>
            </a:r>
          </a:p>
          <a:p>
            <a:pPr marL="285750" indent="-285750">
              <a:lnSpc>
                <a:spcPct val="107000"/>
              </a:lnSpc>
              <a:spcAft>
                <a:spcPts val="800"/>
              </a:spcAft>
              <a:buFont typeface="Arial" panose="020B0604020202020204" pitchFamily="34" charset="0"/>
              <a:buChar char="•"/>
            </a:pPr>
            <a:r>
              <a:rPr lang="en-GB" sz="2000" kern="100" dirty="0">
                <a:effectLst/>
                <a:latin typeface="+mj-lt"/>
                <a:ea typeface="Aptos" panose="020B0004020202020204" pitchFamily="34" charset="0"/>
                <a:cs typeface="Times New Roman" panose="02020603050405020304" pitchFamily="18" charset="0"/>
              </a:rPr>
              <a:t>Protect your digital identity and accounts by enabling additional controls such as robust security settings, two-factor authentication and strong and unique login credentials</a:t>
            </a:r>
          </a:p>
          <a:p>
            <a:pPr marL="285750" indent="-285750">
              <a:lnSpc>
                <a:spcPct val="107000"/>
              </a:lnSpc>
              <a:spcAft>
                <a:spcPts val="800"/>
              </a:spcAft>
              <a:buFont typeface="Arial" panose="020B0604020202020204" pitchFamily="34" charset="0"/>
              <a:buChar char="•"/>
            </a:pPr>
            <a:r>
              <a:rPr lang="en-GB" sz="2000" kern="100" dirty="0">
                <a:latin typeface="+mj-lt"/>
                <a:ea typeface="Aptos" panose="020B0004020202020204" pitchFamily="34" charset="0"/>
                <a:cs typeface="Times New Roman" panose="02020603050405020304" pitchFamily="18" charset="0"/>
              </a:rPr>
              <a:t>Create a safe word for you family</a:t>
            </a:r>
            <a:endParaRPr lang="en-GB" sz="2000"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52585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1053468" y="2240386"/>
            <a:ext cx="6830586" cy="1200329"/>
            <a:chOff x="11123858" y="1890038"/>
            <a:chExt cx="6830586" cy="1200329"/>
          </a:xfrm>
        </p:grpSpPr>
        <p:sp>
          <p:nvSpPr>
            <p:cNvPr id="47" name="Oval 46"/>
            <p:cNvSpPr/>
            <p:nvPr/>
          </p:nvSpPr>
          <p:spPr>
            <a:xfrm>
              <a:off x="11123858" y="2277138"/>
              <a:ext cx="467481" cy="4674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F2F2F5"/>
                </a:solidFill>
              </a:endParaRPr>
            </a:p>
          </p:txBody>
        </p:sp>
        <p:sp>
          <p:nvSpPr>
            <p:cNvPr id="48" name="TextBox 47"/>
            <p:cNvSpPr txBox="1"/>
            <p:nvPr/>
          </p:nvSpPr>
          <p:spPr>
            <a:xfrm>
              <a:off x="12097606" y="1890038"/>
              <a:ext cx="5856838" cy="1200329"/>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Roboto Condensed"/>
                </a:rPr>
                <a:t>Show interest in applications and platforms used by children</a:t>
              </a:r>
              <a:endParaRPr lang="uk-UA" sz="3600" dirty="0">
                <a:effectLst>
                  <a:outerShdw blurRad="38100" dist="38100" dir="2700000" algn="tl">
                    <a:srgbClr val="000000">
                      <a:alpha val="43137"/>
                    </a:srgbClr>
                  </a:outerShdw>
                </a:effectLst>
                <a:latin typeface="+mj-lt"/>
              </a:endParaRPr>
            </a:p>
          </p:txBody>
        </p:sp>
      </p:grpSp>
      <p:grpSp>
        <p:nvGrpSpPr>
          <p:cNvPr id="50" name="Group 49"/>
          <p:cNvGrpSpPr/>
          <p:nvPr/>
        </p:nvGrpSpPr>
        <p:grpSpPr>
          <a:xfrm>
            <a:off x="868893" y="2386498"/>
            <a:ext cx="6242842" cy="1200329"/>
            <a:chOff x="1664140" y="2136260"/>
            <a:chExt cx="6242842" cy="1200329"/>
          </a:xfrm>
        </p:grpSpPr>
        <p:sp>
          <p:nvSpPr>
            <p:cNvPr id="51" name="TextBox 50"/>
            <p:cNvSpPr txBox="1"/>
            <p:nvPr/>
          </p:nvSpPr>
          <p:spPr>
            <a:xfrm>
              <a:off x="1664140" y="2136260"/>
              <a:ext cx="5329239" cy="1200329"/>
            </a:xfrm>
            <a:prstGeom prst="rect">
              <a:avLst/>
            </a:prstGeom>
            <a:noFill/>
          </p:spPr>
          <p:txBody>
            <a:bodyPr wrap="square" rtlCol="0">
              <a:spAutoFit/>
            </a:bodyPr>
            <a:lstStyle/>
            <a:p>
              <a:pPr algn="r"/>
              <a:r>
                <a:rPr lang="en-US" sz="3600" dirty="0">
                  <a:effectLst>
                    <a:outerShdw blurRad="38100" dist="38100" dir="2700000" algn="tl">
                      <a:srgbClr val="000000">
                        <a:alpha val="43137"/>
                      </a:srgbClr>
                    </a:outerShdw>
                  </a:effectLst>
                  <a:latin typeface="Roboto Condensed"/>
                </a:rPr>
                <a:t>Develop a relationship of trust</a:t>
              </a:r>
            </a:p>
          </p:txBody>
        </p:sp>
        <p:sp>
          <p:nvSpPr>
            <p:cNvPr id="53" name="Oval 52"/>
            <p:cNvSpPr/>
            <p:nvPr/>
          </p:nvSpPr>
          <p:spPr>
            <a:xfrm>
              <a:off x="7439501" y="2424780"/>
              <a:ext cx="467481" cy="4674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2F2F5"/>
                </a:solidFill>
              </a:endParaRPr>
            </a:p>
          </p:txBody>
        </p:sp>
      </p:grpSp>
      <p:grpSp>
        <p:nvGrpSpPr>
          <p:cNvPr id="54" name="Group 53"/>
          <p:cNvGrpSpPr/>
          <p:nvPr/>
        </p:nvGrpSpPr>
        <p:grpSpPr>
          <a:xfrm>
            <a:off x="10832945" y="7169451"/>
            <a:ext cx="6820122" cy="1754326"/>
            <a:chOff x="11529527" y="2059348"/>
            <a:chExt cx="6820122" cy="1754326"/>
          </a:xfrm>
        </p:grpSpPr>
        <p:sp>
          <p:nvSpPr>
            <p:cNvPr id="55" name="Oval 54"/>
            <p:cNvSpPr/>
            <p:nvPr/>
          </p:nvSpPr>
          <p:spPr>
            <a:xfrm>
              <a:off x="11529527" y="2424780"/>
              <a:ext cx="467481" cy="4674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2F2F5"/>
                </a:solidFill>
              </a:endParaRPr>
            </a:p>
          </p:txBody>
        </p:sp>
        <p:sp>
          <p:nvSpPr>
            <p:cNvPr id="56" name="TextBox 55"/>
            <p:cNvSpPr txBox="1"/>
            <p:nvPr/>
          </p:nvSpPr>
          <p:spPr>
            <a:xfrm>
              <a:off x="12492811" y="2059348"/>
              <a:ext cx="5856838" cy="1754326"/>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Roboto Condensed"/>
                </a:rPr>
                <a:t>Teach your children about support and help available to them </a:t>
              </a:r>
              <a:endParaRPr lang="uk-UA" sz="3600" dirty="0">
                <a:effectLst>
                  <a:outerShdw blurRad="38100" dist="38100" dir="2700000" algn="tl">
                    <a:srgbClr val="000000">
                      <a:alpha val="43137"/>
                    </a:srgbClr>
                  </a:outerShdw>
                </a:effectLst>
                <a:latin typeface="+mj-lt"/>
              </a:endParaRPr>
            </a:p>
          </p:txBody>
        </p:sp>
      </p:grpSp>
      <p:grpSp>
        <p:nvGrpSpPr>
          <p:cNvPr id="58" name="Group 57"/>
          <p:cNvGrpSpPr/>
          <p:nvPr/>
        </p:nvGrpSpPr>
        <p:grpSpPr>
          <a:xfrm>
            <a:off x="786249" y="7024838"/>
            <a:ext cx="6364756" cy="1754326"/>
            <a:chOff x="1542226" y="2039293"/>
            <a:chExt cx="6364756" cy="1754326"/>
          </a:xfrm>
        </p:grpSpPr>
        <p:sp>
          <p:nvSpPr>
            <p:cNvPr id="59" name="TextBox 58"/>
            <p:cNvSpPr txBox="1"/>
            <p:nvPr/>
          </p:nvSpPr>
          <p:spPr>
            <a:xfrm>
              <a:off x="1542226" y="2039293"/>
              <a:ext cx="5463381" cy="1754326"/>
            </a:xfrm>
            <a:prstGeom prst="rect">
              <a:avLst/>
            </a:prstGeom>
            <a:noFill/>
          </p:spPr>
          <p:txBody>
            <a:bodyPr wrap="square" rtlCol="0">
              <a:spAutoFit/>
            </a:bodyPr>
            <a:lstStyle/>
            <a:p>
              <a:pPr algn="r"/>
              <a:r>
                <a:rPr lang="en-US" sz="3600" dirty="0">
                  <a:effectLst>
                    <a:outerShdw blurRad="38100" dist="38100" dir="2700000" algn="tl">
                      <a:srgbClr val="000000">
                        <a:alpha val="43137"/>
                      </a:srgbClr>
                    </a:outerShdw>
                  </a:effectLst>
                  <a:latin typeface="Roboto Condensed"/>
                </a:rPr>
                <a:t>Use parental settings and strong passwords to keep accounts safe</a:t>
              </a:r>
            </a:p>
          </p:txBody>
        </p:sp>
        <p:sp>
          <p:nvSpPr>
            <p:cNvPr id="61" name="Oval 60"/>
            <p:cNvSpPr/>
            <p:nvPr/>
          </p:nvSpPr>
          <p:spPr>
            <a:xfrm>
              <a:off x="7439501" y="2424780"/>
              <a:ext cx="467481" cy="4674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2F2F5"/>
                </a:solidFill>
                <a:effectLst>
                  <a:outerShdw blurRad="38100" dist="38100" dir="2700000" algn="tl">
                    <a:srgbClr val="000000">
                      <a:alpha val="43137"/>
                    </a:srgbClr>
                  </a:outerShdw>
                </a:effectLst>
              </a:endParaRPr>
            </a:p>
          </p:txBody>
        </p:sp>
      </p:grpSp>
      <p:grpSp>
        <p:nvGrpSpPr>
          <p:cNvPr id="62" name="Group 61"/>
          <p:cNvGrpSpPr/>
          <p:nvPr/>
        </p:nvGrpSpPr>
        <p:grpSpPr>
          <a:xfrm>
            <a:off x="12027216" y="4527512"/>
            <a:ext cx="6018936" cy="1754326"/>
            <a:chOff x="11601673" y="3845404"/>
            <a:chExt cx="6018936" cy="1754326"/>
          </a:xfrm>
        </p:grpSpPr>
        <p:sp>
          <p:nvSpPr>
            <p:cNvPr id="63" name="Oval 62"/>
            <p:cNvSpPr/>
            <p:nvPr/>
          </p:nvSpPr>
          <p:spPr>
            <a:xfrm>
              <a:off x="11601673" y="4349487"/>
              <a:ext cx="467481" cy="4674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2F2F5"/>
                </a:solidFill>
              </a:endParaRPr>
            </a:p>
          </p:txBody>
        </p:sp>
        <p:sp>
          <p:nvSpPr>
            <p:cNvPr id="64" name="TextBox 63"/>
            <p:cNvSpPr txBox="1"/>
            <p:nvPr/>
          </p:nvSpPr>
          <p:spPr>
            <a:xfrm>
              <a:off x="12337190" y="3845404"/>
              <a:ext cx="5283419" cy="1754326"/>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Roboto Condensed"/>
                </a:rPr>
                <a:t>Have open and </a:t>
              </a:r>
              <a:r>
                <a:rPr lang="en-US" sz="3600" dirty="0" err="1">
                  <a:effectLst>
                    <a:outerShdw blurRad="38100" dist="38100" dir="2700000" algn="tl">
                      <a:srgbClr val="000000">
                        <a:alpha val="43137"/>
                      </a:srgbClr>
                    </a:outerShdw>
                  </a:effectLst>
                  <a:latin typeface="Roboto Condensed"/>
                </a:rPr>
                <a:t>non-judgemental</a:t>
              </a:r>
              <a:r>
                <a:rPr lang="en-US" sz="3600" dirty="0">
                  <a:effectLst>
                    <a:outerShdw blurRad="38100" dist="38100" dir="2700000" algn="tl">
                      <a:srgbClr val="000000">
                        <a:alpha val="43137"/>
                      </a:srgbClr>
                    </a:outerShdw>
                  </a:effectLst>
                  <a:latin typeface="Roboto Condensed"/>
                </a:rPr>
                <a:t> conversations about online harms</a:t>
              </a:r>
              <a:endParaRPr lang="uk-UA" sz="3600" dirty="0">
                <a:effectLst>
                  <a:outerShdw blurRad="38100" dist="38100" dir="2700000" algn="tl">
                    <a:srgbClr val="000000">
                      <a:alpha val="43137"/>
                    </a:srgbClr>
                  </a:outerShdw>
                </a:effectLst>
                <a:latin typeface="+mj-lt"/>
              </a:endParaRPr>
            </a:p>
          </p:txBody>
        </p:sp>
      </p:grpSp>
      <p:grpSp>
        <p:nvGrpSpPr>
          <p:cNvPr id="66" name="Group 65"/>
          <p:cNvGrpSpPr/>
          <p:nvPr/>
        </p:nvGrpSpPr>
        <p:grpSpPr>
          <a:xfrm>
            <a:off x="313550" y="4572501"/>
            <a:ext cx="5789771" cy="1200329"/>
            <a:chOff x="2630661" y="2179536"/>
            <a:chExt cx="5789771" cy="1200329"/>
          </a:xfrm>
        </p:grpSpPr>
        <p:sp>
          <p:nvSpPr>
            <p:cNvPr id="67" name="TextBox 66"/>
            <p:cNvSpPr txBox="1"/>
            <p:nvPr/>
          </p:nvSpPr>
          <p:spPr>
            <a:xfrm>
              <a:off x="2630661" y="2179536"/>
              <a:ext cx="4963306" cy="1200329"/>
            </a:xfrm>
            <a:prstGeom prst="rect">
              <a:avLst/>
            </a:prstGeom>
            <a:noFill/>
          </p:spPr>
          <p:txBody>
            <a:bodyPr wrap="square" rtlCol="0">
              <a:spAutoFit/>
            </a:bodyPr>
            <a:lstStyle/>
            <a:p>
              <a:pPr algn="r"/>
              <a:r>
                <a:rPr lang="en-US" sz="3600" dirty="0">
                  <a:effectLst>
                    <a:outerShdw blurRad="38100" dist="38100" dir="2700000" algn="tl">
                      <a:srgbClr val="000000">
                        <a:alpha val="43137"/>
                      </a:srgbClr>
                    </a:outerShdw>
                  </a:effectLst>
                  <a:latin typeface="Roboto Condensed"/>
                </a:rPr>
                <a:t>Talk to them about image sharing</a:t>
              </a:r>
            </a:p>
          </p:txBody>
        </p:sp>
        <p:sp>
          <p:nvSpPr>
            <p:cNvPr id="69" name="Oval 68"/>
            <p:cNvSpPr/>
            <p:nvPr/>
          </p:nvSpPr>
          <p:spPr>
            <a:xfrm>
              <a:off x="7952951" y="2516794"/>
              <a:ext cx="467481" cy="4674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2F2F5"/>
                </a:solidFill>
              </a:endParaRPr>
            </a:p>
          </p:txBody>
        </p:sp>
      </p:grpSp>
      <p:grpSp>
        <p:nvGrpSpPr>
          <p:cNvPr id="86" name="Group 85"/>
          <p:cNvGrpSpPr/>
          <p:nvPr/>
        </p:nvGrpSpPr>
        <p:grpSpPr>
          <a:xfrm>
            <a:off x="6521815" y="1333648"/>
            <a:ext cx="5568055" cy="6426719"/>
            <a:chOff x="6478364" y="1372884"/>
            <a:chExt cx="5568055" cy="6426719"/>
          </a:xfrm>
        </p:grpSpPr>
        <p:sp>
          <p:nvSpPr>
            <p:cNvPr id="87" name="Freeform 5"/>
            <p:cNvSpPr>
              <a:spLocks/>
            </p:cNvSpPr>
            <p:nvPr/>
          </p:nvSpPr>
          <p:spPr bwMode="auto">
            <a:xfrm>
              <a:off x="9206255" y="2633697"/>
              <a:ext cx="2092470" cy="2015682"/>
            </a:xfrm>
            <a:custGeom>
              <a:avLst/>
              <a:gdLst>
                <a:gd name="T0" fmla="*/ 0 w 460"/>
                <a:gd name="T1" fmla="*/ 322 h 443"/>
                <a:gd name="T2" fmla="*/ 184 w 460"/>
                <a:gd name="T3" fmla="*/ 443 h 443"/>
                <a:gd name="T4" fmla="*/ 365 w 460"/>
                <a:gd name="T5" fmla="*/ 438 h 443"/>
                <a:gd name="T6" fmla="*/ 460 w 460"/>
                <a:gd name="T7" fmla="*/ 280 h 443"/>
                <a:gd name="T8" fmla="*/ 2 w 460"/>
                <a:gd name="T9" fmla="*/ 0 h 443"/>
                <a:gd name="T10" fmla="*/ 89 w 460"/>
                <a:gd name="T11" fmla="*/ 159 h 443"/>
                <a:gd name="T12" fmla="*/ 0 w 460"/>
                <a:gd name="T13" fmla="*/ 322 h 443"/>
              </a:gdLst>
              <a:ahLst/>
              <a:cxnLst>
                <a:cxn ang="0">
                  <a:pos x="T0" y="T1"/>
                </a:cxn>
                <a:cxn ang="0">
                  <a:pos x="T2" y="T3"/>
                </a:cxn>
                <a:cxn ang="0">
                  <a:pos x="T4" y="T5"/>
                </a:cxn>
                <a:cxn ang="0">
                  <a:pos x="T6" y="T7"/>
                </a:cxn>
                <a:cxn ang="0">
                  <a:pos x="T8" y="T9"/>
                </a:cxn>
                <a:cxn ang="0">
                  <a:pos x="T10" y="T11"/>
                </a:cxn>
                <a:cxn ang="0">
                  <a:pos x="T12" y="T13"/>
                </a:cxn>
              </a:cxnLst>
              <a:rect l="0" t="0" r="r" b="b"/>
              <a:pathLst>
                <a:path w="460" h="443">
                  <a:moveTo>
                    <a:pt x="0" y="322"/>
                  </a:moveTo>
                  <a:cubicBezTo>
                    <a:pt x="79" y="331"/>
                    <a:pt x="146" y="378"/>
                    <a:pt x="184" y="443"/>
                  </a:cubicBezTo>
                  <a:cubicBezTo>
                    <a:pt x="365" y="438"/>
                    <a:pt x="365" y="438"/>
                    <a:pt x="365" y="438"/>
                  </a:cubicBezTo>
                  <a:cubicBezTo>
                    <a:pt x="460" y="280"/>
                    <a:pt x="460" y="280"/>
                    <a:pt x="460" y="280"/>
                  </a:cubicBezTo>
                  <a:cubicBezTo>
                    <a:pt x="367" y="121"/>
                    <a:pt x="197" y="11"/>
                    <a:pt x="2" y="0"/>
                  </a:cubicBezTo>
                  <a:cubicBezTo>
                    <a:pt x="89" y="159"/>
                    <a:pt x="89" y="159"/>
                    <a:pt x="89" y="159"/>
                  </a:cubicBezTo>
                  <a:lnTo>
                    <a:pt x="0" y="32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88" name="Freeform 6"/>
            <p:cNvSpPr>
              <a:spLocks/>
            </p:cNvSpPr>
            <p:nvPr/>
          </p:nvSpPr>
          <p:spPr bwMode="auto">
            <a:xfrm>
              <a:off x="10043243" y="4052354"/>
              <a:ext cx="1614466" cy="2455293"/>
            </a:xfrm>
            <a:custGeom>
              <a:avLst/>
              <a:gdLst>
                <a:gd name="T0" fmla="*/ 15 w 355"/>
                <a:gd name="T1" fmla="*/ 162 h 540"/>
                <a:gd name="T2" fmla="*/ 34 w 355"/>
                <a:gd name="T3" fmla="*/ 257 h 540"/>
                <a:gd name="T4" fmla="*/ 0 w 355"/>
                <a:gd name="T5" fmla="*/ 381 h 540"/>
                <a:gd name="T6" fmla="*/ 95 w 355"/>
                <a:gd name="T7" fmla="*/ 536 h 540"/>
                <a:gd name="T8" fmla="*/ 279 w 355"/>
                <a:gd name="T9" fmla="*/ 540 h 540"/>
                <a:gd name="T10" fmla="*/ 355 w 355"/>
                <a:gd name="T11" fmla="*/ 257 h 540"/>
                <a:gd name="T12" fmla="*/ 294 w 355"/>
                <a:gd name="T13" fmla="*/ 0 h 540"/>
                <a:gd name="T14" fmla="*/ 199 w 355"/>
                <a:gd name="T15" fmla="*/ 157 h 540"/>
                <a:gd name="T16" fmla="*/ 15 w 355"/>
                <a:gd name="T17" fmla="*/ 16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540">
                  <a:moveTo>
                    <a:pt x="15" y="162"/>
                  </a:moveTo>
                  <a:cubicBezTo>
                    <a:pt x="27" y="191"/>
                    <a:pt x="34" y="223"/>
                    <a:pt x="34" y="257"/>
                  </a:cubicBezTo>
                  <a:cubicBezTo>
                    <a:pt x="34" y="302"/>
                    <a:pt x="22" y="345"/>
                    <a:pt x="0" y="381"/>
                  </a:cubicBezTo>
                  <a:cubicBezTo>
                    <a:pt x="95" y="536"/>
                    <a:pt x="95" y="536"/>
                    <a:pt x="95" y="536"/>
                  </a:cubicBezTo>
                  <a:cubicBezTo>
                    <a:pt x="279" y="540"/>
                    <a:pt x="279" y="540"/>
                    <a:pt x="279" y="540"/>
                  </a:cubicBezTo>
                  <a:cubicBezTo>
                    <a:pt x="327" y="456"/>
                    <a:pt x="355" y="360"/>
                    <a:pt x="355" y="257"/>
                  </a:cubicBezTo>
                  <a:cubicBezTo>
                    <a:pt x="355" y="164"/>
                    <a:pt x="333" y="77"/>
                    <a:pt x="294" y="0"/>
                  </a:cubicBezTo>
                  <a:cubicBezTo>
                    <a:pt x="199" y="157"/>
                    <a:pt x="199" y="157"/>
                    <a:pt x="199" y="157"/>
                  </a:cubicBezTo>
                  <a:lnTo>
                    <a:pt x="15" y="16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89" name="Freeform 7"/>
            <p:cNvSpPr>
              <a:spLocks/>
            </p:cNvSpPr>
            <p:nvPr/>
          </p:nvSpPr>
          <p:spPr bwMode="auto">
            <a:xfrm>
              <a:off x="6910297" y="2633697"/>
              <a:ext cx="2537840" cy="1906260"/>
            </a:xfrm>
            <a:custGeom>
              <a:avLst/>
              <a:gdLst>
                <a:gd name="T0" fmla="*/ 276 w 558"/>
                <a:gd name="T1" fmla="*/ 419 h 419"/>
                <a:gd name="T2" fmla="*/ 470 w 558"/>
                <a:gd name="T3" fmla="*/ 320 h 419"/>
                <a:gd name="T4" fmla="*/ 558 w 558"/>
                <a:gd name="T5" fmla="*/ 159 h 419"/>
                <a:gd name="T6" fmla="*/ 470 w 558"/>
                <a:gd name="T7" fmla="*/ 0 h 419"/>
                <a:gd name="T8" fmla="*/ 0 w 558"/>
                <a:gd name="T9" fmla="*/ 254 h 419"/>
                <a:gd name="T10" fmla="*/ 178 w 558"/>
                <a:gd name="T11" fmla="*/ 258 h 419"/>
                <a:gd name="T12" fmla="*/ 276 w 558"/>
                <a:gd name="T13" fmla="*/ 419 h 419"/>
              </a:gdLst>
              <a:ahLst/>
              <a:cxnLst>
                <a:cxn ang="0">
                  <a:pos x="T0" y="T1"/>
                </a:cxn>
                <a:cxn ang="0">
                  <a:pos x="T2" y="T3"/>
                </a:cxn>
                <a:cxn ang="0">
                  <a:pos x="T4" y="T5"/>
                </a:cxn>
                <a:cxn ang="0">
                  <a:pos x="T6" y="T7"/>
                </a:cxn>
                <a:cxn ang="0">
                  <a:pos x="T8" y="T9"/>
                </a:cxn>
                <a:cxn ang="0">
                  <a:pos x="T10" y="T11"/>
                </a:cxn>
                <a:cxn ang="0">
                  <a:pos x="T12" y="T13"/>
                </a:cxn>
              </a:cxnLst>
              <a:rect l="0" t="0" r="r" b="b"/>
              <a:pathLst>
                <a:path w="558" h="419">
                  <a:moveTo>
                    <a:pt x="276" y="419"/>
                  </a:moveTo>
                  <a:cubicBezTo>
                    <a:pt x="321" y="360"/>
                    <a:pt x="391" y="321"/>
                    <a:pt x="470" y="320"/>
                  </a:cubicBezTo>
                  <a:cubicBezTo>
                    <a:pt x="558" y="159"/>
                    <a:pt x="558" y="159"/>
                    <a:pt x="558" y="159"/>
                  </a:cubicBezTo>
                  <a:cubicBezTo>
                    <a:pt x="470" y="0"/>
                    <a:pt x="470" y="0"/>
                    <a:pt x="470" y="0"/>
                  </a:cubicBezTo>
                  <a:cubicBezTo>
                    <a:pt x="274" y="1"/>
                    <a:pt x="101" y="102"/>
                    <a:pt x="0" y="254"/>
                  </a:cubicBezTo>
                  <a:cubicBezTo>
                    <a:pt x="178" y="258"/>
                    <a:pt x="178" y="258"/>
                    <a:pt x="178" y="258"/>
                  </a:cubicBezTo>
                  <a:lnTo>
                    <a:pt x="276" y="4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90" name="Freeform 8"/>
            <p:cNvSpPr>
              <a:spLocks/>
            </p:cNvSpPr>
            <p:nvPr/>
          </p:nvSpPr>
          <p:spPr bwMode="auto">
            <a:xfrm>
              <a:off x="6478364" y="3929493"/>
              <a:ext cx="1601028" cy="2432257"/>
            </a:xfrm>
            <a:custGeom>
              <a:avLst/>
              <a:gdLst>
                <a:gd name="T0" fmla="*/ 339 w 352"/>
                <a:gd name="T1" fmla="*/ 378 h 535"/>
                <a:gd name="T2" fmla="*/ 321 w 352"/>
                <a:gd name="T3" fmla="*/ 284 h 535"/>
                <a:gd name="T4" fmla="*/ 352 w 352"/>
                <a:gd name="T5" fmla="*/ 163 h 535"/>
                <a:gd name="T6" fmla="*/ 255 w 352"/>
                <a:gd name="T7" fmla="*/ 4 h 535"/>
                <a:gd name="T8" fmla="*/ 76 w 352"/>
                <a:gd name="T9" fmla="*/ 0 h 535"/>
                <a:gd name="T10" fmla="*/ 0 w 352"/>
                <a:gd name="T11" fmla="*/ 284 h 535"/>
                <a:gd name="T12" fmla="*/ 59 w 352"/>
                <a:gd name="T13" fmla="*/ 535 h 535"/>
                <a:gd name="T14" fmla="*/ 151 w 352"/>
                <a:gd name="T15" fmla="*/ 383 h 535"/>
                <a:gd name="T16" fmla="*/ 339 w 352"/>
                <a:gd name="T17" fmla="*/ 37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535">
                  <a:moveTo>
                    <a:pt x="339" y="378"/>
                  </a:moveTo>
                  <a:cubicBezTo>
                    <a:pt x="327" y="349"/>
                    <a:pt x="321" y="317"/>
                    <a:pt x="321" y="284"/>
                  </a:cubicBezTo>
                  <a:cubicBezTo>
                    <a:pt x="321" y="240"/>
                    <a:pt x="332" y="199"/>
                    <a:pt x="352" y="163"/>
                  </a:cubicBezTo>
                  <a:cubicBezTo>
                    <a:pt x="255" y="4"/>
                    <a:pt x="255" y="4"/>
                    <a:pt x="255" y="4"/>
                  </a:cubicBezTo>
                  <a:cubicBezTo>
                    <a:pt x="76" y="0"/>
                    <a:pt x="76" y="0"/>
                    <a:pt x="76" y="0"/>
                  </a:cubicBezTo>
                  <a:cubicBezTo>
                    <a:pt x="28" y="84"/>
                    <a:pt x="0" y="180"/>
                    <a:pt x="0" y="284"/>
                  </a:cubicBezTo>
                  <a:cubicBezTo>
                    <a:pt x="0" y="374"/>
                    <a:pt x="21" y="459"/>
                    <a:pt x="59" y="535"/>
                  </a:cubicBezTo>
                  <a:cubicBezTo>
                    <a:pt x="151" y="383"/>
                    <a:pt x="151" y="383"/>
                    <a:pt x="151" y="383"/>
                  </a:cubicBezTo>
                  <a:lnTo>
                    <a:pt x="339" y="3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91" name="Freeform 9"/>
            <p:cNvSpPr>
              <a:spLocks/>
            </p:cNvSpPr>
            <p:nvPr/>
          </p:nvSpPr>
          <p:spPr bwMode="auto">
            <a:xfrm>
              <a:off x="6823910" y="5789679"/>
              <a:ext cx="2082872" cy="2009924"/>
            </a:xfrm>
            <a:custGeom>
              <a:avLst/>
              <a:gdLst>
                <a:gd name="T0" fmla="*/ 458 w 458"/>
                <a:gd name="T1" fmla="*/ 121 h 442"/>
                <a:gd name="T2" fmla="*/ 279 w 458"/>
                <a:gd name="T3" fmla="*/ 0 h 442"/>
                <a:gd name="T4" fmla="*/ 93 w 458"/>
                <a:gd name="T5" fmla="*/ 5 h 442"/>
                <a:gd name="T6" fmla="*/ 0 w 458"/>
                <a:gd name="T7" fmla="*/ 158 h 442"/>
                <a:gd name="T8" fmla="*/ 456 w 458"/>
                <a:gd name="T9" fmla="*/ 442 h 442"/>
                <a:gd name="T10" fmla="*/ 369 w 458"/>
                <a:gd name="T11" fmla="*/ 284 h 442"/>
                <a:gd name="T12" fmla="*/ 458 w 458"/>
                <a:gd name="T13" fmla="*/ 121 h 442"/>
              </a:gdLst>
              <a:ahLst/>
              <a:cxnLst>
                <a:cxn ang="0">
                  <a:pos x="T0" y="T1"/>
                </a:cxn>
                <a:cxn ang="0">
                  <a:pos x="T2" y="T3"/>
                </a:cxn>
                <a:cxn ang="0">
                  <a:pos x="T4" y="T5"/>
                </a:cxn>
                <a:cxn ang="0">
                  <a:pos x="T6" y="T7"/>
                </a:cxn>
                <a:cxn ang="0">
                  <a:pos x="T8" y="T9"/>
                </a:cxn>
                <a:cxn ang="0">
                  <a:pos x="T10" y="T11"/>
                </a:cxn>
                <a:cxn ang="0">
                  <a:pos x="T12" y="T13"/>
                </a:cxn>
              </a:cxnLst>
              <a:rect l="0" t="0" r="r" b="b"/>
              <a:pathLst>
                <a:path w="458" h="442">
                  <a:moveTo>
                    <a:pt x="458" y="121"/>
                  </a:moveTo>
                  <a:cubicBezTo>
                    <a:pt x="382" y="110"/>
                    <a:pt x="316" y="64"/>
                    <a:pt x="279" y="0"/>
                  </a:cubicBezTo>
                  <a:cubicBezTo>
                    <a:pt x="93" y="5"/>
                    <a:pt x="93" y="5"/>
                    <a:pt x="93" y="5"/>
                  </a:cubicBezTo>
                  <a:cubicBezTo>
                    <a:pt x="0" y="158"/>
                    <a:pt x="0" y="158"/>
                    <a:pt x="0" y="158"/>
                  </a:cubicBezTo>
                  <a:cubicBezTo>
                    <a:pt x="93" y="319"/>
                    <a:pt x="261" y="430"/>
                    <a:pt x="456" y="442"/>
                  </a:cubicBezTo>
                  <a:cubicBezTo>
                    <a:pt x="369" y="284"/>
                    <a:pt x="369" y="284"/>
                    <a:pt x="369" y="284"/>
                  </a:cubicBezTo>
                  <a:lnTo>
                    <a:pt x="458" y="1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92" name="Freeform 10"/>
            <p:cNvSpPr>
              <a:spLocks/>
            </p:cNvSpPr>
            <p:nvPr/>
          </p:nvSpPr>
          <p:spPr bwMode="auto">
            <a:xfrm>
              <a:off x="8703623" y="5899101"/>
              <a:ext cx="2560876" cy="1892822"/>
            </a:xfrm>
            <a:custGeom>
              <a:avLst/>
              <a:gdLst>
                <a:gd name="T0" fmla="*/ 284 w 563"/>
                <a:gd name="T1" fmla="*/ 0 h 416"/>
                <a:gd name="T2" fmla="*/ 88 w 563"/>
                <a:gd name="T3" fmla="*/ 95 h 416"/>
                <a:gd name="T4" fmla="*/ 88 w 563"/>
                <a:gd name="T5" fmla="*/ 95 h 416"/>
                <a:gd name="T6" fmla="*/ 0 w 563"/>
                <a:gd name="T7" fmla="*/ 256 h 416"/>
                <a:gd name="T8" fmla="*/ 88 w 563"/>
                <a:gd name="T9" fmla="*/ 416 h 416"/>
                <a:gd name="T10" fmla="*/ 88 w 563"/>
                <a:gd name="T11" fmla="*/ 416 h 416"/>
                <a:gd name="T12" fmla="*/ 563 w 563"/>
                <a:gd name="T13" fmla="*/ 161 h 416"/>
                <a:gd name="T14" fmla="*/ 380 w 563"/>
                <a:gd name="T15" fmla="*/ 157 h 416"/>
                <a:gd name="T16" fmla="*/ 284 w 563"/>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416">
                  <a:moveTo>
                    <a:pt x="284" y="0"/>
                  </a:moveTo>
                  <a:cubicBezTo>
                    <a:pt x="238" y="58"/>
                    <a:pt x="168" y="95"/>
                    <a:pt x="88" y="95"/>
                  </a:cubicBezTo>
                  <a:cubicBezTo>
                    <a:pt x="88" y="95"/>
                    <a:pt x="88" y="95"/>
                    <a:pt x="88" y="95"/>
                  </a:cubicBezTo>
                  <a:cubicBezTo>
                    <a:pt x="0" y="256"/>
                    <a:pt x="0" y="256"/>
                    <a:pt x="0" y="256"/>
                  </a:cubicBezTo>
                  <a:cubicBezTo>
                    <a:pt x="88" y="416"/>
                    <a:pt x="88" y="416"/>
                    <a:pt x="88" y="416"/>
                  </a:cubicBezTo>
                  <a:cubicBezTo>
                    <a:pt x="88" y="416"/>
                    <a:pt x="88" y="416"/>
                    <a:pt x="88" y="416"/>
                  </a:cubicBezTo>
                  <a:cubicBezTo>
                    <a:pt x="287" y="416"/>
                    <a:pt x="461" y="314"/>
                    <a:pt x="563" y="161"/>
                  </a:cubicBezTo>
                  <a:cubicBezTo>
                    <a:pt x="380" y="157"/>
                    <a:pt x="380" y="157"/>
                    <a:pt x="380" y="157"/>
                  </a:cubicBezTo>
                  <a:lnTo>
                    <a:pt x="284"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93" name="Freeform 142"/>
            <p:cNvSpPr>
              <a:spLocks noEditPoints="1"/>
            </p:cNvSpPr>
            <p:nvPr/>
          </p:nvSpPr>
          <p:spPr bwMode="auto">
            <a:xfrm>
              <a:off x="6731166" y="4527512"/>
              <a:ext cx="992435" cy="781530"/>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sp>
          <p:nvSpPr>
            <p:cNvPr id="98" name="Freeform 412"/>
            <p:cNvSpPr>
              <a:spLocks noEditPoints="1"/>
            </p:cNvSpPr>
            <p:nvPr/>
          </p:nvSpPr>
          <p:spPr bwMode="auto">
            <a:xfrm>
              <a:off x="11459137" y="1372884"/>
              <a:ext cx="587282" cy="421315"/>
            </a:xfrm>
            <a:custGeom>
              <a:avLst/>
              <a:gdLst>
                <a:gd name="T0" fmla="*/ 108 w 176"/>
                <a:gd name="T1" fmla="*/ 48 h 128"/>
                <a:gd name="T2" fmla="*/ 108 w 176"/>
                <a:gd name="T3" fmla="*/ 56 h 128"/>
                <a:gd name="T4" fmla="*/ 136 w 176"/>
                <a:gd name="T5" fmla="*/ 52 h 128"/>
                <a:gd name="T6" fmla="*/ 172 w 176"/>
                <a:gd name="T7" fmla="*/ 48 h 128"/>
                <a:gd name="T8" fmla="*/ 176 w 176"/>
                <a:gd name="T9" fmla="*/ 8 h 128"/>
                <a:gd name="T10" fmla="*/ 8 w 176"/>
                <a:gd name="T11" fmla="*/ 0 h 128"/>
                <a:gd name="T12" fmla="*/ 0 w 176"/>
                <a:gd name="T13" fmla="*/ 44 h 128"/>
                <a:gd name="T14" fmla="*/ 16 w 176"/>
                <a:gd name="T15" fmla="*/ 64 h 128"/>
                <a:gd name="T16" fmla="*/ 0 w 176"/>
                <a:gd name="T17" fmla="*/ 84 h 128"/>
                <a:gd name="T18" fmla="*/ 8 w 176"/>
                <a:gd name="T19" fmla="*/ 128 h 128"/>
                <a:gd name="T20" fmla="*/ 176 w 176"/>
                <a:gd name="T21" fmla="*/ 120 h 128"/>
                <a:gd name="T22" fmla="*/ 172 w 176"/>
                <a:gd name="T23" fmla="*/ 80 h 128"/>
                <a:gd name="T24" fmla="*/ 172 w 176"/>
                <a:gd name="T25" fmla="*/ 48 h 128"/>
                <a:gd name="T26" fmla="*/ 168 w 176"/>
                <a:gd name="T27" fmla="*/ 8 h 128"/>
                <a:gd name="T28" fmla="*/ 152 w 176"/>
                <a:gd name="T29" fmla="*/ 16 h 128"/>
                <a:gd name="T30" fmla="*/ 8 w 176"/>
                <a:gd name="T31" fmla="*/ 8 h 128"/>
                <a:gd name="T32" fmla="*/ 144 w 176"/>
                <a:gd name="T33" fmla="*/ 16 h 128"/>
                <a:gd name="T34" fmla="*/ 8 w 176"/>
                <a:gd name="T35" fmla="*/ 8 h 128"/>
                <a:gd name="T36" fmla="*/ 8 w 176"/>
                <a:gd name="T37" fmla="*/ 120 h 128"/>
                <a:gd name="T38" fmla="*/ 144 w 176"/>
                <a:gd name="T39" fmla="*/ 112 h 128"/>
                <a:gd name="T40" fmla="*/ 168 w 176"/>
                <a:gd name="T41" fmla="*/ 120 h 128"/>
                <a:gd name="T42" fmla="*/ 152 w 176"/>
                <a:gd name="T43" fmla="*/ 112 h 128"/>
                <a:gd name="T44" fmla="*/ 168 w 176"/>
                <a:gd name="T45" fmla="*/ 120 h 128"/>
                <a:gd name="T46" fmla="*/ 168 w 176"/>
                <a:gd name="T47" fmla="*/ 104 h 128"/>
                <a:gd name="T48" fmla="*/ 8 w 176"/>
                <a:gd name="T49" fmla="*/ 88 h 128"/>
                <a:gd name="T50" fmla="*/ 8 w 176"/>
                <a:gd name="T51" fmla="*/ 40 h 128"/>
                <a:gd name="T52" fmla="*/ 168 w 176"/>
                <a:gd name="T53" fmla="*/ 24 h 128"/>
                <a:gd name="T54" fmla="*/ 152 w 176"/>
                <a:gd name="T55" fmla="*/ 64 h 128"/>
                <a:gd name="T56" fmla="*/ 132 w 176"/>
                <a:gd name="T57" fmla="*/ 72 h 128"/>
                <a:gd name="T58" fmla="*/ 104 w 176"/>
                <a:gd name="T59" fmla="*/ 76 h 128"/>
                <a:gd name="T60" fmla="*/ 132 w 176"/>
                <a:gd name="T61" fmla="*/ 80 h 128"/>
                <a:gd name="T62" fmla="*/ 132 w 176"/>
                <a:gd name="T63" fmla="*/ 72 h 128"/>
                <a:gd name="T64" fmla="*/ 124 w 176"/>
                <a:gd name="T65" fmla="*/ 68 h 128"/>
                <a:gd name="T66" fmla="*/ 124 w 176"/>
                <a:gd name="T67" fmla="*/ 60 h 128"/>
                <a:gd name="T68" fmla="*/ 104 w 176"/>
                <a:gd name="T69" fmla="*/ 64 h 128"/>
                <a:gd name="T70" fmla="*/ 84 w 176"/>
                <a:gd name="T71" fmla="*/ 56 h 128"/>
                <a:gd name="T72" fmla="*/ 68 w 176"/>
                <a:gd name="T73" fmla="*/ 42 h 128"/>
                <a:gd name="T74" fmla="*/ 64 w 176"/>
                <a:gd name="T75" fmla="*/ 40 h 128"/>
                <a:gd name="T76" fmla="*/ 60 w 176"/>
                <a:gd name="T77" fmla="*/ 42 h 128"/>
                <a:gd name="T78" fmla="*/ 44 w 176"/>
                <a:gd name="T79" fmla="*/ 56 h 128"/>
                <a:gd name="T80" fmla="*/ 42 w 176"/>
                <a:gd name="T81" fmla="*/ 63 h 128"/>
                <a:gd name="T82" fmla="*/ 48 w 176"/>
                <a:gd name="T83" fmla="*/ 83 h 128"/>
                <a:gd name="T84" fmla="*/ 52 w 176"/>
                <a:gd name="T85" fmla="*/ 88 h 128"/>
                <a:gd name="T86" fmla="*/ 64 w 176"/>
                <a:gd name="T87" fmla="*/ 81 h 128"/>
                <a:gd name="T88" fmla="*/ 76 w 176"/>
                <a:gd name="T89" fmla="*/ 88 h 128"/>
                <a:gd name="T90" fmla="*/ 80 w 176"/>
                <a:gd name="T91" fmla="*/ 83 h 128"/>
                <a:gd name="T92" fmla="*/ 86 w 176"/>
                <a:gd name="T93" fmla="*/ 63 h 128"/>
                <a:gd name="T94" fmla="*/ 84 w 176"/>
                <a:gd name="T95"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28">
                  <a:moveTo>
                    <a:pt x="132" y="48"/>
                  </a:moveTo>
                  <a:cubicBezTo>
                    <a:pt x="108" y="48"/>
                    <a:pt x="108" y="48"/>
                    <a:pt x="108" y="48"/>
                  </a:cubicBezTo>
                  <a:cubicBezTo>
                    <a:pt x="106" y="48"/>
                    <a:pt x="104" y="50"/>
                    <a:pt x="104" y="52"/>
                  </a:cubicBezTo>
                  <a:cubicBezTo>
                    <a:pt x="104" y="54"/>
                    <a:pt x="106" y="56"/>
                    <a:pt x="108" y="56"/>
                  </a:cubicBezTo>
                  <a:cubicBezTo>
                    <a:pt x="132" y="56"/>
                    <a:pt x="132" y="56"/>
                    <a:pt x="132" y="56"/>
                  </a:cubicBezTo>
                  <a:cubicBezTo>
                    <a:pt x="134" y="56"/>
                    <a:pt x="136" y="54"/>
                    <a:pt x="136" y="52"/>
                  </a:cubicBezTo>
                  <a:cubicBezTo>
                    <a:pt x="136" y="50"/>
                    <a:pt x="134" y="48"/>
                    <a:pt x="132" y="48"/>
                  </a:cubicBezTo>
                  <a:moveTo>
                    <a:pt x="172" y="48"/>
                  </a:moveTo>
                  <a:cubicBezTo>
                    <a:pt x="174" y="48"/>
                    <a:pt x="176" y="46"/>
                    <a:pt x="176" y="44"/>
                  </a:cubicBezTo>
                  <a:cubicBezTo>
                    <a:pt x="176" y="8"/>
                    <a:pt x="176" y="8"/>
                    <a:pt x="176" y="8"/>
                  </a:cubicBezTo>
                  <a:cubicBezTo>
                    <a:pt x="176" y="4"/>
                    <a:pt x="172" y="0"/>
                    <a:pt x="168" y="0"/>
                  </a:cubicBezTo>
                  <a:cubicBezTo>
                    <a:pt x="8" y="0"/>
                    <a:pt x="8" y="0"/>
                    <a:pt x="8" y="0"/>
                  </a:cubicBezTo>
                  <a:cubicBezTo>
                    <a:pt x="4" y="0"/>
                    <a:pt x="0" y="4"/>
                    <a:pt x="0" y="8"/>
                  </a:cubicBezTo>
                  <a:cubicBezTo>
                    <a:pt x="0" y="44"/>
                    <a:pt x="0" y="44"/>
                    <a:pt x="0" y="44"/>
                  </a:cubicBezTo>
                  <a:cubicBezTo>
                    <a:pt x="0" y="46"/>
                    <a:pt x="2" y="48"/>
                    <a:pt x="4" y="48"/>
                  </a:cubicBezTo>
                  <a:cubicBezTo>
                    <a:pt x="11" y="48"/>
                    <a:pt x="16" y="55"/>
                    <a:pt x="16" y="64"/>
                  </a:cubicBezTo>
                  <a:cubicBezTo>
                    <a:pt x="16" y="73"/>
                    <a:pt x="11" y="80"/>
                    <a:pt x="4" y="80"/>
                  </a:cubicBezTo>
                  <a:cubicBezTo>
                    <a:pt x="2" y="80"/>
                    <a:pt x="0" y="82"/>
                    <a:pt x="0" y="84"/>
                  </a:cubicBezTo>
                  <a:cubicBezTo>
                    <a:pt x="0" y="120"/>
                    <a:pt x="0" y="120"/>
                    <a:pt x="0" y="120"/>
                  </a:cubicBezTo>
                  <a:cubicBezTo>
                    <a:pt x="0" y="124"/>
                    <a:pt x="4" y="128"/>
                    <a:pt x="8" y="128"/>
                  </a:cubicBezTo>
                  <a:cubicBezTo>
                    <a:pt x="168" y="128"/>
                    <a:pt x="168" y="128"/>
                    <a:pt x="168" y="128"/>
                  </a:cubicBezTo>
                  <a:cubicBezTo>
                    <a:pt x="172" y="128"/>
                    <a:pt x="176" y="124"/>
                    <a:pt x="176" y="120"/>
                  </a:cubicBezTo>
                  <a:cubicBezTo>
                    <a:pt x="176" y="84"/>
                    <a:pt x="176" y="84"/>
                    <a:pt x="176" y="84"/>
                  </a:cubicBezTo>
                  <a:cubicBezTo>
                    <a:pt x="176" y="82"/>
                    <a:pt x="174" y="80"/>
                    <a:pt x="172" y="80"/>
                  </a:cubicBezTo>
                  <a:cubicBezTo>
                    <a:pt x="165" y="80"/>
                    <a:pt x="160" y="73"/>
                    <a:pt x="160" y="64"/>
                  </a:cubicBezTo>
                  <a:cubicBezTo>
                    <a:pt x="160" y="55"/>
                    <a:pt x="165" y="48"/>
                    <a:pt x="172" y="48"/>
                  </a:cubicBezTo>
                  <a:moveTo>
                    <a:pt x="152" y="8"/>
                  </a:moveTo>
                  <a:cubicBezTo>
                    <a:pt x="168" y="8"/>
                    <a:pt x="168" y="8"/>
                    <a:pt x="168" y="8"/>
                  </a:cubicBezTo>
                  <a:cubicBezTo>
                    <a:pt x="168" y="16"/>
                    <a:pt x="168" y="16"/>
                    <a:pt x="168" y="16"/>
                  </a:cubicBezTo>
                  <a:cubicBezTo>
                    <a:pt x="152" y="16"/>
                    <a:pt x="152" y="16"/>
                    <a:pt x="152" y="16"/>
                  </a:cubicBezTo>
                  <a:lnTo>
                    <a:pt x="152" y="8"/>
                  </a:lnTo>
                  <a:close/>
                  <a:moveTo>
                    <a:pt x="8" y="8"/>
                  </a:moveTo>
                  <a:cubicBezTo>
                    <a:pt x="144" y="8"/>
                    <a:pt x="144" y="8"/>
                    <a:pt x="144" y="8"/>
                  </a:cubicBezTo>
                  <a:cubicBezTo>
                    <a:pt x="144" y="16"/>
                    <a:pt x="144" y="16"/>
                    <a:pt x="144" y="16"/>
                  </a:cubicBezTo>
                  <a:cubicBezTo>
                    <a:pt x="8" y="16"/>
                    <a:pt x="8" y="16"/>
                    <a:pt x="8" y="16"/>
                  </a:cubicBezTo>
                  <a:lnTo>
                    <a:pt x="8" y="8"/>
                  </a:lnTo>
                  <a:close/>
                  <a:moveTo>
                    <a:pt x="144" y="120"/>
                  </a:moveTo>
                  <a:cubicBezTo>
                    <a:pt x="8" y="120"/>
                    <a:pt x="8" y="120"/>
                    <a:pt x="8" y="120"/>
                  </a:cubicBezTo>
                  <a:cubicBezTo>
                    <a:pt x="8" y="112"/>
                    <a:pt x="8" y="112"/>
                    <a:pt x="8" y="112"/>
                  </a:cubicBezTo>
                  <a:cubicBezTo>
                    <a:pt x="144" y="112"/>
                    <a:pt x="144" y="112"/>
                    <a:pt x="144" y="112"/>
                  </a:cubicBezTo>
                  <a:lnTo>
                    <a:pt x="144" y="120"/>
                  </a:lnTo>
                  <a:close/>
                  <a:moveTo>
                    <a:pt x="168" y="120"/>
                  </a:moveTo>
                  <a:cubicBezTo>
                    <a:pt x="152" y="120"/>
                    <a:pt x="152" y="120"/>
                    <a:pt x="152" y="120"/>
                  </a:cubicBezTo>
                  <a:cubicBezTo>
                    <a:pt x="152" y="112"/>
                    <a:pt x="152" y="112"/>
                    <a:pt x="152" y="112"/>
                  </a:cubicBezTo>
                  <a:cubicBezTo>
                    <a:pt x="168" y="112"/>
                    <a:pt x="168" y="112"/>
                    <a:pt x="168" y="112"/>
                  </a:cubicBezTo>
                  <a:lnTo>
                    <a:pt x="168" y="120"/>
                  </a:lnTo>
                  <a:close/>
                  <a:moveTo>
                    <a:pt x="168" y="88"/>
                  </a:moveTo>
                  <a:cubicBezTo>
                    <a:pt x="168" y="104"/>
                    <a:pt x="168" y="104"/>
                    <a:pt x="168" y="104"/>
                  </a:cubicBezTo>
                  <a:cubicBezTo>
                    <a:pt x="8" y="104"/>
                    <a:pt x="8" y="104"/>
                    <a:pt x="8" y="104"/>
                  </a:cubicBezTo>
                  <a:cubicBezTo>
                    <a:pt x="8" y="88"/>
                    <a:pt x="8" y="88"/>
                    <a:pt x="8" y="88"/>
                  </a:cubicBezTo>
                  <a:cubicBezTo>
                    <a:pt x="17" y="85"/>
                    <a:pt x="24" y="76"/>
                    <a:pt x="24" y="64"/>
                  </a:cubicBezTo>
                  <a:cubicBezTo>
                    <a:pt x="24" y="52"/>
                    <a:pt x="17" y="43"/>
                    <a:pt x="8" y="40"/>
                  </a:cubicBezTo>
                  <a:cubicBezTo>
                    <a:pt x="8" y="24"/>
                    <a:pt x="8" y="24"/>
                    <a:pt x="8" y="24"/>
                  </a:cubicBezTo>
                  <a:cubicBezTo>
                    <a:pt x="168" y="24"/>
                    <a:pt x="168" y="24"/>
                    <a:pt x="168" y="24"/>
                  </a:cubicBezTo>
                  <a:cubicBezTo>
                    <a:pt x="168" y="40"/>
                    <a:pt x="168" y="40"/>
                    <a:pt x="168" y="40"/>
                  </a:cubicBezTo>
                  <a:cubicBezTo>
                    <a:pt x="159" y="43"/>
                    <a:pt x="152" y="52"/>
                    <a:pt x="152" y="64"/>
                  </a:cubicBezTo>
                  <a:cubicBezTo>
                    <a:pt x="152" y="76"/>
                    <a:pt x="159" y="85"/>
                    <a:pt x="168" y="88"/>
                  </a:cubicBezTo>
                  <a:moveTo>
                    <a:pt x="132" y="72"/>
                  </a:moveTo>
                  <a:cubicBezTo>
                    <a:pt x="108" y="72"/>
                    <a:pt x="108" y="72"/>
                    <a:pt x="108" y="72"/>
                  </a:cubicBezTo>
                  <a:cubicBezTo>
                    <a:pt x="106" y="72"/>
                    <a:pt x="104" y="74"/>
                    <a:pt x="104" y="76"/>
                  </a:cubicBezTo>
                  <a:cubicBezTo>
                    <a:pt x="104" y="78"/>
                    <a:pt x="106" y="80"/>
                    <a:pt x="108" y="80"/>
                  </a:cubicBezTo>
                  <a:cubicBezTo>
                    <a:pt x="132" y="80"/>
                    <a:pt x="132" y="80"/>
                    <a:pt x="132" y="80"/>
                  </a:cubicBezTo>
                  <a:cubicBezTo>
                    <a:pt x="134" y="80"/>
                    <a:pt x="136" y="78"/>
                    <a:pt x="136" y="76"/>
                  </a:cubicBezTo>
                  <a:cubicBezTo>
                    <a:pt x="136" y="74"/>
                    <a:pt x="134" y="72"/>
                    <a:pt x="132" y="72"/>
                  </a:cubicBezTo>
                  <a:moveTo>
                    <a:pt x="108" y="68"/>
                  </a:moveTo>
                  <a:cubicBezTo>
                    <a:pt x="124" y="68"/>
                    <a:pt x="124" y="68"/>
                    <a:pt x="124" y="68"/>
                  </a:cubicBezTo>
                  <a:cubicBezTo>
                    <a:pt x="126" y="68"/>
                    <a:pt x="128" y="66"/>
                    <a:pt x="128" y="64"/>
                  </a:cubicBezTo>
                  <a:cubicBezTo>
                    <a:pt x="128" y="62"/>
                    <a:pt x="126" y="60"/>
                    <a:pt x="124" y="60"/>
                  </a:cubicBezTo>
                  <a:cubicBezTo>
                    <a:pt x="108" y="60"/>
                    <a:pt x="108" y="60"/>
                    <a:pt x="108" y="60"/>
                  </a:cubicBezTo>
                  <a:cubicBezTo>
                    <a:pt x="106" y="60"/>
                    <a:pt x="104" y="62"/>
                    <a:pt x="104" y="64"/>
                  </a:cubicBezTo>
                  <a:cubicBezTo>
                    <a:pt x="104" y="66"/>
                    <a:pt x="106" y="68"/>
                    <a:pt x="108" y="68"/>
                  </a:cubicBezTo>
                  <a:moveTo>
                    <a:pt x="84" y="56"/>
                  </a:moveTo>
                  <a:cubicBezTo>
                    <a:pt x="74" y="56"/>
                    <a:pt x="74" y="56"/>
                    <a:pt x="74" y="56"/>
                  </a:cubicBezTo>
                  <a:cubicBezTo>
                    <a:pt x="68" y="42"/>
                    <a:pt x="68" y="42"/>
                    <a:pt x="68" y="42"/>
                  </a:cubicBezTo>
                  <a:cubicBezTo>
                    <a:pt x="68" y="42"/>
                    <a:pt x="68" y="42"/>
                    <a:pt x="68" y="42"/>
                  </a:cubicBezTo>
                  <a:cubicBezTo>
                    <a:pt x="67" y="41"/>
                    <a:pt x="66" y="40"/>
                    <a:pt x="64" y="40"/>
                  </a:cubicBezTo>
                  <a:cubicBezTo>
                    <a:pt x="62" y="40"/>
                    <a:pt x="61" y="41"/>
                    <a:pt x="60" y="42"/>
                  </a:cubicBezTo>
                  <a:cubicBezTo>
                    <a:pt x="60" y="42"/>
                    <a:pt x="60" y="42"/>
                    <a:pt x="60" y="42"/>
                  </a:cubicBezTo>
                  <a:cubicBezTo>
                    <a:pt x="54" y="56"/>
                    <a:pt x="54" y="56"/>
                    <a:pt x="54" y="56"/>
                  </a:cubicBezTo>
                  <a:cubicBezTo>
                    <a:pt x="44" y="56"/>
                    <a:pt x="44" y="56"/>
                    <a:pt x="44" y="56"/>
                  </a:cubicBezTo>
                  <a:cubicBezTo>
                    <a:pt x="42" y="56"/>
                    <a:pt x="40" y="58"/>
                    <a:pt x="40" y="60"/>
                  </a:cubicBezTo>
                  <a:cubicBezTo>
                    <a:pt x="40" y="63"/>
                    <a:pt x="42" y="63"/>
                    <a:pt x="42" y="63"/>
                  </a:cubicBezTo>
                  <a:cubicBezTo>
                    <a:pt x="52" y="70"/>
                    <a:pt x="52" y="70"/>
                    <a:pt x="52" y="70"/>
                  </a:cubicBezTo>
                  <a:cubicBezTo>
                    <a:pt x="48" y="83"/>
                    <a:pt x="48" y="83"/>
                    <a:pt x="48" y="83"/>
                  </a:cubicBezTo>
                  <a:cubicBezTo>
                    <a:pt x="48" y="83"/>
                    <a:pt x="48" y="84"/>
                    <a:pt x="48" y="84"/>
                  </a:cubicBezTo>
                  <a:cubicBezTo>
                    <a:pt x="48" y="86"/>
                    <a:pt x="50" y="88"/>
                    <a:pt x="52" y="88"/>
                  </a:cubicBezTo>
                  <a:cubicBezTo>
                    <a:pt x="53" y="88"/>
                    <a:pt x="54" y="88"/>
                    <a:pt x="54" y="87"/>
                  </a:cubicBezTo>
                  <a:cubicBezTo>
                    <a:pt x="64" y="81"/>
                    <a:pt x="64" y="81"/>
                    <a:pt x="64" y="81"/>
                  </a:cubicBezTo>
                  <a:cubicBezTo>
                    <a:pt x="74" y="87"/>
                    <a:pt x="74" y="87"/>
                    <a:pt x="74" y="87"/>
                  </a:cubicBezTo>
                  <a:cubicBezTo>
                    <a:pt x="74" y="87"/>
                    <a:pt x="74" y="88"/>
                    <a:pt x="76" y="88"/>
                  </a:cubicBezTo>
                  <a:cubicBezTo>
                    <a:pt x="78" y="88"/>
                    <a:pt x="80" y="86"/>
                    <a:pt x="80" y="84"/>
                  </a:cubicBezTo>
                  <a:cubicBezTo>
                    <a:pt x="80" y="84"/>
                    <a:pt x="80" y="83"/>
                    <a:pt x="80" y="83"/>
                  </a:cubicBezTo>
                  <a:cubicBezTo>
                    <a:pt x="76" y="70"/>
                    <a:pt x="76" y="70"/>
                    <a:pt x="76" y="70"/>
                  </a:cubicBezTo>
                  <a:cubicBezTo>
                    <a:pt x="86" y="63"/>
                    <a:pt x="86" y="63"/>
                    <a:pt x="86" y="63"/>
                  </a:cubicBezTo>
                  <a:cubicBezTo>
                    <a:pt x="86" y="63"/>
                    <a:pt x="88" y="63"/>
                    <a:pt x="88" y="60"/>
                  </a:cubicBezTo>
                  <a:cubicBezTo>
                    <a:pt x="88" y="58"/>
                    <a:pt x="86" y="56"/>
                    <a:pt x="84" y="5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0A091B"/>
                </a:solidFill>
              </a:endParaRPr>
            </a:p>
          </p:txBody>
        </p:sp>
      </p:grpSp>
      <p:sp>
        <p:nvSpPr>
          <p:cNvPr id="42" name="Title 1"/>
          <p:cNvSpPr txBox="1">
            <a:spLocks noGrp="1"/>
          </p:cNvSpPr>
          <p:nvPr>
            <p:ph type="title"/>
          </p:nvPr>
        </p:nvSpPr>
        <p:spPr>
          <a:xfrm>
            <a:off x="963765" y="871478"/>
            <a:ext cx="8267700" cy="1338828"/>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effectLst>
                  <a:outerShdw blurRad="38100" dist="38100" dir="2700000" algn="tl">
                    <a:srgbClr val="000000">
                      <a:alpha val="43137"/>
                    </a:srgbClr>
                  </a:outerShdw>
                </a:effectLst>
              </a:rPr>
              <a:t>What can you do?</a:t>
            </a:r>
            <a:br>
              <a:rPr lang="en-US" dirty="0">
                <a:effectLst>
                  <a:outerShdw blurRad="38100" dist="38100" dir="2700000" algn="tl">
                    <a:srgbClr val="000000">
                      <a:alpha val="43137"/>
                    </a:srgbClr>
                  </a:outerShdw>
                </a:effectLst>
              </a:rPr>
            </a:br>
            <a:endParaRPr lang="en-US" dirty="0">
              <a:solidFill>
                <a:schemeClr val="accent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9269072" y="6511902"/>
            <a:ext cx="992837" cy="796338"/>
          </a:xfrm>
          <a:prstGeom prst="rect">
            <a:avLst/>
          </a:prstGeom>
        </p:spPr>
      </p:pic>
      <p:pic>
        <p:nvPicPr>
          <p:cNvPr id="6" name="Picture 5"/>
          <p:cNvPicPr>
            <a:picLocks noChangeAspect="1"/>
          </p:cNvPicPr>
          <p:nvPr/>
        </p:nvPicPr>
        <p:blipFill>
          <a:blip r:embed="rId4"/>
          <a:stretch>
            <a:fillRect/>
          </a:stretch>
        </p:blipFill>
        <p:spPr>
          <a:xfrm>
            <a:off x="7568561" y="6036470"/>
            <a:ext cx="716568" cy="988368"/>
          </a:xfrm>
          <a:prstGeom prst="rect">
            <a:avLst/>
          </a:prstGeom>
        </p:spPr>
      </p:pic>
      <p:pic>
        <p:nvPicPr>
          <p:cNvPr id="7" name="Picture 6"/>
          <p:cNvPicPr>
            <a:picLocks noChangeAspect="1"/>
          </p:cNvPicPr>
          <p:nvPr/>
        </p:nvPicPr>
        <p:blipFill>
          <a:blip r:embed="rId5"/>
          <a:stretch>
            <a:fillRect/>
          </a:stretch>
        </p:blipFill>
        <p:spPr>
          <a:xfrm>
            <a:off x="10449393" y="5040231"/>
            <a:ext cx="920731" cy="818427"/>
          </a:xfrm>
          <a:prstGeom prst="rect">
            <a:avLst/>
          </a:prstGeom>
        </p:spPr>
      </p:pic>
      <p:pic>
        <p:nvPicPr>
          <p:cNvPr id="8" name="Picture 7"/>
          <p:cNvPicPr>
            <a:picLocks noChangeAspect="1"/>
          </p:cNvPicPr>
          <p:nvPr/>
        </p:nvPicPr>
        <p:blipFill>
          <a:blip r:embed="rId6">
            <a:biLevel thresh="25000"/>
          </a:blip>
          <a:stretch>
            <a:fillRect/>
          </a:stretch>
        </p:blipFill>
        <p:spPr>
          <a:xfrm>
            <a:off x="7914400" y="3010735"/>
            <a:ext cx="837239" cy="837239"/>
          </a:xfrm>
          <a:prstGeom prst="rect">
            <a:avLst/>
          </a:prstGeom>
        </p:spPr>
      </p:pic>
      <p:sp>
        <p:nvSpPr>
          <p:cNvPr id="2" name="Rectangle 1"/>
          <p:cNvSpPr/>
          <p:nvPr/>
        </p:nvSpPr>
        <p:spPr>
          <a:xfrm>
            <a:off x="16547881" y="9117969"/>
            <a:ext cx="444719" cy="85961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sp>
        <p:nvSpPr>
          <p:cNvPr id="3" name="Rectangle 2">
            <a:extLst>
              <a:ext uri="{FF2B5EF4-FFF2-40B4-BE49-F238E27FC236}">
                <a16:creationId xmlns:a16="http://schemas.microsoft.com/office/drawing/2014/main" id="{5D91CA98-A62B-5CBF-5B53-6DC2DD4D03DC}"/>
              </a:ext>
            </a:extLst>
          </p:cNvPr>
          <p:cNvSpPr/>
          <p:nvPr/>
        </p:nvSpPr>
        <p:spPr>
          <a:xfrm>
            <a:off x="963765" y="9117969"/>
            <a:ext cx="788835" cy="85961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pic>
        <p:nvPicPr>
          <p:cNvPr id="43" name="Picture 42"/>
          <p:cNvPicPr>
            <a:picLocks noChangeAspect="1"/>
          </p:cNvPicPr>
          <p:nvPr/>
        </p:nvPicPr>
        <p:blipFill>
          <a:blip r:embed="rId7"/>
          <a:stretch>
            <a:fillRect/>
          </a:stretch>
        </p:blipFill>
        <p:spPr>
          <a:xfrm>
            <a:off x="902134" y="9117968"/>
            <a:ext cx="1700931" cy="859611"/>
          </a:xfrm>
          <a:prstGeom prst="rect">
            <a:avLst/>
          </a:prstGeom>
        </p:spPr>
      </p:pic>
      <p:pic>
        <p:nvPicPr>
          <p:cNvPr id="10" name="Picture 9">
            <a:extLst>
              <a:ext uri="{FF2B5EF4-FFF2-40B4-BE49-F238E27FC236}">
                <a16:creationId xmlns:a16="http://schemas.microsoft.com/office/drawing/2014/main" id="{ABBF6306-3AA2-68DE-3911-E5784E7340B0}"/>
              </a:ext>
            </a:extLst>
          </p:cNvPr>
          <p:cNvPicPr>
            <a:picLocks noChangeAspect="1"/>
          </p:cNvPicPr>
          <p:nvPr/>
        </p:nvPicPr>
        <p:blipFill>
          <a:blip r:embed="rId3"/>
          <a:stretch>
            <a:fillRect/>
          </a:stretch>
        </p:blipFill>
        <p:spPr>
          <a:xfrm>
            <a:off x="9809399" y="3188658"/>
            <a:ext cx="992837" cy="796338"/>
          </a:xfrm>
          <a:prstGeom prst="rect">
            <a:avLst/>
          </a:prstGeom>
        </p:spPr>
      </p:pic>
    </p:spTree>
    <p:extLst>
      <p:ext uri="{BB962C8B-B14F-4D97-AF65-F5344CB8AC3E}">
        <p14:creationId xmlns:p14="http://schemas.microsoft.com/office/powerpoint/2010/main" val="22902475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250" fill="hold"/>
                                        <p:tgtEl>
                                          <p:spTgt spid="86"/>
                                        </p:tgtEl>
                                        <p:attrNameLst>
                                          <p:attrName>ppt_w</p:attrName>
                                        </p:attrNameLst>
                                      </p:cBhvr>
                                      <p:tavLst>
                                        <p:tav tm="0">
                                          <p:val>
                                            <p:fltVal val="0"/>
                                          </p:val>
                                        </p:tav>
                                        <p:tav tm="100000">
                                          <p:val>
                                            <p:strVal val="#ppt_w"/>
                                          </p:val>
                                        </p:tav>
                                      </p:tavLst>
                                    </p:anim>
                                    <p:anim calcmode="lin" valueType="num">
                                      <p:cBhvr>
                                        <p:cTn id="8" dur="1250" fill="hold"/>
                                        <p:tgtEl>
                                          <p:spTgt spid="86"/>
                                        </p:tgtEl>
                                        <p:attrNameLst>
                                          <p:attrName>ppt_h</p:attrName>
                                        </p:attrNameLst>
                                      </p:cBhvr>
                                      <p:tavLst>
                                        <p:tav tm="0">
                                          <p:val>
                                            <p:fltVal val="0"/>
                                          </p:val>
                                        </p:tav>
                                        <p:tav tm="100000">
                                          <p:val>
                                            <p:strVal val="#ppt_h"/>
                                          </p:val>
                                        </p:tav>
                                      </p:tavLst>
                                    </p:anim>
                                    <p:anim calcmode="lin" valueType="num">
                                      <p:cBhvr>
                                        <p:cTn id="9" dur="1250" fill="hold"/>
                                        <p:tgtEl>
                                          <p:spTgt spid="86"/>
                                        </p:tgtEl>
                                        <p:attrNameLst>
                                          <p:attrName>style.rotation</p:attrName>
                                        </p:attrNameLst>
                                      </p:cBhvr>
                                      <p:tavLst>
                                        <p:tav tm="0">
                                          <p:val>
                                            <p:fltVal val="360"/>
                                          </p:val>
                                        </p:tav>
                                        <p:tav tm="100000">
                                          <p:val>
                                            <p:fltVal val="0"/>
                                          </p:val>
                                        </p:tav>
                                      </p:tavLst>
                                    </p:anim>
                                    <p:animEffect transition="in" filter="fade">
                                      <p:cBhvr>
                                        <p:cTn id="10" dur="1250"/>
                                        <p:tgtEl>
                                          <p:spTgt spid="86"/>
                                        </p:tgtEl>
                                      </p:cBhvr>
                                    </p:animEffect>
                                  </p:childTnLst>
                                </p:cTn>
                              </p:par>
                            </p:childTnLst>
                          </p:cTn>
                        </p:par>
                        <p:par>
                          <p:cTn id="11" fill="hold">
                            <p:stCondLst>
                              <p:cond delay="1250"/>
                            </p:stCondLst>
                            <p:childTnLst>
                              <p:par>
                                <p:cTn id="12" presetID="37" presetClass="entr" presetSubtype="0"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25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250"/>
                                        <p:tgtEl>
                                          <p:spTgt spid="46"/>
                                        </p:tgtEl>
                                      </p:cBhvr>
                                    </p:animEffect>
                                    <p:anim calcmode="lin" valueType="num">
                                      <p:cBhvr>
                                        <p:cTn id="21" dur="1250" fill="hold"/>
                                        <p:tgtEl>
                                          <p:spTgt spid="46"/>
                                        </p:tgtEl>
                                        <p:attrNameLst>
                                          <p:attrName>ppt_x</p:attrName>
                                        </p:attrNameLst>
                                      </p:cBhvr>
                                      <p:tavLst>
                                        <p:tav tm="0">
                                          <p:val>
                                            <p:strVal val="#ppt_x"/>
                                          </p:val>
                                        </p:tav>
                                        <p:tav tm="100000">
                                          <p:val>
                                            <p:strVal val="#ppt_x"/>
                                          </p:val>
                                        </p:tav>
                                      </p:tavLst>
                                    </p:anim>
                                    <p:anim calcmode="lin" valueType="num">
                                      <p:cBhvr>
                                        <p:cTn id="22" dur="1125" decel="100000" fill="hold"/>
                                        <p:tgtEl>
                                          <p:spTgt spid="46"/>
                                        </p:tgtEl>
                                        <p:attrNameLst>
                                          <p:attrName>ppt_y</p:attrName>
                                        </p:attrNameLst>
                                      </p:cBhvr>
                                      <p:tavLst>
                                        <p:tav tm="0">
                                          <p:val>
                                            <p:strVal val="#ppt_y+1"/>
                                          </p:val>
                                        </p:tav>
                                        <p:tav tm="100000">
                                          <p:val>
                                            <p:strVal val="#ppt_y-.03"/>
                                          </p:val>
                                        </p:tav>
                                      </p:tavLst>
                                    </p:anim>
                                    <p:anim calcmode="lin" valueType="num">
                                      <p:cBhvr>
                                        <p:cTn id="23" dur="125" accel="100000" fill="hold">
                                          <p:stCondLst>
                                            <p:cond delay="1125"/>
                                          </p:stCondLst>
                                        </p:cTn>
                                        <p:tgtEl>
                                          <p:spTgt spid="46"/>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50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250"/>
                                        <p:tgtEl>
                                          <p:spTgt spid="66"/>
                                        </p:tgtEl>
                                      </p:cBhvr>
                                    </p:animEffect>
                                    <p:anim calcmode="lin" valueType="num">
                                      <p:cBhvr>
                                        <p:cTn id="27" dur="1250" fill="hold"/>
                                        <p:tgtEl>
                                          <p:spTgt spid="66"/>
                                        </p:tgtEl>
                                        <p:attrNameLst>
                                          <p:attrName>ppt_x</p:attrName>
                                        </p:attrNameLst>
                                      </p:cBhvr>
                                      <p:tavLst>
                                        <p:tav tm="0">
                                          <p:val>
                                            <p:strVal val="#ppt_x"/>
                                          </p:val>
                                        </p:tav>
                                        <p:tav tm="100000">
                                          <p:val>
                                            <p:strVal val="#ppt_x"/>
                                          </p:val>
                                        </p:tav>
                                      </p:tavLst>
                                    </p:anim>
                                    <p:anim calcmode="lin" valueType="num">
                                      <p:cBhvr>
                                        <p:cTn id="28" dur="1125" decel="100000" fill="hold"/>
                                        <p:tgtEl>
                                          <p:spTgt spid="66"/>
                                        </p:tgtEl>
                                        <p:attrNameLst>
                                          <p:attrName>ppt_y</p:attrName>
                                        </p:attrNameLst>
                                      </p:cBhvr>
                                      <p:tavLst>
                                        <p:tav tm="0">
                                          <p:val>
                                            <p:strVal val="#ppt_y+1"/>
                                          </p:val>
                                        </p:tav>
                                        <p:tav tm="100000">
                                          <p:val>
                                            <p:strVal val="#ppt_y-.03"/>
                                          </p:val>
                                        </p:tav>
                                      </p:tavLst>
                                    </p:anim>
                                    <p:anim calcmode="lin" valueType="num">
                                      <p:cBhvr>
                                        <p:cTn id="29" dur="125" accel="100000" fill="hold">
                                          <p:stCondLst>
                                            <p:cond delay="1125"/>
                                          </p:stCondLst>
                                        </p:cTn>
                                        <p:tgtEl>
                                          <p:spTgt spid="66"/>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75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250"/>
                                        <p:tgtEl>
                                          <p:spTgt spid="62"/>
                                        </p:tgtEl>
                                      </p:cBhvr>
                                    </p:animEffect>
                                    <p:anim calcmode="lin" valueType="num">
                                      <p:cBhvr>
                                        <p:cTn id="33" dur="1250" fill="hold"/>
                                        <p:tgtEl>
                                          <p:spTgt spid="62"/>
                                        </p:tgtEl>
                                        <p:attrNameLst>
                                          <p:attrName>ppt_x</p:attrName>
                                        </p:attrNameLst>
                                      </p:cBhvr>
                                      <p:tavLst>
                                        <p:tav tm="0">
                                          <p:val>
                                            <p:strVal val="#ppt_x"/>
                                          </p:val>
                                        </p:tav>
                                        <p:tav tm="100000">
                                          <p:val>
                                            <p:strVal val="#ppt_x"/>
                                          </p:val>
                                        </p:tav>
                                      </p:tavLst>
                                    </p:anim>
                                    <p:anim calcmode="lin" valueType="num">
                                      <p:cBhvr>
                                        <p:cTn id="34" dur="1125" decel="100000" fill="hold"/>
                                        <p:tgtEl>
                                          <p:spTgt spid="62"/>
                                        </p:tgtEl>
                                        <p:attrNameLst>
                                          <p:attrName>ppt_y</p:attrName>
                                        </p:attrNameLst>
                                      </p:cBhvr>
                                      <p:tavLst>
                                        <p:tav tm="0">
                                          <p:val>
                                            <p:strVal val="#ppt_y+1"/>
                                          </p:val>
                                        </p:tav>
                                        <p:tav tm="100000">
                                          <p:val>
                                            <p:strVal val="#ppt_y-.03"/>
                                          </p:val>
                                        </p:tav>
                                      </p:tavLst>
                                    </p:anim>
                                    <p:anim calcmode="lin" valueType="num">
                                      <p:cBhvr>
                                        <p:cTn id="35" dur="125" accel="100000" fill="hold">
                                          <p:stCondLst>
                                            <p:cond delay="1125"/>
                                          </p:stCondLst>
                                        </p:cTn>
                                        <p:tgtEl>
                                          <p:spTgt spid="62"/>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10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250"/>
                                        <p:tgtEl>
                                          <p:spTgt spid="58"/>
                                        </p:tgtEl>
                                      </p:cBhvr>
                                    </p:animEffect>
                                    <p:anim calcmode="lin" valueType="num">
                                      <p:cBhvr>
                                        <p:cTn id="39" dur="1250" fill="hold"/>
                                        <p:tgtEl>
                                          <p:spTgt spid="58"/>
                                        </p:tgtEl>
                                        <p:attrNameLst>
                                          <p:attrName>ppt_x</p:attrName>
                                        </p:attrNameLst>
                                      </p:cBhvr>
                                      <p:tavLst>
                                        <p:tav tm="0">
                                          <p:val>
                                            <p:strVal val="#ppt_x"/>
                                          </p:val>
                                        </p:tav>
                                        <p:tav tm="100000">
                                          <p:val>
                                            <p:strVal val="#ppt_x"/>
                                          </p:val>
                                        </p:tav>
                                      </p:tavLst>
                                    </p:anim>
                                    <p:anim calcmode="lin" valueType="num">
                                      <p:cBhvr>
                                        <p:cTn id="40" dur="1125" decel="100000" fill="hold"/>
                                        <p:tgtEl>
                                          <p:spTgt spid="58"/>
                                        </p:tgtEl>
                                        <p:attrNameLst>
                                          <p:attrName>ppt_y</p:attrName>
                                        </p:attrNameLst>
                                      </p:cBhvr>
                                      <p:tavLst>
                                        <p:tav tm="0">
                                          <p:val>
                                            <p:strVal val="#ppt_y+1"/>
                                          </p:val>
                                        </p:tav>
                                        <p:tav tm="100000">
                                          <p:val>
                                            <p:strVal val="#ppt_y-.03"/>
                                          </p:val>
                                        </p:tav>
                                      </p:tavLst>
                                    </p:anim>
                                    <p:anim calcmode="lin" valueType="num">
                                      <p:cBhvr>
                                        <p:cTn id="41" dur="125" accel="100000" fill="hold">
                                          <p:stCondLst>
                                            <p:cond delay="1125"/>
                                          </p:stCondLst>
                                        </p:cTn>
                                        <p:tgtEl>
                                          <p:spTgt spid="58"/>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125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1250"/>
                                        <p:tgtEl>
                                          <p:spTgt spid="54"/>
                                        </p:tgtEl>
                                      </p:cBhvr>
                                    </p:animEffect>
                                    <p:anim calcmode="lin" valueType="num">
                                      <p:cBhvr>
                                        <p:cTn id="45" dur="1250" fill="hold"/>
                                        <p:tgtEl>
                                          <p:spTgt spid="54"/>
                                        </p:tgtEl>
                                        <p:attrNameLst>
                                          <p:attrName>ppt_x</p:attrName>
                                        </p:attrNameLst>
                                      </p:cBhvr>
                                      <p:tavLst>
                                        <p:tav tm="0">
                                          <p:val>
                                            <p:strVal val="#ppt_x"/>
                                          </p:val>
                                        </p:tav>
                                        <p:tav tm="100000">
                                          <p:val>
                                            <p:strVal val="#ppt_x"/>
                                          </p:val>
                                        </p:tav>
                                      </p:tavLst>
                                    </p:anim>
                                    <p:anim calcmode="lin" valueType="num">
                                      <p:cBhvr>
                                        <p:cTn id="46" dur="1125" decel="100000" fill="hold"/>
                                        <p:tgtEl>
                                          <p:spTgt spid="54"/>
                                        </p:tgtEl>
                                        <p:attrNameLst>
                                          <p:attrName>ppt_y</p:attrName>
                                        </p:attrNameLst>
                                      </p:cBhvr>
                                      <p:tavLst>
                                        <p:tav tm="0">
                                          <p:val>
                                            <p:strVal val="#ppt_y+1"/>
                                          </p:val>
                                        </p:tav>
                                        <p:tav tm="100000">
                                          <p:val>
                                            <p:strVal val="#ppt_y-.03"/>
                                          </p:val>
                                        </p:tav>
                                      </p:tavLst>
                                    </p:anim>
                                    <p:anim calcmode="lin" valueType="num">
                                      <p:cBhvr>
                                        <p:cTn id="47" dur="125" accel="100000" fill="hold">
                                          <p:stCondLst>
                                            <p:cond delay="1125"/>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257300"/>
            <a:ext cx="17364635" cy="1338828"/>
          </a:xfrm>
        </p:spPr>
        <p:txBody>
          <a:bodyPr/>
          <a:lstStyle/>
          <a:p>
            <a:br>
              <a:rPr lang="en-GB" dirty="0">
                <a:effectLst>
                  <a:outerShdw blurRad="38100" dist="38100" dir="2700000" algn="tl">
                    <a:srgbClr val="000000">
                      <a:alpha val="43137"/>
                    </a:srgbClr>
                  </a:outerShdw>
                </a:effectLst>
              </a:rPr>
            </a:br>
            <a:endParaRPr lang="uk-UA" dirty="0">
              <a:solidFill>
                <a:schemeClr val="accent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762000" y="9092897"/>
            <a:ext cx="1700931" cy="859611"/>
          </a:xfrm>
          <a:prstGeom prst="rect">
            <a:avLst/>
          </a:prstGeom>
        </p:spPr>
      </p:pic>
      <p:pic>
        <p:nvPicPr>
          <p:cNvPr id="7" name="Picture 6"/>
          <p:cNvPicPr>
            <a:picLocks noChangeAspect="1"/>
          </p:cNvPicPr>
          <p:nvPr/>
        </p:nvPicPr>
        <p:blipFill>
          <a:blip r:embed="rId4"/>
          <a:stretch>
            <a:fillRect/>
          </a:stretch>
        </p:blipFill>
        <p:spPr>
          <a:xfrm>
            <a:off x="0" y="-1"/>
            <a:ext cx="18288000" cy="4645029"/>
          </a:xfrm>
          <a:prstGeom prst="rect">
            <a:avLst/>
          </a:prstGeom>
        </p:spPr>
      </p:pic>
      <p:graphicFrame>
        <p:nvGraphicFramePr>
          <p:cNvPr id="10" name="Content Placeholder 7"/>
          <p:cNvGraphicFramePr>
            <a:graphicFrameLocks/>
          </p:cNvGraphicFramePr>
          <p:nvPr>
            <p:extLst>
              <p:ext uri="{D42A27DB-BD31-4B8C-83A1-F6EECF244321}">
                <p14:modId xmlns:p14="http://schemas.microsoft.com/office/powerpoint/2010/main" val="518741527"/>
              </p:ext>
            </p:extLst>
          </p:nvPr>
        </p:nvGraphicFramePr>
        <p:xfrm>
          <a:off x="114300" y="3368908"/>
          <a:ext cx="18059400" cy="69180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p:cNvSpPr/>
          <p:nvPr/>
        </p:nvSpPr>
        <p:spPr>
          <a:xfrm>
            <a:off x="16459200" y="9092897"/>
            <a:ext cx="609600" cy="85961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spTree>
    <p:extLst>
      <p:ext uri="{BB962C8B-B14F-4D97-AF65-F5344CB8AC3E}">
        <p14:creationId xmlns:p14="http://schemas.microsoft.com/office/powerpoint/2010/main" val="734023143"/>
      </p:ext>
    </p:extLst>
  </p:cSld>
  <p:clrMapOvr>
    <a:masterClrMapping/>
  </p:clrMapOvr>
  <mc:AlternateContent xmlns:mc="http://schemas.openxmlformats.org/markup-compatibility/2006" xmlns:p14="http://schemas.microsoft.com/office/powerpoint/2010/main">
    <mc:Choice Requires="p14">
      <p:transition spd="slow" p14:dur="2250">
        <p:push/>
      </p:transition>
    </mc:Choice>
    <mc:Fallback xmlns="">
      <p:transition spd="slow">
        <p:pu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9144000" y="0"/>
            <a:ext cx="9152966" cy="10287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4" name="Rectangle 3"/>
          <p:cNvSpPr/>
          <p:nvPr/>
        </p:nvSpPr>
        <p:spPr>
          <a:xfrm>
            <a:off x="0" y="0"/>
            <a:ext cx="9144000" cy="10287000"/>
          </a:xfrm>
          <a:prstGeom prst="rect">
            <a:avLst/>
          </a:prstGeom>
          <a:solidFill>
            <a:schemeClr val="accent1">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ffectLst>
                <a:outerShdw blurRad="38100" dist="38100" dir="2700000" algn="tl">
                  <a:srgbClr val="000000">
                    <a:alpha val="43137"/>
                  </a:srgbClr>
                </a:outerShdw>
              </a:effectLst>
            </a:endParaRPr>
          </a:p>
        </p:txBody>
      </p:sp>
      <p:sp>
        <p:nvSpPr>
          <p:cNvPr id="12" name="TextBox 11"/>
          <p:cNvSpPr txBox="1"/>
          <p:nvPr/>
        </p:nvSpPr>
        <p:spPr>
          <a:xfrm>
            <a:off x="10972800" y="571500"/>
            <a:ext cx="5486400" cy="1107996"/>
          </a:xfrm>
          <a:prstGeom prst="rect">
            <a:avLst/>
          </a:prstGeom>
          <a:noFill/>
        </p:spPr>
        <p:txBody>
          <a:bodyPr wrap="square" rtlCol="0">
            <a:spAutoFit/>
          </a:bodyPr>
          <a:lstStyle/>
          <a:p>
            <a:pPr algn="ctr"/>
            <a:r>
              <a:rPr lang="en-US" sz="6600" b="1" dirty="0">
                <a:solidFill>
                  <a:srgbClr val="F2F2F5"/>
                </a:solidFill>
                <a:effectLst>
                  <a:outerShdw blurRad="38100" dist="38100" dir="2700000" algn="tl">
                    <a:srgbClr val="000000">
                      <a:alpha val="43137"/>
                    </a:srgbClr>
                  </a:outerShdw>
                </a:effectLst>
              </a:rPr>
              <a:t>Avoid:</a:t>
            </a:r>
            <a:endParaRPr lang="uk-UA" sz="6600" b="1" dirty="0">
              <a:solidFill>
                <a:srgbClr val="F2F2F5"/>
              </a:solidFill>
              <a:effectLst>
                <a:outerShdw blurRad="38100" dist="38100" dir="2700000" algn="tl">
                  <a:srgbClr val="000000">
                    <a:alpha val="43137"/>
                  </a:srgbClr>
                </a:outerShdw>
              </a:effectLst>
            </a:endParaRPr>
          </a:p>
        </p:txBody>
      </p:sp>
      <p:sp>
        <p:nvSpPr>
          <p:cNvPr id="13" name="TextBox 12"/>
          <p:cNvSpPr txBox="1"/>
          <p:nvPr/>
        </p:nvSpPr>
        <p:spPr>
          <a:xfrm>
            <a:off x="1828800" y="571500"/>
            <a:ext cx="5486400" cy="1107996"/>
          </a:xfrm>
          <a:prstGeom prst="rect">
            <a:avLst/>
          </a:prstGeom>
          <a:noFill/>
        </p:spPr>
        <p:txBody>
          <a:bodyPr wrap="square" rtlCol="0">
            <a:spAutoFit/>
          </a:bodyPr>
          <a:lstStyle/>
          <a:p>
            <a:pPr algn="ctr"/>
            <a:r>
              <a:rPr lang="en-US" sz="6600" b="1" dirty="0">
                <a:solidFill>
                  <a:srgbClr val="F2F2F5"/>
                </a:solidFill>
                <a:effectLst>
                  <a:outerShdw blurRad="38100" dist="38100" dir="2700000" algn="tl">
                    <a:srgbClr val="000000">
                      <a:alpha val="43137"/>
                    </a:srgbClr>
                  </a:outerShdw>
                </a:effectLst>
              </a:rPr>
              <a:t>Ensure that:</a:t>
            </a:r>
            <a:endParaRPr lang="uk-UA" sz="6600" b="1" dirty="0">
              <a:solidFill>
                <a:srgbClr val="F2F2F5"/>
              </a:solidFill>
              <a:effectLst>
                <a:outerShdw blurRad="38100" dist="38100" dir="2700000" algn="tl">
                  <a:srgbClr val="000000">
                    <a:alpha val="43137"/>
                  </a:srgbClr>
                </a:outerShdw>
              </a:effectLst>
            </a:endParaRPr>
          </a:p>
        </p:txBody>
      </p:sp>
      <p:grpSp>
        <p:nvGrpSpPr>
          <p:cNvPr id="2" name="Group 1"/>
          <p:cNvGrpSpPr/>
          <p:nvPr/>
        </p:nvGrpSpPr>
        <p:grpSpPr>
          <a:xfrm>
            <a:off x="1028701" y="2736428"/>
            <a:ext cx="6743699" cy="914400"/>
            <a:chOff x="1028701" y="2736428"/>
            <a:chExt cx="6743699" cy="914400"/>
          </a:xfrm>
        </p:grpSpPr>
        <p:grpSp>
          <p:nvGrpSpPr>
            <p:cNvPr id="39" name="Group 38"/>
            <p:cNvGrpSpPr/>
            <p:nvPr/>
          </p:nvGrpSpPr>
          <p:grpSpPr>
            <a:xfrm>
              <a:off x="6858000" y="2736428"/>
              <a:ext cx="914400" cy="914400"/>
              <a:chOff x="7147600" y="3131564"/>
              <a:chExt cx="914400" cy="914400"/>
            </a:xfrm>
          </p:grpSpPr>
          <p:sp>
            <p:nvSpPr>
              <p:cNvPr id="38" name="Oval 37"/>
              <p:cNvSpPr/>
              <p:nvPr/>
            </p:nvSpPr>
            <p:spPr>
              <a:xfrm>
                <a:off x="7147600" y="3131564"/>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9" name="Freeform 28"/>
              <p:cNvSpPr>
                <a:spLocks/>
              </p:cNvSpPr>
              <p:nvPr/>
            </p:nvSpPr>
            <p:spPr bwMode="auto">
              <a:xfrm>
                <a:off x="7391400" y="3437858"/>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11" name="TextBox 10"/>
            <p:cNvSpPr txBox="1"/>
            <p:nvPr/>
          </p:nvSpPr>
          <p:spPr>
            <a:xfrm>
              <a:off x="1028701" y="2839685"/>
              <a:ext cx="5486400" cy="584775"/>
            </a:xfrm>
            <a:prstGeom prst="rect">
              <a:avLst/>
            </a:prstGeom>
            <a:noFill/>
          </p:spPr>
          <p:txBody>
            <a:bodyPr wrap="square" rtlCol="0">
              <a:spAutoFit/>
            </a:bodyPr>
            <a:lstStyle/>
            <a:p>
              <a:pPr algn="r"/>
              <a:r>
                <a:rPr lang="en-US" sz="3200" dirty="0">
                  <a:solidFill>
                    <a:srgbClr val="F2F2F5"/>
                  </a:solidFill>
                  <a:effectLst>
                    <a:outerShdw blurRad="38100" dist="38100" dir="2700000" algn="tl">
                      <a:srgbClr val="000000">
                        <a:alpha val="43137"/>
                      </a:srgbClr>
                    </a:outerShdw>
                  </a:effectLst>
                </a:rPr>
                <a:t>You listen to them carefully</a:t>
              </a:r>
              <a:endParaRPr lang="uk-UA" sz="3200" dirty="0">
                <a:solidFill>
                  <a:srgbClr val="F2F2F5"/>
                </a:solidFill>
                <a:effectLst>
                  <a:outerShdw blurRad="38100" dist="38100" dir="2700000" algn="tl">
                    <a:srgbClr val="000000">
                      <a:alpha val="43137"/>
                    </a:srgbClr>
                  </a:outerShdw>
                </a:effectLst>
              </a:endParaRPr>
            </a:p>
          </p:txBody>
        </p:sp>
      </p:grpSp>
      <p:grpSp>
        <p:nvGrpSpPr>
          <p:cNvPr id="57" name="Group 56"/>
          <p:cNvGrpSpPr/>
          <p:nvPr/>
        </p:nvGrpSpPr>
        <p:grpSpPr>
          <a:xfrm>
            <a:off x="297472" y="4126699"/>
            <a:ext cx="7474928" cy="1077218"/>
            <a:chOff x="587072" y="2351919"/>
            <a:chExt cx="7474928" cy="1077218"/>
          </a:xfrm>
        </p:grpSpPr>
        <p:grpSp>
          <p:nvGrpSpPr>
            <p:cNvPr id="58" name="Group 57"/>
            <p:cNvGrpSpPr/>
            <p:nvPr/>
          </p:nvGrpSpPr>
          <p:grpSpPr>
            <a:xfrm>
              <a:off x="7147600" y="2445261"/>
              <a:ext cx="914400" cy="914400"/>
              <a:chOff x="7147600" y="3131564"/>
              <a:chExt cx="914400" cy="914400"/>
            </a:xfrm>
          </p:grpSpPr>
          <p:sp>
            <p:nvSpPr>
              <p:cNvPr id="60" name="Oval 59"/>
              <p:cNvSpPr/>
              <p:nvPr/>
            </p:nvSpPr>
            <p:spPr>
              <a:xfrm>
                <a:off x="7147600" y="3131564"/>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61" name="Freeform 28"/>
              <p:cNvSpPr>
                <a:spLocks/>
              </p:cNvSpPr>
              <p:nvPr/>
            </p:nvSpPr>
            <p:spPr bwMode="auto">
              <a:xfrm>
                <a:off x="7391400" y="3437858"/>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59" name="TextBox 58"/>
            <p:cNvSpPr txBox="1"/>
            <p:nvPr/>
          </p:nvSpPr>
          <p:spPr>
            <a:xfrm>
              <a:off x="587072" y="2351919"/>
              <a:ext cx="6271301" cy="1077218"/>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You let them know they’ve done the right thing by telling you</a:t>
              </a:r>
            </a:p>
          </p:txBody>
        </p:sp>
      </p:grpSp>
      <p:grpSp>
        <p:nvGrpSpPr>
          <p:cNvPr id="62" name="Group 61"/>
          <p:cNvGrpSpPr/>
          <p:nvPr/>
        </p:nvGrpSpPr>
        <p:grpSpPr>
          <a:xfrm>
            <a:off x="1028701" y="5703654"/>
            <a:ext cx="6743699" cy="914400"/>
            <a:chOff x="1318301" y="2445261"/>
            <a:chExt cx="6743699" cy="914400"/>
          </a:xfrm>
        </p:grpSpPr>
        <p:grpSp>
          <p:nvGrpSpPr>
            <p:cNvPr id="63" name="Group 62"/>
            <p:cNvGrpSpPr/>
            <p:nvPr/>
          </p:nvGrpSpPr>
          <p:grpSpPr>
            <a:xfrm>
              <a:off x="7147600" y="2445261"/>
              <a:ext cx="914400" cy="914400"/>
              <a:chOff x="7147600" y="3131564"/>
              <a:chExt cx="914400" cy="914400"/>
            </a:xfrm>
          </p:grpSpPr>
          <p:sp>
            <p:nvSpPr>
              <p:cNvPr id="65" name="Oval 64"/>
              <p:cNvSpPr/>
              <p:nvPr/>
            </p:nvSpPr>
            <p:spPr>
              <a:xfrm>
                <a:off x="7147600" y="3131564"/>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66" name="Freeform 28"/>
              <p:cNvSpPr>
                <a:spLocks/>
              </p:cNvSpPr>
              <p:nvPr/>
            </p:nvSpPr>
            <p:spPr bwMode="auto">
              <a:xfrm>
                <a:off x="7391400" y="3437858"/>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64" name="TextBox 63"/>
            <p:cNvSpPr txBox="1"/>
            <p:nvPr/>
          </p:nvSpPr>
          <p:spPr>
            <a:xfrm>
              <a:off x="1318301" y="2548518"/>
              <a:ext cx="5486400" cy="584775"/>
            </a:xfrm>
            <a:prstGeom prst="rect">
              <a:avLst/>
            </a:prstGeom>
            <a:noFill/>
          </p:spPr>
          <p:txBody>
            <a:bodyPr wrap="square" rtlCol="0">
              <a:spAutoFit/>
            </a:bodyPr>
            <a:lstStyle/>
            <a:p>
              <a:pPr algn="r"/>
              <a:r>
                <a:rPr lang="en-GB" sz="3200" dirty="0">
                  <a:solidFill>
                    <a:srgbClr val="F2F2F5"/>
                  </a:solidFill>
                  <a:effectLst>
                    <a:outerShdw blurRad="38100" dist="38100" dir="2700000" algn="tl">
                      <a:srgbClr val="000000">
                        <a:alpha val="43137"/>
                      </a:srgbClr>
                    </a:outerShdw>
                  </a:effectLst>
                </a:rPr>
                <a:t>Tell them it’s not you’re fault</a:t>
              </a:r>
            </a:p>
          </p:txBody>
        </p:sp>
      </p:grpSp>
      <p:grpSp>
        <p:nvGrpSpPr>
          <p:cNvPr id="67" name="Group 66"/>
          <p:cNvGrpSpPr/>
          <p:nvPr/>
        </p:nvGrpSpPr>
        <p:grpSpPr>
          <a:xfrm>
            <a:off x="324307" y="7121973"/>
            <a:ext cx="7448093" cy="1077218"/>
            <a:chOff x="613907" y="2379967"/>
            <a:chExt cx="7448093" cy="1077218"/>
          </a:xfrm>
        </p:grpSpPr>
        <p:grpSp>
          <p:nvGrpSpPr>
            <p:cNvPr id="68" name="Group 67"/>
            <p:cNvGrpSpPr/>
            <p:nvPr/>
          </p:nvGrpSpPr>
          <p:grpSpPr>
            <a:xfrm>
              <a:off x="7147600" y="2445261"/>
              <a:ext cx="914400" cy="914400"/>
              <a:chOff x="7147600" y="3131564"/>
              <a:chExt cx="914400" cy="914400"/>
            </a:xfrm>
          </p:grpSpPr>
          <p:sp>
            <p:nvSpPr>
              <p:cNvPr id="70" name="Oval 69"/>
              <p:cNvSpPr/>
              <p:nvPr/>
            </p:nvSpPr>
            <p:spPr>
              <a:xfrm>
                <a:off x="7147600" y="3131564"/>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71" name="Freeform 28"/>
              <p:cNvSpPr>
                <a:spLocks/>
              </p:cNvSpPr>
              <p:nvPr/>
            </p:nvSpPr>
            <p:spPr bwMode="auto">
              <a:xfrm>
                <a:off x="7391400" y="3437858"/>
                <a:ext cx="484896" cy="334042"/>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accent1"/>
              </a:solidFill>
              <a:ln w="38100">
                <a:solidFill>
                  <a:schemeClr val="accent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sp>
          <p:nvSpPr>
            <p:cNvPr id="69" name="TextBox 68"/>
            <p:cNvSpPr txBox="1"/>
            <p:nvPr/>
          </p:nvSpPr>
          <p:spPr>
            <a:xfrm>
              <a:off x="613907" y="2379967"/>
              <a:ext cx="6217629" cy="1077218"/>
            </a:xfrm>
            <a:prstGeom prst="rect">
              <a:avLst/>
            </a:prstGeom>
            <a:noFill/>
          </p:spPr>
          <p:txBody>
            <a:bodyPr wrap="square" rtlCol="0">
              <a:spAutoFit/>
            </a:bodyPr>
            <a:lstStyle/>
            <a:p>
              <a:pPr algn="r"/>
              <a:r>
                <a:rPr lang="en-US" sz="3200" dirty="0">
                  <a:solidFill>
                    <a:srgbClr val="F2F2F5"/>
                  </a:solidFill>
                  <a:effectLst>
                    <a:outerShdw blurRad="38100" dist="38100" dir="2700000" algn="tl">
                      <a:srgbClr val="000000">
                        <a:alpha val="43137"/>
                      </a:srgbClr>
                    </a:outerShdw>
                  </a:effectLst>
                </a:rPr>
                <a:t>You explain the next steps and that you will  need to report it</a:t>
              </a:r>
              <a:endParaRPr lang="uk-UA" sz="3200" dirty="0">
                <a:solidFill>
                  <a:srgbClr val="F2F2F5"/>
                </a:solidFill>
                <a:effectLst>
                  <a:outerShdw blurRad="38100" dist="38100" dir="2700000" algn="tl">
                    <a:srgbClr val="000000">
                      <a:alpha val="43137"/>
                    </a:srgbClr>
                  </a:outerShdw>
                </a:effectLst>
              </a:endParaRPr>
            </a:p>
          </p:txBody>
        </p:sp>
      </p:grpSp>
      <p:grpSp>
        <p:nvGrpSpPr>
          <p:cNvPr id="78" name="Group 77"/>
          <p:cNvGrpSpPr/>
          <p:nvPr/>
        </p:nvGrpSpPr>
        <p:grpSpPr>
          <a:xfrm>
            <a:off x="10515600" y="2736428"/>
            <a:ext cx="6743700" cy="1196590"/>
            <a:chOff x="10515600" y="2736428"/>
            <a:chExt cx="6743700" cy="1196590"/>
          </a:xfrm>
        </p:grpSpPr>
        <p:sp>
          <p:nvSpPr>
            <p:cNvPr id="28" name="TextBox 27"/>
            <p:cNvSpPr txBox="1"/>
            <p:nvPr/>
          </p:nvSpPr>
          <p:spPr>
            <a:xfrm>
              <a:off x="11772900" y="2855800"/>
              <a:ext cx="5486400" cy="1077218"/>
            </a:xfrm>
            <a:prstGeom prst="rect">
              <a:avLst/>
            </a:prstGeom>
            <a:noFill/>
          </p:spPr>
          <p:txBody>
            <a:bodyPr wrap="square" rtlCol="0">
              <a:spAutoFit/>
            </a:bodyPr>
            <a:lstStyle/>
            <a:p>
              <a:r>
                <a:rPr lang="en-GB" sz="3200" dirty="0">
                  <a:solidFill>
                    <a:srgbClr val="F2F2F5"/>
                  </a:solidFill>
                  <a:effectLst>
                    <a:outerShdw blurRad="38100" dist="38100" dir="2700000" algn="tl">
                      <a:srgbClr val="000000">
                        <a:alpha val="43137"/>
                      </a:srgbClr>
                    </a:outerShdw>
                  </a:effectLst>
                </a:rPr>
                <a:t>Victim blaming or showing judgement</a:t>
              </a:r>
            </a:p>
          </p:txBody>
        </p:sp>
        <p:sp>
          <p:nvSpPr>
            <p:cNvPr id="76" name="Oval 75"/>
            <p:cNvSpPr/>
            <p:nvPr/>
          </p:nvSpPr>
          <p:spPr>
            <a:xfrm>
              <a:off x="10515600" y="2736428"/>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27" name="Freeform 30"/>
            <p:cNvSpPr>
              <a:spLocks/>
            </p:cNvSpPr>
            <p:nvPr/>
          </p:nvSpPr>
          <p:spPr bwMode="auto">
            <a:xfrm>
              <a:off x="10773452" y="2994280"/>
              <a:ext cx="398697" cy="39869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tx1"/>
            </a:solidFill>
            <a:ln w="38100">
              <a:solidFill>
                <a:schemeClr val="tx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grpSp>
        <p:nvGrpSpPr>
          <p:cNvPr id="79" name="Group 78"/>
          <p:cNvGrpSpPr/>
          <p:nvPr/>
        </p:nvGrpSpPr>
        <p:grpSpPr>
          <a:xfrm>
            <a:off x="10515600" y="4220041"/>
            <a:ext cx="6743700" cy="1196590"/>
            <a:chOff x="10515600" y="2736428"/>
            <a:chExt cx="6743700" cy="1196590"/>
          </a:xfrm>
        </p:grpSpPr>
        <p:sp>
          <p:nvSpPr>
            <p:cNvPr id="80" name="TextBox 79"/>
            <p:cNvSpPr txBox="1"/>
            <p:nvPr/>
          </p:nvSpPr>
          <p:spPr>
            <a:xfrm>
              <a:off x="11772900" y="2855800"/>
              <a:ext cx="5486400" cy="1077218"/>
            </a:xfrm>
            <a:prstGeom prst="rect">
              <a:avLst/>
            </a:prstGeom>
            <a:noFill/>
          </p:spPr>
          <p:txBody>
            <a:bodyPr wrap="square" rtlCol="0">
              <a:spAutoFit/>
            </a:bodyPr>
            <a:lstStyle/>
            <a:p>
              <a:r>
                <a:rPr lang="en-GB" sz="3200" dirty="0">
                  <a:solidFill>
                    <a:srgbClr val="F2F2F5"/>
                  </a:solidFill>
                  <a:effectLst>
                    <a:outerShdw blurRad="38100" dist="38100" dir="2700000" algn="tl">
                      <a:srgbClr val="000000">
                        <a:alpha val="43137"/>
                      </a:srgbClr>
                    </a:outerShdw>
                  </a:effectLst>
                </a:rPr>
                <a:t>Taking away device, banning or blocking access to internet</a:t>
              </a:r>
            </a:p>
          </p:txBody>
        </p:sp>
        <p:sp>
          <p:nvSpPr>
            <p:cNvPr id="81" name="Oval 80"/>
            <p:cNvSpPr/>
            <p:nvPr/>
          </p:nvSpPr>
          <p:spPr>
            <a:xfrm>
              <a:off x="10515600" y="2736428"/>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82" name="Freeform 30"/>
            <p:cNvSpPr>
              <a:spLocks/>
            </p:cNvSpPr>
            <p:nvPr/>
          </p:nvSpPr>
          <p:spPr bwMode="auto">
            <a:xfrm>
              <a:off x="10773452" y="2994280"/>
              <a:ext cx="398697" cy="39869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tx1"/>
            </a:solidFill>
            <a:ln w="38100">
              <a:solidFill>
                <a:schemeClr val="tx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grpSp>
        <p:nvGrpSpPr>
          <p:cNvPr id="83" name="Group 82"/>
          <p:cNvGrpSpPr/>
          <p:nvPr/>
        </p:nvGrpSpPr>
        <p:grpSpPr>
          <a:xfrm>
            <a:off x="10515600" y="5703654"/>
            <a:ext cx="6743700" cy="914400"/>
            <a:chOff x="10515600" y="2736428"/>
            <a:chExt cx="6743700" cy="914400"/>
          </a:xfrm>
        </p:grpSpPr>
        <p:sp>
          <p:nvSpPr>
            <p:cNvPr id="84" name="TextBox 83"/>
            <p:cNvSpPr txBox="1"/>
            <p:nvPr/>
          </p:nvSpPr>
          <p:spPr>
            <a:xfrm>
              <a:off x="11772900" y="2855800"/>
              <a:ext cx="5486400" cy="584775"/>
            </a:xfrm>
            <a:prstGeom prst="rect">
              <a:avLst/>
            </a:prstGeom>
            <a:noFill/>
          </p:spPr>
          <p:txBody>
            <a:bodyPr wrap="square" rtlCol="0">
              <a:spAutoFit/>
            </a:bodyPr>
            <a:lstStyle/>
            <a:p>
              <a:r>
                <a:rPr lang="en-US" sz="3200" dirty="0">
                  <a:solidFill>
                    <a:srgbClr val="F2F2F5"/>
                  </a:solidFill>
                  <a:effectLst>
                    <a:outerShdw blurRad="38100" dist="38100" dir="2700000" algn="tl">
                      <a:srgbClr val="000000">
                        <a:alpha val="43137"/>
                      </a:srgbClr>
                    </a:outerShdw>
                  </a:effectLst>
                </a:rPr>
                <a:t>Making promises </a:t>
              </a:r>
              <a:endParaRPr lang="uk-UA" sz="3200" dirty="0">
                <a:solidFill>
                  <a:srgbClr val="F2F2F5"/>
                </a:solidFill>
                <a:effectLst>
                  <a:outerShdw blurRad="38100" dist="38100" dir="2700000" algn="tl">
                    <a:srgbClr val="000000">
                      <a:alpha val="43137"/>
                    </a:srgbClr>
                  </a:outerShdw>
                </a:effectLst>
              </a:endParaRPr>
            </a:p>
          </p:txBody>
        </p:sp>
        <p:sp>
          <p:nvSpPr>
            <p:cNvPr id="85" name="Oval 84"/>
            <p:cNvSpPr/>
            <p:nvPr/>
          </p:nvSpPr>
          <p:spPr>
            <a:xfrm>
              <a:off x="10515600" y="2736428"/>
              <a:ext cx="914400" cy="914400"/>
            </a:xfrm>
            <a:prstGeom prst="ellips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86" name="Freeform 30"/>
            <p:cNvSpPr>
              <a:spLocks/>
            </p:cNvSpPr>
            <p:nvPr/>
          </p:nvSpPr>
          <p:spPr bwMode="auto">
            <a:xfrm>
              <a:off x="10773452" y="2994280"/>
              <a:ext cx="398697" cy="39869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tx1"/>
            </a:solidFill>
            <a:ln w="38100">
              <a:solidFill>
                <a:schemeClr val="tx1"/>
              </a:solidFill>
            </a:ln>
          </p:spPr>
          <p:txBody>
            <a:bodyPr vert="horz" wrap="square" lIns="91440" tIns="45720" rIns="91440" bIns="45720" numCol="1" anchor="t" anchorCtr="0" compatLnSpc="1">
              <a:prstTxWarp prst="textNoShape">
                <a:avLst/>
              </a:prstTxWarp>
            </a:bodyPr>
            <a:lstStyle/>
            <a:p>
              <a:endParaRPr lang="uk-UA">
                <a:solidFill>
                  <a:srgbClr val="F2F2F5"/>
                </a:solidFill>
              </a:endParaRPr>
            </a:p>
          </p:txBody>
        </p:sp>
      </p:grpSp>
      <p:pic>
        <p:nvPicPr>
          <p:cNvPr id="7" name="Picture 6"/>
          <p:cNvPicPr>
            <a:picLocks noChangeAspect="1"/>
          </p:cNvPicPr>
          <p:nvPr/>
        </p:nvPicPr>
        <p:blipFill>
          <a:blip r:embed="rId3"/>
          <a:stretch>
            <a:fillRect/>
          </a:stretch>
        </p:blipFill>
        <p:spPr>
          <a:xfrm>
            <a:off x="324307" y="9257636"/>
            <a:ext cx="1700931" cy="859611"/>
          </a:xfrm>
          <a:prstGeom prst="rect">
            <a:avLst/>
          </a:prstGeom>
        </p:spPr>
      </p:pic>
    </p:spTree>
    <p:extLst>
      <p:ext uri="{BB962C8B-B14F-4D97-AF65-F5344CB8AC3E}">
        <p14:creationId xmlns:p14="http://schemas.microsoft.com/office/powerpoint/2010/main" val="403833640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125"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249"/>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250"/>
                                        <p:tgtEl>
                                          <p:spTgt spid="57"/>
                                        </p:tgtEl>
                                      </p:cBhvr>
                                    </p:animEffect>
                                    <p:anim calcmode="lin" valueType="num">
                                      <p:cBhvr>
                                        <p:cTn id="14" dur="1250" fill="hold"/>
                                        <p:tgtEl>
                                          <p:spTgt spid="57"/>
                                        </p:tgtEl>
                                        <p:attrNameLst>
                                          <p:attrName>ppt_x</p:attrName>
                                        </p:attrNameLst>
                                      </p:cBhvr>
                                      <p:tavLst>
                                        <p:tav tm="0">
                                          <p:val>
                                            <p:strVal val="#ppt_x"/>
                                          </p:val>
                                        </p:tav>
                                        <p:tav tm="100000">
                                          <p:val>
                                            <p:strVal val="#ppt_x"/>
                                          </p:val>
                                        </p:tav>
                                      </p:tavLst>
                                    </p:anim>
                                    <p:anim calcmode="lin" valueType="num">
                                      <p:cBhvr>
                                        <p:cTn id="15" dur="1125" decel="100000" fill="hold"/>
                                        <p:tgtEl>
                                          <p:spTgt spid="57"/>
                                        </p:tgtEl>
                                        <p:attrNameLst>
                                          <p:attrName>ppt_y</p:attrName>
                                        </p:attrNameLst>
                                      </p:cBhvr>
                                      <p:tavLst>
                                        <p:tav tm="0">
                                          <p:val>
                                            <p:strVal val="#ppt_y+1"/>
                                          </p:val>
                                        </p:tav>
                                        <p:tav tm="100000">
                                          <p:val>
                                            <p:strVal val="#ppt_y-.03"/>
                                          </p:val>
                                        </p:tav>
                                      </p:tavLst>
                                    </p:anim>
                                    <p:anim calcmode="lin" valueType="num">
                                      <p:cBhvr>
                                        <p:cTn id="16" dur="1" accel="100000" fill="hold">
                                          <p:stCondLst>
                                            <p:cond delay="1249"/>
                                          </p:stCondLst>
                                        </p:cTn>
                                        <p:tgtEl>
                                          <p:spTgt spid="5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250"/>
                                        <p:tgtEl>
                                          <p:spTgt spid="62"/>
                                        </p:tgtEl>
                                      </p:cBhvr>
                                    </p:animEffect>
                                    <p:anim calcmode="lin" valueType="num">
                                      <p:cBhvr>
                                        <p:cTn id="20" dur="1250" fill="hold"/>
                                        <p:tgtEl>
                                          <p:spTgt spid="62"/>
                                        </p:tgtEl>
                                        <p:attrNameLst>
                                          <p:attrName>ppt_x</p:attrName>
                                        </p:attrNameLst>
                                      </p:cBhvr>
                                      <p:tavLst>
                                        <p:tav tm="0">
                                          <p:val>
                                            <p:strVal val="#ppt_x"/>
                                          </p:val>
                                        </p:tav>
                                        <p:tav tm="100000">
                                          <p:val>
                                            <p:strVal val="#ppt_x"/>
                                          </p:val>
                                        </p:tav>
                                      </p:tavLst>
                                    </p:anim>
                                    <p:anim calcmode="lin" valueType="num">
                                      <p:cBhvr>
                                        <p:cTn id="21" dur="1125" decel="100000" fill="hold"/>
                                        <p:tgtEl>
                                          <p:spTgt spid="62"/>
                                        </p:tgtEl>
                                        <p:attrNameLst>
                                          <p:attrName>ppt_y</p:attrName>
                                        </p:attrNameLst>
                                      </p:cBhvr>
                                      <p:tavLst>
                                        <p:tav tm="0">
                                          <p:val>
                                            <p:strVal val="#ppt_y+1"/>
                                          </p:val>
                                        </p:tav>
                                        <p:tav tm="100000">
                                          <p:val>
                                            <p:strVal val="#ppt_y-.03"/>
                                          </p:val>
                                        </p:tav>
                                      </p:tavLst>
                                    </p:anim>
                                    <p:anim calcmode="lin" valueType="num">
                                      <p:cBhvr>
                                        <p:cTn id="22" dur="1" accel="100000" fill="hold">
                                          <p:stCondLst>
                                            <p:cond delay="1249"/>
                                          </p:stCondLst>
                                        </p:cTn>
                                        <p:tgtEl>
                                          <p:spTgt spid="6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1250"/>
                                        <p:tgtEl>
                                          <p:spTgt spid="67"/>
                                        </p:tgtEl>
                                      </p:cBhvr>
                                    </p:animEffect>
                                    <p:anim calcmode="lin" valueType="num">
                                      <p:cBhvr>
                                        <p:cTn id="26" dur="1250" fill="hold"/>
                                        <p:tgtEl>
                                          <p:spTgt spid="67"/>
                                        </p:tgtEl>
                                        <p:attrNameLst>
                                          <p:attrName>ppt_x</p:attrName>
                                        </p:attrNameLst>
                                      </p:cBhvr>
                                      <p:tavLst>
                                        <p:tav tm="0">
                                          <p:val>
                                            <p:strVal val="#ppt_x"/>
                                          </p:val>
                                        </p:tav>
                                        <p:tav tm="100000">
                                          <p:val>
                                            <p:strVal val="#ppt_x"/>
                                          </p:val>
                                        </p:tav>
                                      </p:tavLst>
                                    </p:anim>
                                    <p:anim calcmode="lin" valueType="num">
                                      <p:cBhvr>
                                        <p:cTn id="27" dur="1125" decel="100000" fill="hold"/>
                                        <p:tgtEl>
                                          <p:spTgt spid="67"/>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67"/>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37" presetClass="entr" presetSubtype="0"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250"/>
                                        <p:tgtEl>
                                          <p:spTgt spid="78"/>
                                        </p:tgtEl>
                                      </p:cBhvr>
                                    </p:animEffect>
                                    <p:anim calcmode="lin" valueType="num">
                                      <p:cBhvr>
                                        <p:cTn id="33" dur="1250" fill="hold"/>
                                        <p:tgtEl>
                                          <p:spTgt spid="78"/>
                                        </p:tgtEl>
                                        <p:attrNameLst>
                                          <p:attrName>ppt_x</p:attrName>
                                        </p:attrNameLst>
                                      </p:cBhvr>
                                      <p:tavLst>
                                        <p:tav tm="0">
                                          <p:val>
                                            <p:strVal val="#ppt_x"/>
                                          </p:val>
                                        </p:tav>
                                        <p:tav tm="100000">
                                          <p:val>
                                            <p:strVal val="#ppt_x"/>
                                          </p:val>
                                        </p:tav>
                                      </p:tavLst>
                                    </p:anim>
                                    <p:anim calcmode="lin" valueType="num">
                                      <p:cBhvr>
                                        <p:cTn id="34" dur="1125" decel="100000" fill="hold"/>
                                        <p:tgtEl>
                                          <p:spTgt spid="78"/>
                                        </p:tgtEl>
                                        <p:attrNameLst>
                                          <p:attrName>ppt_y</p:attrName>
                                        </p:attrNameLst>
                                      </p:cBhvr>
                                      <p:tavLst>
                                        <p:tav tm="0">
                                          <p:val>
                                            <p:strVal val="#ppt_y+1"/>
                                          </p:val>
                                        </p:tav>
                                        <p:tav tm="100000">
                                          <p:val>
                                            <p:strVal val="#ppt_y-.03"/>
                                          </p:val>
                                        </p:tav>
                                      </p:tavLst>
                                    </p:anim>
                                    <p:anim calcmode="lin" valueType="num">
                                      <p:cBhvr>
                                        <p:cTn id="35" dur="1" accel="100000" fill="hold">
                                          <p:stCondLst>
                                            <p:cond delay="1249"/>
                                          </p:stCondLst>
                                        </p:cTn>
                                        <p:tgtEl>
                                          <p:spTgt spid="78"/>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250"/>
                                        <p:tgtEl>
                                          <p:spTgt spid="79"/>
                                        </p:tgtEl>
                                      </p:cBhvr>
                                    </p:animEffect>
                                    <p:anim calcmode="lin" valueType="num">
                                      <p:cBhvr>
                                        <p:cTn id="39" dur="1250" fill="hold"/>
                                        <p:tgtEl>
                                          <p:spTgt spid="79"/>
                                        </p:tgtEl>
                                        <p:attrNameLst>
                                          <p:attrName>ppt_x</p:attrName>
                                        </p:attrNameLst>
                                      </p:cBhvr>
                                      <p:tavLst>
                                        <p:tav tm="0">
                                          <p:val>
                                            <p:strVal val="#ppt_x"/>
                                          </p:val>
                                        </p:tav>
                                        <p:tav tm="100000">
                                          <p:val>
                                            <p:strVal val="#ppt_x"/>
                                          </p:val>
                                        </p:tav>
                                      </p:tavLst>
                                    </p:anim>
                                    <p:anim calcmode="lin" valueType="num">
                                      <p:cBhvr>
                                        <p:cTn id="40" dur="1125" decel="100000" fill="hold"/>
                                        <p:tgtEl>
                                          <p:spTgt spid="79"/>
                                        </p:tgtEl>
                                        <p:attrNameLst>
                                          <p:attrName>ppt_y</p:attrName>
                                        </p:attrNameLst>
                                      </p:cBhvr>
                                      <p:tavLst>
                                        <p:tav tm="0">
                                          <p:val>
                                            <p:strVal val="#ppt_y+1"/>
                                          </p:val>
                                        </p:tav>
                                        <p:tav tm="100000">
                                          <p:val>
                                            <p:strVal val="#ppt_y-.03"/>
                                          </p:val>
                                        </p:tav>
                                      </p:tavLst>
                                    </p:anim>
                                    <p:anim calcmode="lin" valueType="num">
                                      <p:cBhvr>
                                        <p:cTn id="41" dur="1" accel="100000" fill="hold">
                                          <p:stCondLst>
                                            <p:cond delay="1249"/>
                                          </p:stCondLst>
                                        </p:cTn>
                                        <p:tgtEl>
                                          <p:spTgt spid="79"/>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83"/>
                                        </p:tgtEl>
                                        <p:attrNameLst>
                                          <p:attrName>style.visibility</p:attrName>
                                        </p:attrNameLst>
                                      </p:cBhvr>
                                      <p:to>
                                        <p:strVal val="visible"/>
                                      </p:to>
                                    </p:set>
                                    <p:animEffect transition="in" filter="fade">
                                      <p:cBhvr>
                                        <p:cTn id="44" dur="1250"/>
                                        <p:tgtEl>
                                          <p:spTgt spid="83"/>
                                        </p:tgtEl>
                                      </p:cBhvr>
                                    </p:animEffect>
                                    <p:anim calcmode="lin" valueType="num">
                                      <p:cBhvr>
                                        <p:cTn id="45" dur="1250" fill="hold"/>
                                        <p:tgtEl>
                                          <p:spTgt spid="83"/>
                                        </p:tgtEl>
                                        <p:attrNameLst>
                                          <p:attrName>ppt_x</p:attrName>
                                        </p:attrNameLst>
                                      </p:cBhvr>
                                      <p:tavLst>
                                        <p:tav tm="0">
                                          <p:val>
                                            <p:strVal val="#ppt_x"/>
                                          </p:val>
                                        </p:tav>
                                        <p:tav tm="100000">
                                          <p:val>
                                            <p:strVal val="#ppt_x"/>
                                          </p:val>
                                        </p:tav>
                                      </p:tavLst>
                                    </p:anim>
                                    <p:anim calcmode="lin" valueType="num">
                                      <p:cBhvr>
                                        <p:cTn id="46" dur="1125" decel="100000" fill="hold"/>
                                        <p:tgtEl>
                                          <p:spTgt spid="83"/>
                                        </p:tgtEl>
                                        <p:attrNameLst>
                                          <p:attrName>ppt_y</p:attrName>
                                        </p:attrNameLst>
                                      </p:cBhvr>
                                      <p:tavLst>
                                        <p:tav tm="0">
                                          <p:val>
                                            <p:strVal val="#ppt_y+1"/>
                                          </p:val>
                                        </p:tav>
                                        <p:tav tm="100000">
                                          <p:val>
                                            <p:strVal val="#ppt_y-.03"/>
                                          </p:val>
                                        </p:tav>
                                      </p:tavLst>
                                    </p:anim>
                                    <p:anim calcmode="lin" valueType="num">
                                      <p:cBhvr>
                                        <p:cTn id="47" dur="1" accel="100000" fill="hold">
                                          <p:stCondLst>
                                            <p:cond delay="1249"/>
                                          </p:stCondLst>
                                        </p:cTn>
                                        <p:tgtEl>
                                          <p:spTgt spid="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
            <a:ext cx="18296966" cy="255269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sp>
        <p:nvSpPr>
          <p:cNvPr id="8" name="TextBox 7"/>
          <p:cNvSpPr txBox="1"/>
          <p:nvPr/>
        </p:nvSpPr>
        <p:spPr>
          <a:xfrm>
            <a:off x="4786357" y="723900"/>
            <a:ext cx="8934126" cy="1107996"/>
          </a:xfrm>
          <a:prstGeom prst="rect">
            <a:avLst/>
          </a:prstGeom>
          <a:noFill/>
        </p:spPr>
        <p:txBody>
          <a:bodyPr wrap="square" rtlCol="0">
            <a:spAutoFit/>
          </a:bodyPr>
          <a:lstStyle/>
          <a:p>
            <a:pPr algn="ctr"/>
            <a:r>
              <a:rPr lang="en-US" sz="6600" b="1" dirty="0">
                <a:solidFill>
                  <a:srgbClr val="62ACC9"/>
                </a:solidFill>
                <a:effectLst>
                  <a:outerShdw blurRad="38100" dist="38100" dir="2700000" algn="tl">
                    <a:srgbClr val="000000">
                      <a:alpha val="43137"/>
                    </a:srgbClr>
                  </a:outerShdw>
                </a:effectLst>
                <a:ea typeface="Roboto Condensed" panose="02000000000000000000" pitchFamily="2" charset="0"/>
                <a:cs typeface="Lato Semibold" panose="020F0502020204030203" pitchFamily="34" charset="0"/>
              </a:rPr>
              <a:t>Help and support </a:t>
            </a:r>
            <a:endParaRPr lang="ru-RU" sz="6600" b="1" dirty="0">
              <a:solidFill>
                <a:srgbClr val="62ACC9"/>
              </a:solidFill>
              <a:effectLst>
                <a:outerShdw blurRad="38100" dist="38100" dir="2700000" algn="tl">
                  <a:srgbClr val="000000">
                    <a:alpha val="43137"/>
                  </a:srgbClr>
                </a:outerShdw>
              </a:effectLst>
              <a:ea typeface="Lato Semibold" panose="020F0502020204030203" pitchFamily="34" charset="0"/>
              <a:cs typeface="Lato Semibold" panose="020F0502020204030203" pitchFamily="34" charset="0"/>
            </a:endParaRPr>
          </a:p>
        </p:txBody>
      </p:sp>
      <p:pic>
        <p:nvPicPr>
          <p:cNvPr id="6" name="Picture 5"/>
          <p:cNvPicPr>
            <a:picLocks noChangeAspect="1"/>
          </p:cNvPicPr>
          <p:nvPr/>
        </p:nvPicPr>
        <p:blipFill>
          <a:blip r:embed="rId3"/>
          <a:stretch>
            <a:fillRect/>
          </a:stretch>
        </p:blipFill>
        <p:spPr>
          <a:xfrm>
            <a:off x="152400" y="9292535"/>
            <a:ext cx="1700931" cy="859611"/>
          </a:xfrm>
          <a:prstGeom prst="rect">
            <a:avLst/>
          </a:prstGeom>
        </p:spPr>
      </p:pic>
      <p:pic>
        <p:nvPicPr>
          <p:cNvPr id="2" name="Picture 1"/>
          <p:cNvPicPr>
            <a:picLocks noChangeAspect="1"/>
          </p:cNvPicPr>
          <p:nvPr/>
        </p:nvPicPr>
        <p:blipFill rotWithShape="1">
          <a:blip r:embed="rId4">
            <a:clrChange>
              <a:clrFrom>
                <a:srgbClr val="FFFFFF"/>
              </a:clrFrom>
              <a:clrTo>
                <a:srgbClr val="FFFFFF">
                  <a:alpha val="0"/>
                </a:srgbClr>
              </a:clrTo>
            </a:clrChange>
          </a:blip>
          <a:srcRect l="2941"/>
          <a:stretch/>
        </p:blipFill>
        <p:spPr>
          <a:xfrm>
            <a:off x="827589" y="2533896"/>
            <a:ext cx="2770915" cy="1427441"/>
          </a:xfrm>
          <a:prstGeom prst="rect">
            <a:avLst/>
          </a:prstGeom>
        </p:spPr>
      </p:pic>
      <p:sp>
        <p:nvSpPr>
          <p:cNvPr id="9" name="TextBox 8"/>
          <p:cNvSpPr txBox="1"/>
          <p:nvPr/>
        </p:nvSpPr>
        <p:spPr>
          <a:xfrm>
            <a:off x="477410" y="4128074"/>
            <a:ext cx="3388407" cy="2308324"/>
          </a:xfrm>
          <a:prstGeom prst="rect">
            <a:avLst/>
          </a:prstGeom>
          <a:noFill/>
        </p:spPr>
        <p:txBody>
          <a:bodyPr wrap="square" rtlCol="0">
            <a:spAutoFit/>
          </a:bodyPr>
          <a:lstStyle/>
          <a:p>
            <a:pPr lvl="0" algn="ctr">
              <a:spcBef>
                <a:spcPts val="0"/>
              </a:spcBef>
            </a:pPr>
            <a:r>
              <a:rPr lang="en-GB" sz="2400" dirty="0"/>
              <a:t>#</a:t>
            </a:r>
            <a:r>
              <a:rPr lang="en-GB" sz="2400" dirty="0" err="1"/>
              <a:t>AskTheAwkward</a:t>
            </a:r>
            <a:endParaRPr lang="en-GB" sz="2400" dirty="0"/>
          </a:p>
          <a:p>
            <a:pPr lvl="0" algn="ctr">
              <a:spcBef>
                <a:spcPts val="0"/>
              </a:spcBef>
            </a:pPr>
            <a:r>
              <a:rPr lang="en-GB" sz="2400" dirty="0"/>
              <a:t>Helps you to prepare for conversations with your child about online harms. </a:t>
            </a:r>
          </a:p>
          <a:p>
            <a:pPr lvl="0" algn="ctr">
              <a:spcBef>
                <a:spcPts val="0"/>
              </a:spcBef>
            </a:pPr>
            <a:endParaRPr lang="en-GB" sz="2400" dirty="0"/>
          </a:p>
        </p:txBody>
      </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1001517" y="6617534"/>
            <a:ext cx="2654735" cy="2654735"/>
          </a:xfrm>
          <a:prstGeom prst="rect">
            <a:avLst/>
          </a:prstGeom>
        </p:spPr>
      </p:pic>
      <p:sp>
        <p:nvSpPr>
          <p:cNvPr id="4" name="AutoShape 2" descr="Parent Club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Parent Club is ‘Here for You’ to help with life’s challenges | The ..."/>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2349" y="2219268"/>
            <a:ext cx="2587126" cy="18307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51826" y="4128074"/>
            <a:ext cx="3124200" cy="1938992"/>
          </a:xfrm>
          <a:prstGeom prst="rect">
            <a:avLst/>
          </a:prstGeom>
        </p:spPr>
        <p:txBody>
          <a:bodyPr wrap="square">
            <a:spAutoFit/>
          </a:bodyPr>
          <a:lstStyle/>
          <a:p>
            <a:pPr algn="ctr"/>
            <a:r>
              <a:rPr lang="en-GB" sz="2400" dirty="0">
                <a:latin typeface="+mj-lt"/>
              </a:rPr>
              <a:t>Tips and information on how to protect your child from dangers of online world.</a:t>
            </a:r>
          </a:p>
        </p:txBody>
      </p:sp>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4866320" y="6617534"/>
            <a:ext cx="2600325" cy="2600325"/>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8712074" y="2626383"/>
            <a:ext cx="1981200" cy="1345521"/>
          </a:xfrm>
          <a:prstGeom prst="rect">
            <a:avLst/>
          </a:prstGeom>
        </p:spPr>
      </p:pic>
      <p:sp>
        <p:nvSpPr>
          <p:cNvPr id="15" name="Rectangle 14"/>
          <p:cNvSpPr/>
          <p:nvPr/>
        </p:nvSpPr>
        <p:spPr>
          <a:xfrm>
            <a:off x="8238714" y="4128074"/>
            <a:ext cx="2895600" cy="2308324"/>
          </a:xfrm>
          <a:prstGeom prst="rect">
            <a:avLst/>
          </a:prstGeom>
        </p:spPr>
        <p:txBody>
          <a:bodyPr wrap="square">
            <a:spAutoFit/>
          </a:bodyPr>
          <a:lstStyle/>
          <a:p>
            <a:pPr algn="ctr"/>
            <a:r>
              <a:rPr lang="en-GB" sz="2400" dirty="0"/>
              <a:t>Safety settings for your child's devices and apps and guidance to tackle online issues they may face.</a:t>
            </a:r>
            <a:endParaRPr lang="en-GB" sz="2400" dirty="0">
              <a:effectLst>
                <a:outerShdw blurRad="38100" dist="38100" dir="2700000" algn="tl">
                  <a:srgbClr val="000000">
                    <a:alpha val="43137"/>
                  </a:srgbClr>
                </a:outerShdw>
              </a:effectLst>
              <a:latin typeface="+mj-lt"/>
            </a:endParaRPr>
          </a:p>
        </p:txBody>
      </p:sp>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8474430" y="6617534"/>
            <a:ext cx="2600325" cy="2600325"/>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12638145" y="2578861"/>
            <a:ext cx="1365783" cy="1395475"/>
          </a:xfrm>
          <a:prstGeom prst="rect">
            <a:avLst/>
          </a:prstGeom>
        </p:spPr>
      </p:pic>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a:off x="15392400" y="2770885"/>
            <a:ext cx="1960355" cy="1172632"/>
          </a:xfrm>
          <a:prstGeom prst="rect">
            <a:avLst/>
          </a:prstGeom>
        </p:spPr>
      </p:pic>
      <p:sp>
        <p:nvSpPr>
          <p:cNvPr id="19" name="Rectangle 18"/>
          <p:cNvSpPr/>
          <p:nvPr/>
        </p:nvSpPr>
        <p:spPr>
          <a:xfrm>
            <a:off x="11789768" y="4128074"/>
            <a:ext cx="2895600" cy="1938992"/>
          </a:xfrm>
          <a:prstGeom prst="rect">
            <a:avLst/>
          </a:prstGeom>
        </p:spPr>
        <p:txBody>
          <a:bodyPr wrap="square">
            <a:spAutoFit/>
          </a:bodyPr>
          <a:lstStyle/>
          <a:p>
            <a:pPr algn="ctr"/>
            <a:r>
              <a:rPr lang="en-GB" sz="2400" dirty="0"/>
              <a:t>Useful information about apps and games your child may be using and what to look out for.</a:t>
            </a:r>
            <a:endParaRPr lang="en-GB" sz="2400" dirty="0">
              <a:effectLst>
                <a:outerShdw blurRad="38100" dist="38100" dir="2700000" algn="tl">
                  <a:srgbClr val="000000">
                    <a:alpha val="43137"/>
                  </a:srgbClr>
                </a:outerShdw>
              </a:effectLst>
              <a:latin typeface="+mj-lt"/>
            </a:endParaRPr>
          </a:p>
        </p:txBody>
      </p:sp>
      <p:pic>
        <p:nvPicPr>
          <p:cNvPr id="17" name="Picture 16"/>
          <p:cNvPicPr>
            <a:picLocks noChangeAspect="1"/>
          </p:cNvPicPr>
          <p:nvPr/>
        </p:nvPicPr>
        <p:blipFill>
          <a:blip r:embed="rId12">
            <a:clrChange>
              <a:clrFrom>
                <a:srgbClr val="FFFFFF"/>
              </a:clrFrom>
              <a:clrTo>
                <a:srgbClr val="FFFFFF">
                  <a:alpha val="0"/>
                </a:srgbClr>
              </a:clrTo>
            </a:clrChange>
          </a:blip>
          <a:stretch>
            <a:fillRect/>
          </a:stretch>
        </p:blipFill>
        <p:spPr>
          <a:xfrm>
            <a:off x="11956707" y="6563874"/>
            <a:ext cx="2728661" cy="2728661"/>
          </a:xfrm>
          <a:prstGeom prst="rect">
            <a:avLst/>
          </a:prstGeom>
        </p:spPr>
      </p:pic>
      <p:sp>
        <p:nvSpPr>
          <p:cNvPr id="21" name="Rectangle 20"/>
          <p:cNvSpPr/>
          <p:nvPr/>
        </p:nvSpPr>
        <p:spPr>
          <a:xfrm>
            <a:off x="14769830" y="4128074"/>
            <a:ext cx="3505200" cy="2308324"/>
          </a:xfrm>
          <a:prstGeom prst="rect">
            <a:avLst/>
          </a:prstGeom>
        </p:spPr>
        <p:txBody>
          <a:bodyPr wrap="square">
            <a:spAutoFit/>
          </a:bodyPr>
          <a:lstStyle/>
          <a:p>
            <a:pPr algn="ctr"/>
            <a:r>
              <a:rPr lang="en-GB" sz="2400" dirty="0"/>
              <a:t>Tool for under 18s in the UK to confidentially report sexual images and videos of themselves and remove them from the internet.</a:t>
            </a:r>
            <a:endParaRPr lang="en-GB" sz="2400" dirty="0">
              <a:effectLst>
                <a:outerShdw blurRad="38100" dist="38100" dir="2700000" algn="tl">
                  <a:srgbClr val="000000">
                    <a:alpha val="43137"/>
                  </a:srgbClr>
                </a:outerShdw>
              </a:effectLst>
              <a:latin typeface="+mj-lt"/>
            </a:endParaRPr>
          </a:p>
        </p:txBody>
      </p:sp>
      <p:pic>
        <p:nvPicPr>
          <p:cNvPr id="18" name="Picture 17"/>
          <p:cNvPicPr>
            <a:picLocks noChangeAspect="1"/>
          </p:cNvPicPr>
          <p:nvPr/>
        </p:nvPicPr>
        <p:blipFill>
          <a:blip r:embed="rId13">
            <a:clrChange>
              <a:clrFrom>
                <a:srgbClr val="FFFFFF"/>
              </a:clrFrom>
              <a:clrTo>
                <a:srgbClr val="FFFFFF">
                  <a:alpha val="0"/>
                </a:srgbClr>
              </a:clrTo>
            </a:clrChange>
          </a:blip>
          <a:stretch>
            <a:fillRect/>
          </a:stretch>
        </p:blipFill>
        <p:spPr>
          <a:xfrm>
            <a:off x="15241317" y="6617534"/>
            <a:ext cx="2562225" cy="2562225"/>
          </a:xfrm>
          <a:prstGeom prst="rect">
            <a:avLst/>
          </a:prstGeom>
        </p:spPr>
      </p:pic>
    </p:spTree>
    <p:extLst>
      <p:ext uri="{BB962C8B-B14F-4D97-AF65-F5344CB8AC3E}">
        <p14:creationId xmlns:p14="http://schemas.microsoft.com/office/powerpoint/2010/main" val="11542304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4000" y="0"/>
            <a:ext cx="9144000" cy="10287000"/>
          </a:xfrm>
          <a:prstGeom prst="rect">
            <a:avLst/>
          </a:prstGeom>
          <a:solidFill>
            <a:schemeClr val="accent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grpSp>
        <p:nvGrpSpPr>
          <p:cNvPr id="24" name="Group 23"/>
          <p:cNvGrpSpPr/>
          <p:nvPr/>
        </p:nvGrpSpPr>
        <p:grpSpPr>
          <a:xfrm>
            <a:off x="381000" y="3314700"/>
            <a:ext cx="8705965" cy="2951630"/>
            <a:chOff x="9663075" y="1823849"/>
            <a:chExt cx="4961882" cy="2951630"/>
          </a:xfrm>
        </p:grpSpPr>
        <p:sp>
          <p:nvSpPr>
            <p:cNvPr id="17" name="TextBox 16"/>
            <p:cNvSpPr txBox="1"/>
            <p:nvPr/>
          </p:nvSpPr>
          <p:spPr>
            <a:xfrm>
              <a:off x="10063843" y="2164080"/>
              <a:ext cx="4561114" cy="2123658"/>
            </a:xfrm>
            <a:prstGeom prst="rect">
              <a:avLst/>
            </a:prstGeom>
            <a:noFill/>
          </p:spPr>
          <p:txBody>
            <a:bodyPr wrap="square" rtlCol="0">
              <a:spAutoFit/>
            </a:bodyPr>
            <a:lstStyle/>
            <a:p>
              <a:r>
                <a:rPr lang="en-US" sz="6600" b="1" dirty="0">
                  <a:solidFill>
                    <a:srgbClr val="62ACC9"/>
                  </a:solidFill>
                  <a:ea typeface="Roboto Condensed" panose="02000000000000000000" pitchFamily="2" charset="0"/>
                  <a:cs typeface="Lato Semibold" panose="020F0502020204030203" pitchFamily="34" charset="0"/>
                </a:rPr>
                <a:t>This is what we    grew up with…..</a:t>
              </a:r>
              <a:endParaRPr lang="ru-RU" sz="6600" b="1" dirty="0">
                <a:solidFill>
                  <a:srgbClr val="62ACC9"/>
                </a:solidFill>
                <a:ea typeface="Lato Semibold" panose="020F0502020204030203" pitchFamily="34" charset="0"/>
                <a:cs typeface="Lato Semibold" panose="020F0502020204030203" pitchFamily="34" charset="0"/>
              </a:endParaRPr>
            </a:p>
          </p:txBody>
        </p:sp>
        <p:grpSp>
          <p:nvGrpSpPr>
            <p:cNvPr id="18" name="Group 17"/>
            <p:cNvGrpSpPr/>
            <p:nvPr/>
          </p:nvGrpSpPr>
          <p:grpSpPr>
            <a:xfrm>
              <a:off x="9663075" y="1823849"/>
              <a:ext cx="685800" cy="685800"/>
              <a:chOff x="6075325" y="3906370"/>
              <a:chExt cx="685800" cy="685800"/>
            </a:xfrm>
          </p:grpSpPr>
          <p:cxnSp>
            <p:nvCxnSpPr>
              <p:cNvPr id="22" name="Straight Connector 21"/>
              <p:cNvCxnSpPr/>
              <p:nvPr/>
            </p:nvCxnSpPr>
            <p:spPr>
              <a:xfrm flipV="1">
                <a:off x="6075325" y="3906370"/>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75325" y="3906370"/>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10800000">
              <a:off x="13549380" y="4089679"/>
              <a:ext cx="685800" cy="685800"/>
              <a:chOff x="6865870" y="2743198"/>
              <a:chExt cx="685800" cy="685800"/>
            </a:xfrm>
          </p:grpSpPr>
          <p:cxnSp>
            <p:nvCxnSpPr>
              <p:cNvPr id="20" name="Straight Connector 19"/>
              <p:cNvCxnSpPr/>
              <p:nvPr/>
            </p:nvCxnSpPr>
            <p:spPr>
              <a:xfrm flipV="1">
                <a:off x="6865870" y="2743198"/>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65870" y="2743198"/>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5" name="Picture 4"/>
          <p:cNvPicPr>
            <a:picLocks noChangeAspect="1"/>
          </p:cNvPicPr>
          <p:nvPr/>
        </p:nvPicPr>
        <p:blipFill>
          <a:blip r:embed="rId3"/>
          <a:stretch>
            <a:fillRect/>
          </a:stretch>
        </p:blipFill>
        <p:spPr>
          <a:xfrm>
            <a:off x="381000" y="9105900"/>
            <a:ext cx="1700931" cy="859611"/>
          </a:xfrm>
          <a:prstGeom prst="rect">
            <a:avLst/>
          </a:prstGeom>
        </p:spPr>
      </p:pic>
      <p:pic>
        <p:nvPicPr>
          <p:cNvPr id="4" name="Picture Placeholder 3"/>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0296" r="20296"/>
          <a:stretch>
            <a:fillRect/>
          </a:stretch>
        </p:blipFill>
        <p:spPr/>
      </p:pic>
    </p:spTree>
    <p:extLst>
      <p:ext uri="{BB962C8B-B14F-4D97-AF65-F5344CB8AC3E}">
        <p14:creationId xmlns:p14="http://schemas.microsoft.com/office/powerpoint/2010/main" val="3426017526"/>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4000" y="0"/>
            <a:ext cx="9144000" cy="10287000"/>
          </a:xfrm>
          <a:prstGeom prst="rect">
            <a:avLst/>
          </a:prstGeom>
          <a:solidFill>
            <a:schemeClr val="accent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rgbClr val="0A091B"/>
              </a:solidFill>
            </a:endParaRPr>
          </a:p>
        </p:txBody>
      </p:sp>
      <p:grpSp>
        <p:nvGrpSpPr>
          <p:cNvPr id="24" name="Group 23"/>
          <p:cNvGrpSpPr/>
          <p:nvPr/>
        </p:nvGrpSpPr>
        <p:grpSpPr>
          <a:xfrm>
            <a:off x="381000" y="2857500"/>
            <a:ext cx="8378413" cy="3854254"/>
            <a:chOff x="9663075" y="1823849"/>
            <a:chExt cx="4775197" cy="3854254"/>
          </a:xfrm>
        </p:grpSpPr>
        <p:sp>
          <p:nvSpPr>
            <p:cNvPr id="17" name="TextBox 16"/>
            <p:cNvSpPr txBox="1"/>
            <p:nvPr/>
          </p:nvSpPr>
          <p:spPr>
            <a:xfrm>
              <a:off x="9877158" y="2146578"/>
              <a:ext cx="4561114" cy="3139321"/>
            </a:xfrm>
            <a:prstGeom prst="rect">
              <a:avLst/>
            </a:prstGeom>
            <a:noFill/>
          </p:spPr>
          <p:txBody>
            <a:bodyPr wrap="square" rtlCol="0">
              <a:spAutoFit/>
            </a:bodyPr>
            <a:lstStyle/>
            <a:p>
              <a:r>
                <a:rPr lang="en-US" sz="6600" b="1" dirty="0">
                  <a:solidFill>
                    <a:srgbClr val="62ACC9"/>
                  </a:solidFill>
                  <a:ea typeface="Roboto Condensed" panose="02000000000000000000" pitchFamily="2" charset="0"/>
                  <a:cs typeface="Lato Semibold" panose="020F0502020204030203" pitchFamily="34" charset="0"/>
                </a:rPr>
                <a:t>….and this is what children today are growing up with.</a:t>
              </a:r>
              <a:endParaRPr lang="ru-RU" sz="6600" b="1" dirty="0">
                <a:solidFill>
                  <a:srgbClr val="62ACC9"/>
                </a:solidFill>
                <a:ea typeface="Lato Semibold" panose="020F0502020204030203" pitchFamily="34" charset="0"/>
                <a:cs typeface="Lato Semibold" panose="020F0502020204030203" pitchFamily="34" charset="0"/>
              </a:endParaRPr>
            </a:p>
          </p:txBody>
        </p:sp>
        <p:grpSp>
          <p:nvGrpSpPr>
            <p:cNvPr id="18" name="Group 17"/>
            <p:cNvGrpSpPr/>
            <p:nvPr/>
          </p:nvGrpSpPr>
          <p:grpSpPr>
            <a:xfrm>
              <a:off x="9663075" y="1823849"/>
              <a:ext cx="685800" cy="685800"/>
              <a:chOff x="6075325" y="3906370"/>
              <a:chExt cx="685800" cy="685800"/>
            </a:xfrm>
          </p:grpSpPr>
          <p:cxnSp>
            <p:nvCxnSpPr>
              <p:cNvPr id="22" name="Straight Connector 21"/>
              <p:cNvCxnSpPr/>
              <p:nvPr/>
            </p:nvCxnSpPr>
            <p:spPr>
              <a:xfrm flipV="1">
                <a:off x="6075325" y="3906370"/>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75325" y="3906370"/>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10800000">
              <a:off x="13519168" y="4992303"/>
              <a:ext cx="685800" cy="685800"/>
              <a:chOff x="6896082" y="1840574"/>
              <a:chExt cx="685800" cy="685800"/>
            </a:xfrm>
          </p:grpSpPr>
          <p:cxnSp>
            <p:nvCxnSpPr>
              <p:cNvPr id="20" name="Straight Connector 19"/>
              <p:cNvCxnSpPr/>
              <p:nvPr/>
            </p:nvCxnSpPr>
            <p:spPr>
              <a:xfrm flipV="1">
                <a:off x="6896082" y="1840574"/>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96082" y="1840574"/>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5" name="Picture 4"/>
          <p:cNvPicPr>
            <a:picLocks noChangeAspect="1"/>
          </p:cNvPicPr>
          <p:nvPr/>
        </p:nvPicPr>
        <p:blipFill>
          <a:blip r:embed="rId3"/>
          <a:stretch>
            <a:fillRect/>
          </a:stretch>
        </p:blipFill>
        <p:spPr>
          <a:xfrm>
            <a:off x="381000" y="9105900"/>
            <a:ext cx="1700931" cy="859611"/>
          </a:xfrm>
          <a:prstGeom prst="rect">
            <a:avLst/>
          </a:prstGeom>
        </p:spPr>
      </p:pic>
      <p:pic>
        <p:nvPicPr>
          <p:cNvPr id="1026" name="Picture 2" descr="Apple Vision Pro VR headset: Specs, price and demos at WWDC 20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5067300"/>
            <a:ext cx="9144000"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10th. generation iPad is the first to have a landscape selfie camera -  even though it should not - PhoneArena"/>
          <p:cNvPicPr>
            <a:picLocks noGrp="1" noChangeAspect="1" noChangeArrowheads="1"/>
          </p:cNvPicPr>
          <p:nvPr>
            <p:ph type="pic" sz="quarter" idx="12"/>
          </p:nvPr>
        </p:nvPicPr>
        <p:blipFill>
          <a:blip r:embed="rId5">
            <a:extLst>
              <a:ext uri="{28A0092B-C50C-407E-A947-70E740481C1C}">
                <a14:useLocalDpi xmlns:a14="http://schemas.microsoft.com/office/drawing/2010/main" val="0"/>
              </a:ext>
            </a:extLst>
          </a:blip>
          <a:srcRect l="25000" r="25000"/>
          <a:stretch>
            <a:fillRect/>
          </a:stretch>
        </p:blipFill>
        <p:spPr bwMode="auto">
          <a:xfrm>
            <a:off x="9144000" y="0"/>
            <a:ext cx="91440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507907"/>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17523" y="1445057"/>
            <a:ext cx="3429000" cy="31289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058004" y="5693932"/>
            <a:ext cx="3407569" cy="323503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0745742" y="1535247"/>
            <a:ext cx="3685779" cy="304444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381000" y="9258300"/>
            <a:ext cx="1700931" cy="859611"/>
          </a:xfrm>
          <a:prstGeom prst="rect">
            <a:avLst/>
          </a:prstGeom>
        </p:spPr>
      </p:pic>
      <p:pic>
        <p:nvPicPr>
          <p:cNvPr id="1026" name="Picture 2">
            <a:hlinkClick r:id="rId7"/>
            <a:extLst>
              <a:ext uri="{FF2B5EF4-FFF2-40B4-BE49-F238E27FC236}">
                <a16:creationId xmlns:a16="http://schemas.microsoft.com/office/drawing/2014/main" id="{4DBDB9BE-BC56-D984-3A5D-78A97801A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2429" y="5329435"/>
            <a:ext cx="3609092" cy="360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6418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ircular facebook logo"/>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053901" y="6873557"/>
            <a:ext cx="1773810" cy="1773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rcular snapchat logo"/>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0097120" y="3791869"/>
            <a:ext cx="1870608" cy="1870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ircular tiktok logo"/>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545693" y="3834026"/>
            <a:ext cx="1878969" cy="1963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ircular instagram logo"/>
          <p:cNvPicPr>
            <a:picLocks noChangeAspect="1" noChangeArrowheads="1"/>
          </p:cNvPicPr>
          <p:nvPr/>
        </p:nvPicPr>
        <p:blipFill>
          <a:blip r:embed="rId6">
            <a:clrChange>
              <a:clrFrom>
                <a:srgbClr val="F7FFFD"/>
              </a:clrFrom>
              <a:clrTo>
                <a:srgbClr val="F7FFFD">
                  <a:alpha val="0"/>
                </a:srgbClr>
              </a:clrTo>
            </a:clrChange>
            <a:extLst>
              <a:ext uri="{28A0092B-C50C-407E-A947-70E740481C1C}">
                <a14:useLocalDpi xmlns:a14="http://schemas.microsoft.com/office/drawing/2010/main" val="0"/>
              </a:ext>
            </a:extLst>
          </a:blip>
          <a:srcRect/>
          <a:stretch>
            <a:fillRect/>
          </a:stretch>
        </p:blipFill>
        <p:spPr bwMode="auto">
          <a:xfrm>
            <a:off x="7642567" y="6768398"/>
            <a:ext cx="1878968" cy="18789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ircular YouTube app Logo"/>
          <p:cNvPicPr>
            <a:picLocks noChangeAspect="1" noChangeArrowheads="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2635075" y="6810808"/>
            <a:ext cx="1836560" cy="18365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facebook messenger app logo"/>
          <p:cNvPicPr>
            <a:picLocks noChangeAspect="1" noChangeArrowheads="1"/>
          </p:cNvPicPr>
          <p:nvPr/>
        </p:nvPicPr>
        <p:blipFill>
          <a:blip r:embed="rId8">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789607" y="6884447"/>
            <a:ext cx="2485634" cy="18668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circular YouTube app Logo"/>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177835" y="728031"/>
            <a:ext cx="1792344" cy="1792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circular YouTube app Logo"/>
          <p:cNvPicPr>
            <a:picLocks noChangeAspect="1" noChangeArrowheads="1"/>
          </p:cNvPicPr>
          <p:nvPr/>
        </p:nvPicPr>
        <p:blipFill>
          <a:blip r:embed="rId7">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053901" y="3843143"/>
            <a:ext cx="1819335" cy="1819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circular instagram logo"/>
          <p:cNvPicPr>
            <a:picLocks noChangeAspect="1" noChangeArrowheads="1"/>
          </p:cNvPicPr>
          <p:nvPr/>
        </p:nvPicPr>
        <p:blipFill>
          <a:blip r:embed="rId6">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2569763" y="678508"/>
            <a:ext cx="1891392" cy="18913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circular instagram logo"/>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640185" y="3723262"/>
            <a:ext cx="1820970" cy="18209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circular snapchat logo"/>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57243" y="699290"/>
            <a:ext cx="1870610" cy="18706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circular tikto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7779" y="6706928"/>
            <a:ext cx="1956393" cy="20443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circular tikto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566" y="699368"/>
            <a:ext cx="1790079" cy="1870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ircular facebook logo"/>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03067" y="678508"/>
            <a:ext cx="1830563" cy="18305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ircular facebook logo"/>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33613" y="3723262"/>
            <a:ext cx="1800017" cy="1800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740" y="989369"/>
            <a:ext cx="3836843" cy="1323439"/>
          </a:xfrm>
          <a:prstGeom prst="rect">
            <a:avLst/>
          </a:prstGeom>
          <a:noFill/>
        </p:spPr>
        <p:txBody>
          <a:bodyPr wrap="square" rtlCol="0">
            <a:spAutoFit/>
          </a:bodyPr>
          <a:lstStyle/>
          <a:p>
            <a:pPr algn="ctr"/>
            <a:r>
              <a:rPr lang="en-GB" sz="4000" b="1" dirty="0">
                <a:effectLst>
                  <a:outerShdw blurRad="38100" dist="38100" dir="2700000" algn="tl">
                    <a:srgbClr val="000000">
                      <a:alpha val="43137"/>
                    </a:srgbClr>
                  </a:outerShdw>
                </a:effectLst>
                <a:cs typeface="Arial" panose="020B0604020202020204" pitchFamily="34" charset="0"/>
              </a:rPr>
              <a:t>Children aged 10-13</a:t>
            </a:r>
          </a:p>
        </p:txBody>
      </p:sp>
      <p:sp>
        <p:nvSpPr>
          <p:cNvPr id="5" name="TextBox 4"/>
          <p:cNvSpPr txBox="1"/>
          <p:nvPr/>
        </p:nvSpPr>
        <p:spPr>
          <a:xfrm>
            <a:off x="449862" y="4277614"/>
            <a:ext cx="4117976" cy="1323439"/>
          </a:xfrm>
          <a:prstGeom prst="rect">
            <a:avLst/>
          </a:prstGeom>
          <a:noFill/>
        </p:spPr>
        <p:txBody>
          <a:bodyPr wrap="square" rtlCol="0">
            <a:spAutoFit/>
          </a:bodyPr>
          <a:lstStyle/>
          <a:p>
            <a:pPr algn="ctr"/>
            <a:r>
              <a:rPr lang="en-GB" sz="4000" b="1" dirty="0">
                <a:effectLst>
                  <a:outerShdw blurRad="38100" dist="38100" dir="2700000" algn="tl">
                    <a:srgbClr val="000000">
                      <a:alpha val="43137"/>
                    </a:srgbClr>
                  </a:outerShdw>
                </a:effectLst>
                <a:cs typeface="Arial" panose="020B0604020202020204" pitchFamily="34" charset="0"/>
              </a:rPr>
              <a:t>Children aged 14-16</a:t>
            </a:r>
          </a:p>
        </p:txBody>
      </p:sp>
      <p:sp>
        <p:nvSpPr>
          <p:cNvPr id="6" name="TextBox 5"/>
          <p:cNvSpPr txBox="1"/>
          <p:nvPr/>
        </p:nvSpPr>
        <p:spPr>
          <a:xfrm>
            <a:off x="1566379" y="7273341"/>
            <a:ext cx="3767070" cy="707886"/>
          </a:xfrm>
          <a:prstGeom prst="rect">
            <a:avLst/>
          </a:prstGeom>
          <a:noFill/>
        </p:spPr>
        <p:txBody>
          <a:bodyPr wrap="square" rtlCol="0">
            <a:spAutoFit/>
          </a:bodyPr>
          <a:lstStyle/>
          <a:p>
            <a:r>
              <a:rPr lang="en-GB" sz="4000" b="1" dirty="0">
                <a:effectLst>
                  <a:outerShdw blurRad="38100" dist="38100" dir="2700000" algn="tl">
                    <a:srgbClr val="000000">
                      <a:alpha val="43137"/>
                    </a:srgbClr>
                  </a:outerShdw>
                </a:effectLst>
                <a:cs typeface="Arial" panose="020B0604020202020204" pitchFamily="34" charset="0"/>
              </a:rPr>
              <a:t>Parents</a:t>
            </a:r>
          </a:p>
        </p:txBody>
      </p:sp>
      <p:sp>
        <p:nvSpPr>
          <p:cNvPr id="7" name="TextBox 6"/>
          <p:cNvSpPr txBox="1"/>
          <p:nvPr/>
        </p:nvSpPr>
        <p:spPr>
          <a:xfrm>
            <a:off x="4343400" y="2623237"/>
            <a:ext cx="14825773" cy="715581"/>
          </a:xfrm>
          <a:prstGeom prst="rect">
            <a:avLst/>
          </a:prstGeom>
          <a:noFill/>
        </p:spPr>
        <p:txBody>
          <a:bodyPr wrap="square" rtlCol="0">
            <a:spAutoFit/>
          </a:bodyPr>
          <a:lstStyle/>
          <a:p>
            <a:r>
              <a:rPr lang="en-GB" sz="4050" dirty="0">
                <a:effectLst>
                  <a:outerShdw blurRad="38100" dist="38100" dir="2700000" algn="tl">
                    <a:srgbClr val="000000">
                      <a:alpha val="43137"/>
                    </a:srgbClr>
                  </a:outerShdw>
                </a:effectLst>
              </a:rPr>
              <a:t>         </a:t>
            </a:r>
            <a:r>
              <a:rPr lang="en-GB" sz="3000" b="1" dirty="0">
                <a:effectLst>
                  <a:outerShdw blurRad="38100" dist="38100" dir="2700000" algn="tl">
                    <a:srgbClr val="000000">
                      <a:alpha val="43137"/>
                    </a:srgbClr>
                  </a:outerShdw>
                </a:effectLst>
              </a:rPr>
              <a:t>64%                  48%                   44%                    21%                  18%</a:t>
            </a:r>
          </a:p>
        </p:txBody>
      </p:sp>
      <p:sp>
        <p:nvSpPr>
          <p:cNvPr id="8" name="TextBox 7"/>
          <p:cNvSpPr txBox="1"/>
          <p:nvPr/>
        </p:nvSpPr>
        <p:spPr>
          <a:xfrm>
            <a:off x="4694350" y="5950040"/>
            <a:ext cx="12498947" cy="553998"/>
          </a:xfrm>
          <a:prstGeom prst="rect">
            <a:avLst/>
          </a:prstGeom>
          <a:noFill/>
        </p:spPr>
        <p:txBody>
          <a:bodyPr wrap="square" rtlCol="0">
            <a:spAutoFit/>
          </a:bodyPr>
          <a:lstStyle/>
          <a:p>
            <a:r>
              <a:rPr lang="en-GB" sz="3000" dirty="0">
                <a:effectLst>
                  <a:outerShdw blurRad="38100" dist="38100" dir="2700000" algn="tl">
                    <a:srgbClr val="000000">
                      <a:alpha val="43137"/>
                    </a:srgbClr>
                  </a:outerShdw>
                </a:effectLst>
              </a:rPr>
              <a:t>        </a:t>
            </a:r>
            <a:r>
              <a:rPr lang="en-GB" sz="3000" b="1" dirty="0">
                <a:effectLst>
                  <a:outerShdw blurRad="38100" dist="38100" dir="2700000" algn="tl">
                    <a:srgbClr val="000000">
                      <a:alpha val="43137"/>
                    </a:srgbClr>
                  </a:outerShdw>
                </a:effectLst>
              </a:rPr>
              <a:t>64%                  62%                    58%                   50%                   35%</a:t>
            </a:r>
          </a:p>
        </p:txBody>
      </p:sp>
      <p:sp>
        <p:nvSpPr>
          <p:cNvPr id="9" name="TextBox 8"/>
          <p:cNvSpPr txBox="1"/>
          <p:nvPr/>
        </p:nvSpPr>
        <p:spPr>
          <a:xfrm>
            <a:off x="4694350" y="9002333"/>
            <a:ext cx="12672812" cy="553998"/>
          </a:xfrm>
          <a:prstGeom prst="rect">
            <a:avLst/>
          </a:prstGeom>
          <a:noFill/>
        </p:spPr>
        <p:txBody>
          <a:bodyPr wrap="square" rtlCol="0">
            <a:spAutoFit/>
          </a:bodyPr>
          <a:lstStyle/>
          <a:p>
            <a:r>
              <a:rPr lang="en-GB" sz="3000" b="1" dirty="0">
                <a:effectLst>
                  <a:outerShdw blurRad="38100" dist="38100" dir="2700000" algn="tl">
                    <a:srgbClr val="000000">
                      <a:alpha val="43137"/>
                    </a:srgbClr>
                  </a:outerShdw>
                </a:effectLst>
              </a:rPr>
              <a:t>       73%                     52%                   52%                   50%                  38%</a:t>
            </a:r>
          </a:p>
        </p:txBody>
      </p:sp>
      <p:sp>
        <p:nvSpPr>
          <p:cNvPr id="2" name="Rectangle 1"/>
          <p:cNvSpPr/>
          <p:nvPr/>
        </p:nvSpPr>
        <p:spPr>
          <a:xfrm>
            <a:off x="813623" y="9131659"/>
            <a:ext cx="1167577" cy="88864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pic>
        <p:nvPicPr>
          <p:cNvPr id="25" name="Picture 24"/>
          <p:cNvPicPr>
            <a:picLocks noChangeAspect="1"/>
          </p:cNvPicPr>
          <p:nvPr/>
        </p:nvPicPr>
        <p:blipFill>
          <a:blip r:embed="rId9"/>
          <a:stretch>
            <a:fillRect/>
          </a:stretch>
        </p:blipFill>
        <p:spPr>
          <a:xfrm>
            <a:off x="962180" y="9126525"/>
            <a:ext cx="1700931" cy="859611"/>
          </a:xfrm>
          <a:prstGeom prst="rect">
            <a:avLst/>
          </a:prstGeom>
        </p:spPr>
      </p:pic>
      <p:sp>
        <p:nvSpPr>
          <p:cNvPr id="3" name="Rectangle 2"/>
          <p:cNvSpPr/>
          <p:nvPr/>
        </p:nvSpPr>
        <p:spPr>
          <a:xfrm>
            <a:off x="16687800" y="9126525"/>
            <a:ext cx="245830" cy="85961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sp>
        <p:nvSpPr>
          <p:cNvPr id="20" name="Footer Placeholder 19"/>
          <p:cNvSpPr>
            <a:spLocks noGrp="1"/>
          </p:cNvSpPr>
          <p:nvPr>
            <p:ph type="ftr" sz="quarter" idx="11"/>
          </p:nvPr>
        </p:nvSpPr>
        <p:spPr/>
        <p:txBody>
          <a:bodyPr/>
          <a:lstStyle/>
          <a:p>
            <a:r>
              <a:rPr lang="en-GB" sz="1200" b="1">
                <a:solidFill>
                  <a:srgbClr val="FF0000"/>
                </a:solidFill>
                <a:latin typeface="Times New Roman" panose="02020603050405020304" pitchFamily="18" charset="0"/>
              </a:rPr>
              <a:t>
OFFICIAL</a:t>
            </a:r>
          </a:p>
        </p:txBody>
      </p:sp>
    </p:spTree>
    <p:extLst>
      <p:ext uri="{BB962C8B-B14F-4D97-AF65-F5344CB8AC3E}">
        <p14:creationId xmlns:p14="http://schemas.microsoft.com/office/powerpoint/2010/main" val="125340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571B5E-EFE2-C742-CE70-AAA3107D2A49}"/>
              </a:ext>
            </a:extLst>
          </p:cNvPr>
          <p:cNvSpPr>
            <a:spLocks noGrp="1"/>
          </p:cNvSpPr>
          <p:nvPr>
            <p:ph type="ftr" sz="quarter" idx="11"/>
          </p:nvPr>
        </p:nvSpPr>
        <p:spPr/>
        <p:txBody>
          <a:bodyPr/>
          <a:lstStyle/>
          <a:p>
            <a:r>
              <a:rPr lang="en-GB" sz="1200" b="1">
                <a:solidFill>
                  <a:srgbClr val="FF0000"/>
                </a:solidFill>
                <a:latin typeface="Times New Roman" panose="02020603050405020304" pitchFamily="18" charset="0"/>
              </a:rPr>
              <a:t>
OFFICIAL</a:t>
            </a:r>
          </a:p>
        </p:txBody>
      </p:sp>
      <p:pic>
        <p:nvPicPr>
          <p:cNvPr id="8" name="Picture 7" descr="A poster with text and images&#10;&#10;Description automatically generated">
            <a:extLst>
              <a:ext uri="{FF2B5EF4-FFF2-40B4-BE49-F238E27FC236}">
                <a16:creationId xmlns:a16="http://schemas.microsoft.com/office/drawing/2014/main" id="{0D6DA1CE-8FB1-143E-4C6A-EF7563250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3508">
            <a:off x="1086817" y="548028"/>
            <a:ext cx="4594224" cy="6095092"/>
          </a:xfrm>
          <a:prstGeom prst="rect">
            <a:avLst/>
          </a:prstGeom>
        </p:spPr>
      </p:pic>
      <p:pic>
        <p:nvPicPr>
          <p:cNvPr id="10" name="Picture 9" descr="A poster of a poster with cartoon characters&#10;&#10;Description automatically generated with medium confidence">
            <a:extLst>
              <a:ext uri="{FF2B5EF4-FFF2-40B4-BE49-F238E27FC236}">
                <a16:creationId xmlns:a16="http://schemas.microsoft.com/office/drawing/2014/main" id="{14ACC5D4-3D11-3052-D78A-BDB563644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1493">
            <a:off x="13515445" y="476492"/>
            <a:ext cx="4353714" cy="6046825"/>
          </a:xfrm>
          <a:prstGeom prst="rect">
            <a:avLst/>
          </a:prstGeom>
        </p:spPr>
      </p:pic>
      <p:pic>
        <p:nvPicPr>
          <p:cNvPr id="12" name="Picture 11" descr="A poster with text and images&#10;&#10;Description automatically generated">
            <a:extLst>
              <a:ext uri="{FF2B5EF4-FFF2-40B4-BE49-F238E27FC236}">
                <a16:creationId xmlns:a16="http://schemas.microsoft.com/office/drawing/2014/main" id="{86FAE0E7-9422-E740-AA14-5CD4E7F56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922" y="1104900"/>
            <a:ext cx="5626154" cy="7798475"/>
          </a:xfrm>
          <a:prstGeom prst="rect">
            <a:avLst/>
          </a:prstGeom>
        </p:spPr>
      </p:pic>
    </p:spTree>
    <p:extLst>
      <p:ext uri="{BB962C8B-B14F-4D97-AF65-F5344CB8AC3E}">
        <p14:creationId xmlns:p14="http://schemas.microsoft.com/office/powerpoint/2010/main" val="3844038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365" y="876300"/>
            <a:ext cx="17364635" cy="1338828"/>
          </a:xfrm>
        </p:spPr>
        <p:txBody>
          <a:bodyPr/>
          <a:lstStyle/>
          <a:p>
            <a:br>
              <a:rPr lang="en-GB" dirty="0">
                <a:effectLst>
                  <a:outerShdw blurRad="38100" dist="38100" dir="2700000" algn="tl">
                    <a:srgbClr val="000000">
                      <a:alpha val="43137"/>
                    </a:srgbClr>
                  </a:outerShdw>
                </a:effectLst>
              </a:rPr>
            </a:br>
            <a:endParaRPr lang="uk-UA" dirty="0">
              <a:solidFill>
                <a:schemeClr val="accent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762000" y="9092897"/>
            <a:ext cx="1700931" cy="859611"/>
          </a:xfrm>
          <a:prstGeom prst="rect">
            <a:avLst/>
          </a:prstGeom>
        </p:spPr>
      </p:pic>
      <p:sp>
        <p:nvSpPr>
          <p:cNvPr id="10" name="Freeform 9"/>
          <p:cNvSpPr/>
          <p:nvPr/>
        </p:nvSpPr>
        <p:spPr>
          <a:xfrm>
            <a:off x="2743200" y="2785310"/>
            <a:ext cx="15544800" cy="4716380"/>
          </a:xfrm>
          <a:custGeom>
            <a:avLst/>
            <a:gdLst>
              <a:gd name="connsiteX0" fmla="*/ 2358189 w 15544800"/>
              <a:gd name="connsiteY0" fmla="*/ 0 h 4716380"/>
              <a:gd name="connsiteX1" fmla="*/ 11734799 w 15544800"/>
              <a:gd name="connsiteY1" fmla="*/ 0 h 4716380"/>
              <a:gd name="connsiteX2" fmla="*/ 15544800 w 15544800"/>
              <a:gd name="connsiteY2" fmla="*/ 0 h 4716380"/>
              <a:gd name="connsiteX3" fmla="*/ 15544800 w 15544800"/>
              <a:gd name="connsiteY3" fmla="*/ 4716380 h 4716380"/>
              <a:gd name="connsiteX4" fmla="*/ 11734799 w 15544800"/>
              <a:gd name="connsiteY4" fmla="*/ 4716380 h 4716380"/>
              <a:gd name="connsiteX5" fmla="*/ 2358189 w 15544800"/>
              <a:gd name="connsiteY5" fmla="*/ 4716379 h 4716380"/>
              <a:gd name="connsiteX6" fmla="*/ 12175 w 15544800"/>
              <a:gd name="connsiteY6" fmla="*/ 2599301 h 4716380"/>
              <a:gd name="connsiteX7" fmla="*/ 0 w 15544800"/>
              <a:gd name="connsiteY7" fmla="*/ 2358190 h 4716380"/>
              <a:gd name="connsiteX8" fmla="*/ 12175 w 15544800"/>
              <a:gd name="connsiteY8" fmla="*/ 2117079 h 4716380"/>
              <a:gd name="connsiteX9" fmla="*/ 2358189 w 15544800"/>
              <a:gd name="connsiteY9" fmla="*/ 0 h 47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4800" h="4716380">
                <a:moveTo>
                  <a:pt x="2358189" y="0"/>
                </a:moveTo>
                <a:lnTo>
                  <a:pt x="11734799" y="0"/>
                </a:lnTo>
                <a:lnTo>
                  <a:pt x="15544800" y="0"/>
                </a:lnTo>
                <a:lnTo>
                  <a:pt x="15544800" y="4716380"/>
                </a:lnTo>
                <a:lnTo>
                  <a:pt x="11734799" y="4716380"/>
                </a:lnTo>
                <a:lnTo>
                  <a:pt x="2358189" y="4716379"/>
                </a:lnTo>
                <a:cubicBezTo>
                  <a:pt x="1137197" y="4716379"/>
                  <a:pt x="132938" y="3788432"/>
                  <a:pt x="12175" y="2599301"/>
                </a:cubicBezTo>
                <a:lnTo>
                  <a:pt x="0" y="2358190"/>
                </a:lnTo>
                <a:lnTo>
                  <a:pt x="12175" y="2117079"/>
                </a:lnTo>
                <a:cubicBezTo>
                  <a:pt x="132938" y="927948"/>
                  <a:pt x="1137197" y="0"/>
                  <a:pt x="2358189" y="0"/>
                </a:cubicBezTo>
                <a:close/>
              </a:path>
            </a:pathLst>
          </a:cu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6000" dirty="0">
                <a:solidFill>
                  <a:srgbClr val="0A091B"/>
                </a:solidFill>
              </a:rPr>
              <a:t>………………………………</a:t>
            </a:r>
            <a:r>
              <a:rPr lang="en-GB" sz="6000" dirty="0" err="1">
                <a:solidFill>
                  <a:srgbClr val="0A091B"/>
                </a:solidFill>
              </a:rPr>
              <a:t>Groupchats</a:t>
            </a:r>
            <a:endParaRPr lang="uk-UA" sz="6000" dirty="0">
              <a:solidFill>
                <a:srgbClr val="0A091B"/>
              </a:solidFill>
            </a:endParaRPr>
          </a:p>
        </p:txBody>
      </p:sp>
      <p:sp>
        <p:nvSpPr>
          <p:cNvPr id="11" name="Овал 25"/>
          <p:cNvSpPr/>
          <p:nvPr/>
        </p:nvSpPr>
        <p:spPr>
          <a:xfrm>
            <a:off x="3457073" y="3266574"/>
            <a:ext cx="3753852" cy="3753852"/>
          </a:xfrm>
          <a:prstGeom prst="ellipse">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900" b="1" dirty="0">
                <a:solidFill>
                  <a:srgbClr val="C0C0C8"/>
                </a:solidFill>
                <a:latin typeface="+mj-lt"/>
              </a:rPr>
              <a:t>!</a:t>
            </a:r>
            <a:endParaRPr lang="ru-RU" sz="23900" b="1" dirty="0">
              <a:solidFill>
                <a:srgbClr val="C0C0C8"/>
              </a:solidFill>
              <a:latin typeface="+mj-lt"/>
            </a:endParaRPr>
          </a:p>
        </p:txBody>
      </p:sp>
      <p:sp>
        <p:nvSpPr>
          <p:cNvPr id="3" name="Rectangle 2"/>
          <p:cNvSpPr/>
          <p:nvPr/>
        </p:nvSpPr>
        <p:spPr>
          <a:xfrm>
            <a:off x="16611600" y="9092897"/>
            <a:ext cx="304800" cy="859611"/>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a:solidFill>
                <a:schemeClr val="tx1"/>
              </a:solidFill>
            </a:endParaRPr>
          </a:p>
        </p:txBody>
      </p:sp>
    </p:spTree>
    <p:extLst>
      <p:ext uri="{BB962C8B-B14F-4D97-AF65-F5344CB8AC3E}">
        <p14:creationId xmlns:p14="http://schemas.microsoft.com/office/powerpoint/2010/main" val="2257147795"/>
      </p:ext>
    </p:extLst>
  </p:cSld>
  <p:clrMapOvr>
    <a:masterClrMapping/>
  </p:clrMapOvr>
  <mc:AlternateContent xmlns:mc="http://schemas.openxmlformats.org/markup-compatibility/2006">
    <mc:Choice xmlns:p14="http://schemas.microsoft.com/office/powerpoint/2010/main" Requires="p14">
      <p:transition spd="slow" p14:dur="2250">
        <p:push/>
      </p:transition>
    </mc:Choice>
    <mc:Fallback>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142C-7F97-AB3C-1305-50D298BB5203}"/>
              </a:ext>
            </a:extLst>
          </p:cNvPr>
          <p:cNvSpPr>
            <a:spLocks noGrp="1"/>
          </p:cNvSpPr>
          <p:nvPr>
            <p:ph type="title"/>
          </p:nvPr>
        </p:nvSpPr>
        <p:spPr>
          <a:xfrm>
            <a:off x="876300" y="571411"/>
            <a:ext cx="9029700" cy="4039567"/>
          </a:xfrm>
        </p:spPr>
        <p:txBody>
          <a:bodyPr/>
          <a:lstStyle/>
          <a:p>
            <a:r>
              <a:rPr lang="en-GB" sz="6000" dirty="0"/>
              <a:t> </a:t>
            </a:r>
            <a:r>
              <a:rPr lang="en-GB" sz="6000" dirty="0">
                <a:solidFill>
                  <a:schemeClr val="accent1">
                    <a:lumMod val="75000"/>
                  </a:schemeClr>
                </a:solidFill>
              </a:rPr>
              <a:t>- Education is key</a:t>
            </a:r>
            <a:br>
              <a:rPr lang="en-GB" sz="6000" dirty="0">
                <a:solidFill>
                  <a:schemeClr val="accent1">
                    <a:lumMod val="75000"/>
                  </a:schemeClr>
                </a:solidFill>
              </a:rPr>
            </a:br>
            <a:r>
              <a:rPr lang="en-GB" sz="6000" dirty="0">
                <a:solidFill>
                  <a:schemeClr val="accent1">
                    <a:lumMod val="75000"/>
                  </a:schemeClr>
                </a:solidFill>
              </a:rPr>
              <a:t> - Open communication </a:t>
            </a:r>
            <a:br>
              <a:rPr lang="en-GB" sz="6000" dirty="0">
                <a:solidFill>
                  <a:schemeClr val="accent1">
                    <a:lumMod val="75000"/>
                  </a:schemeClr>
                </a:solidFill>
              </a:rPr>
            </a:br>
            <a:r>
              <a:rPr lang="en-GB" sz="6000" dirty="0">
                <a:solidFill>
                  <a:schemeClr val="accent1">
                    <a:lumMod val="75000"/>
                  </a:schemeClr>
                </a:solidFill>
              </a:rPr>
              <a:t> - Monitor activity</a:t>
            </a:r>
            <a:br>
              <a:rPr lang="en-GB" sz="6000" dirty="0">
                <a:solidFill>
                  <a:schemeClr val="accent1">
                    <a:lumMod val="75000"/>
                  </a:schemeClr>
                </a:solidFill>
              </a:rPr>
            </a:br>
            <a:r>
              <a:rPr lang="en-GB" sz="6000" dirty="0">
                <a:solidFill>
                  <a:schemeClr val="accent1">
                    <a:lumMod val="75000"/>
                  </a:schemeClr>
                </a:solidFill>
              </a:rPr>
              <a:t> - ‘Leave the chat’ option</a:t>
            </a:r>
            <a:br>
              <a:rPr lang="en-GB" dirty="0"/>
            </a:br>
            <a:endParaRPr lang="en-GB" dirty="0"/>
          </a:p>
        </p:txBody>
      </p:sp>
      <p:sp>
        <p:nvSpPr>
          <p:cNvPr id="3" name="Slide Number Placeholder 2">
            <a:extLst>
              <a:ext uri="{FF2B5EF4-FFF2-40B4-BE49-F238E27FC236}">
                <a16:creationId xmlns:a16="http://schemas.microsoft.com/office/drawing/2014/main" id="{DF6B3BDE-5635-45B0-67F8-92E112FEFE64}"/>
              </a:ext>
            </a:extLst>
          </p:cNvPr>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9</a:t>
            </a:fld>
            <a:endParaRPr/>
          </a:p>
        </p:txBody>
      </p:sp>
      <p:pic>
        <p:nvPicPr>
          <p:cNvPr id="5" name="Picture 4" descr="A poster of a group of cartoon characters&#10;&#10;Description automatically generated">
            <a:extLst>
              <a:ext uri="{FF2B5EF4-FFF2-40B4-BE49-F238E27FC236}">
                <a16:creationId xmlns:a16="http://schemas.microsoft.com/office/drawing/2014/main" id="{35EAD522-100F-9CE6-FBE5-F7DF50D8E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0667">
            <a:off x="9529323" y="720669"/>
            <a:ext cx="6733592" cy="9352212"/>
          </a:xfrm>
          <a:prstGeom prst="rect">
            <a:avLst/>
          </a:prstGeom>
        </p:spPr>
      </p:pic>
    </p:spTree>
    <p:extLst>
      <p:ext uri="{BB962C8B-B14F-4D97-AF65-F5344CB8AC3E}">
        <p14:creationId xmlns:p14="http://schemas.microsoft.com/office/powerpoint/2010/main" val="3754582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theme/theme1.xml><?xml version="1.0" encoding="utf-8"?>
<a:theme xmlns:a="http://schemas.openxmlformats.org/drawingml/2006/main" name="GENARAL LAYOUT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GE SLIDE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RTFOLIO">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MAGE SLIDE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MAGE SLIDES">
  <a:themeElements>
    <a:clrScheme name="SIMPLICITY - Cool Ice">
      <a:dk1>
        <a:srgbClr val="0A091B"/>
      </a:dk1>
      <a:lt1>
        <a:srgbClr val="F2F2F5"/>
      </a:lt1>
      <a:dk2>
        <a:srgbClr val="858591"/>
      </a:dk2>
      <a:lt2>
        <a:srgbClr val="FFFFFF"/>
      </a:lt2>
      <a:accent1>
        <a:srgbClr val="62ACC9"/>
      </a:accent1>
      <a:accent2>
        <a:srgbClr val="C0C0C8"/>
      </a:accent2>
      <a:accent3>
        <a:srgbClr val="62ACC9"/>
      </a:accent3>
      <a:accent4>
        <a:srgbClr val="62ACC9"/>
      </a:accent4>
      <a:accent5>
        <a:srgbClr val="62ACC9"/>
      </a:accent5>
      <a:accent6>
        <a:srgbClr val="62ACC9"/>
      </a:accent6>
      <a:hlink>
        <a:srgbClr val="3988A6"/>
      </a:hlink>
      <a:folHlink>
        <a:srgbClr val="A0CDD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1BFE4BDA6A37449FA5502D20CDC54E" ma:contentTypeVersion="2" ma:contentTypeDescription="Create a new document." ma:contentTypeScope="" ma:versionID="6354df330b45b601ae8ba60b680605b5">
  <xsd:schema xmlns:xsd="http://www.w3.org/2001/XMLSchema" xmlns:xs="http://www.w3.org/2001/XMLSchema" xmlns:p="http://schemas.microsoft.com/office/2006/metadata/properties" xmlns:ns2="47b578bf-cb5d-4d68-804a-415cd87a59bd" targetNamespace="http://schemas.microsoft.com/office/2006/metadata/properties" ma:root="true" ma:fieldsID="3069dddeec0f6bfd79fa052111e4e671" ns2:_="">
    <xsd:import namespace="47b578bf-cb5d-4d68-804a-415cd87a59bd"/>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b578bf-cb5d-4d68-804a-415cd87a59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305CFE-0273-4BF8-8CF6-D04A8EC357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b578bf-cb5d-4d68-804a-415cd87a5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ACB15F-FD9C-4D21-9DD5-49F9A7580B78}">
  <ds:schemaRef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47b578bf-cb5d-4d68-804a-415cd87a59bd"/>
    <ds:schemaRef ds:uri="http://purl.org/dc/dcmitype/"/>
    <ds:schemaRef ds:uri="http://purl.org/dc/terms/"/>
  </ds:schemaRefs>
</ds:datastoreItem>
</file>

<file path=customXml/itemProps3.xml><?xml version="1.0" encoding="utf-8"?>
<ds:datastoreItem xmlns:ds="http://schemas.openxmlformats.org/officeDocument/2006/customXml" ds:itemID="{931B3B9C-845F-4392-BC69-8AE1923338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23743</TotalTime>
  <Words>1836</Words>
  <Application>Microsoft Office PowerPoint</Application>
  <PresentationFormat>Custom</PresentationFormat>
  <Paragraphs>215</Paragraphs>
  <Slides>24</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Arial</vt:lpstr>
      <vt:lpstr>Calibri</vt:lpstr>
      <vt:lpstr>Lato Semibold</vt:lpstr>
      <vt:lpstr>Roboto</vt:lpstr>
      <vt:lpstr>Roboto Condensed</vt:lpstr>
      <vt:lpstr>Times New Roman</vt:lpstr>
      <vt:lpstr>YouTube Noto</vt:lpstr>
      <vt:lpstr>GENARAL LAYOUTS</vt:lpstr>
      <vt:lpstr>IMAGE SLIDES</vt:lpstr>
      <vt:lpstr>PORTFOLIO</vt:lpstr>
      <vt:lpstr>1_IMAGE SLIDES</vt:lpstr>
      <vt:lpstr>2_IMAGE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 Education is key  - Open communication   - Monitor activity  - ‘Leave the chat’ option </vt:lpstr>
      <vt:lpstr>Hate Crime:  Any crime which is perceived by the victim, or any other person as being motivated by malice or ill will towards a group.  Age, Disability, Race, Religion, Sexual orientation, Transgender Identity, Sexual Characteristics  </vt:lpstr>
      <vt:lpstr>PowerPoint Presentation</vt:lpstr>
      <vt:lpstr>PowerPoint Presentation</vt:lpstr>
      <vt:lpstr>Different scenarios to consider:</vt:lpstr>
      <vt:lpstr>Spotting Online Grooming   - Increased Secrecy   - Sudden changes in Behaviour   - Isolation   - Developing an obsession with an online ‘friend’  </vt:lpstr>
      <vt:lpstr>PowerPoint Presentation</vt:lpstr>
      <vt:lpstr>PowerPoint Presentation</vt:lpstr>
      <vt:lpstr>PowerPoint Presentation</vt:lpstr>
      <vt:lpstr>PowerPoint Presentation</vt:lpstr>
      <vt:lpstr>Protecting your children from online exposure</vt:lpstr>
      <vt:lpstr>PowerPoint Presentation</vt:lpstr>
      <vt:lpstr>What can you do? </vt:lpstr>
      <vt:lpstr> </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Elliot, Hayley</cp:lastModifiedBy>
  <cp:revision>1373</cp:revision>
  <cp:lastPrinted>2025-02-10T17:04:08Z</cp:lastPrinted>
  <dcterms:created xsi:type="dcterms:W3CDTF">2015-01-20T11:47:48Z</dcterms:created>
  <dcterms:modified xsi:type="dcterms:W3CDTF">2025-02-17T14:01:46Z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Name">
    <vt:lpwstr>OFFICIAL</vt:lpwstr>
  </property>
  <property fmtid="{D5CDD505-2E9C-101B-9397-08002B2CF9AE}" pid="3" name="ClassificationMarking">
    <vt:lpwstr>OFFICIAL</vt:lpwstr>
  </property>
  <property fmtid="{D5CDD505-2E9C-101B-9397-08002B2CF9AE}" pid="4" name="ClassificationMadeBy">
    <vt:lpwstr>SPNET\2006807</vt:lpwstr>
  </property>
  <property fmtid="{D5CDD505-2E9C-101B-9397-08002B2CF9AE}" pid="5" name="ClassificationMadeExternally">
    <vt:lpwstr>No</vt:lpwstr>
  </property>
  <property fmtid="{D5CDD505-2E9C-101B-9397-08002B2CF9AE}" pid="6" name="ClassificationMadeOn">
    <vt:filetime>2022-01-05T14:13:59Z</vt:filetime>
  </property>
  <property fmtid="{D5CDD505-2E9C-101B-9397-08002B2CF9AE}" pid="7" name="ContentTypeId">
    <vt:lpwstr>0x010100071BFE4BDA6A37449FA5502D20CDC54E</vt:lpwstr>
  </property>
</Properties>
</file>