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59" r:id="rId9"/>
    <p:sldId id="264" r:id="rId10"/>
    <p:sldId id="260" r:id="rId11"/>
    <p:sldId id="257" r:id="rId12"/>
    <p:sldId id="262" r:id="rId13"/>
    <p:sldId id="258" r:id="rId14"/>
    <p:sldId id="261" r:id="rId15"/>
    <p:sldId id="279" r:id="rId16"/>
    <p:sldId id="265" r:id="rId17"/>
    <p:sldId id="266" r:id="rId18"/>
    <p:sldId id="269" r:id="rId19"/>
    <p:sldId id="270" r:id="rId20"/>
    <p:sldId id="271" r:id="rId21"/>
    <p:sldId id="272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8E8BC-30EC-074F-DD86-A7496855A66E}" v="5" dt="2020-09-17T19:55:23.441"/>
    <p1510:client id="{19ACEFD3-06D7-413F-94A6-34644F5D1C72}" v="98" dt="2020-09-22T07:31:53.968"/>
    <p1510:client id="{31EAECE6-7E84-2049-4753-7E6D07F28086}" v="581" dt="2020-09-17T19:54:57.496"/>
    <p1510:client id="{50B85DBB-4FF0-61D4-9716-107EA3C19892}" v="70" dt="2020-09-14T15:09:26.778"/>
    <p1510:client id="{8E608CF2-4859-216B-7D31-533B1ECEB7A0}" v="1618" dt="2020-09-28T16:55:47.202"/>
    <p1510:client id="{A8B463E5-5449-AB5D-4C58-7BCCA54466AE}" v="567" dt="2020-09-17T14:56:09.583"/>
    <p1510:client id="{C0B04B2C-C1E5-B213-58C8-94BCA654FC9C}" v="38" dt="2020-09-09T17:03:04.581"/>
    <p1510:client id="{CCD55AB9-B2AF-9D09-E151-81D9589EC236}" v="381" dt="2020-09-18T15:16:32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D7038-977F-4AAD-85D2-2433CCEC171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6A21C3-10D5-4138-96F7-845214F97067}">
      <dgm:prSet/>
      <dgm:spPr/>
      <dgm:t>
        <a:bodyPr/>
        <a:lstStyle/>
        <a:p>
          <a:r>
            <a:rPr lang="en-GB" dirty="0"/>
            <a:t>Number before, number after</a:t>
          </a:r>
          <a:endParaRPr lang="en-US" dirty="0"/>
        </a:p>
      </dgm:t>
    </dgm:pt>
    <dgm:pt modelId="{7078C1FA-8918-41AB-9CCD-D911440EB52A}" type="parTrans" cxnId="{03136DC2-9AFE-4739-B23F-C66762913FEC}">
      <dgm:prSet/>
      <dgm:spPr/>
      <dgm:t>
        <a:bodyPr/>
        <a:lstStyle/>
        <a:p>
          <a:endParaRPr lang="en-US"/>
        </a:p>
      </dgm:t>
    </dgm:pt>
    <dgm:pt modelId="{528D557B-A819-4E1A-9DA3-E4CAA5A72A50}" type="sibTrans" cxnId="{03136DC2-9AFE-4739-B23F-C66762913FEC}">
      <dgm:prSet/>
      <dgm:spPr/>
      <dgm:t>
        <a:bodyPr/>
        <a:lstStyle/>
        <a:p>
          <a:endParaRPr lang="en-US"/>
        </a:p>
      </dgm:t>
    </dgm:pt>
    <dgm:pt modelId="{245F3809-92F0-4133-A51C-8FA212BE3E91}">
      <dgm:prSet/>
      <dgm:spPr/>
      <dgm:t>
        <a:bodyPr/>
        <a:lstStyle/>
        <a:p>
          <a:r>
            <a:rPr lang="en-GB"/>
            <a:t>Adding</a:t>
          </a:r>
          <a:endParaRPr lang="en-US"/>
        </a:p>
      </dgm:t>
    </dgm:pt>
    <dgm:pt modelId="{48BEAC55-FDBD-443B-A0B7-80A41D8577F1}" type="parTrans" cxnId="{F8B18C5F-3D1A-4944-B846-DA977A12EE1B}">
      <dgm:prSet/>
      <dgm:spPr/>
      <dgm:t>
        <a:bodyPr/>
        <a:lstStyle/>
        <a:p>
          <a:endParaRPr lang="en-US"/>
        </a:p>
      </dgm:t>
    </dgm:pt>
    <dgm:pt modelId="{080A97BA-3600-4635-8DE1-FE6A5BCE0C66}" type="sibTrans" cxnId="{F8B18C5F-3D1A-4944-B846-DA977A12EE1B}">
      <dgm:prSet/>
      <dgm:spPr/>
      <dgm:t>
        <a:bodyPr/>
        <a:lstStyle/>
        <a:p>
          <a:endParaRPr lang="en-US"/>
        </a:p>
      </dgm:t>
    </dgm:pt>
    <dgm:pt modelId="{DA854AAD-8936-4F4D-BC7E-753C6A1255CB}">
      <dgm:prSet/>
      <dgm:spPr/>
      <dgm:t>
        <a:bodyPr/>
        <a:lstStyle/>
        <a:p>
          <a:r>
            <a:rPr lang="en-GB"/>
            <a:t>Taking away</a:t>
          </a:r>
          <a:endParaRPr lang="en-US"/>
        </a:p>
      </dgm:t>
    </dgm:pt>
    <dgm:pt modelId="{872788F6-6793-4575-B2AE-CF7BF8B09E0A}" type="parTrans" cxnId="{4DD0032F-CAEE-47C2-8514-93D964AB697D}">
      <dgm:prSet/>
      <dgm:spPr/>
      <dgm:t>
        <a:bodyPr/>
        <a:lstStyle/>
        <a:p>
          <a:endParaRPr lang="en-US"/>
        </a:p>
      </dgm:t>
    </dgm:pt>
    <dgm:pt modelId="{B1A7E1D9-D095-42E7-81A8-DF719355847C}" type="sibTrans" cxnId="{4DD0032F-CAEE-47C2-8514-93D964AB697D}">
      <dgm:prSet/>
      <dgm:spPr/>
      <dgm:t>
        <a:bodyPr/>
        <a:lstStyle/>
        <a:p>
          <a:endParaRPr lang="en-US"/>
        </a:p>
      </dgm:t>
    </dgm:pt>
    <dgm:pt modelId="{6EF40C16-D2EE-4CDF-8B6F-DF81F7ED9A67}">
      <dgm:prSet/>
      <dgm:spPr/>
      <dgm:t>
        <a:bodyPr/>
        <a:lstStyle/>
        <a:p>
          <a:r>
            <a:rPr lang="en-GB"/>
            <a:t>Greater than </a:t>
          </a:r>
          <a:r>
            <a:rPr lang="en-GB" dirty="0"/>
            <a:t>&gt; </a:t>
          </a:r>
          <a:r>
            <a:rPr lang="en-GB"/>
            <a:t>less than </a:t>
          </a:r>
          <a:r>
            <a:rPr lang="en-GB" dirty="0"/>
            <a:t>&lt; – the crocodile eats the biggest number.</a:t>
          </a:r>
          <a:endParaRPr lang="en-US" dirty="0"/>
        </a:p>
      </dgm:t>
    </dgm:pt>
    <dgm:pt modelId="{3102946A-C197-4BA8-ADA5-9E04DB208760}" type="parTrans" cxnId="{875ED534-82BD-4B1B-997A-9E9D33C13DB0}">
      <dgm:prSet/>
      <dgm:spPr/>
      <dgm:t>
        <a:bodyPr/>
        <a:lstStyle/>
        <a:p>
          <a:endParaRPr lang="en-US"/>
        </a:p>
      </dgm:t>
    </dgm:pt>
    <dgm:pt modelId="{A3D0C798-DDA6-420B-95EE-1D56838E214A}" type="sibTrans" cxnId="{875ED534-82BD-4B1B-997A-9E9D33C13DB0}">
      <dgm:prSet/>
      <dgm:spPr/>
      <dgm:t>
        <a:bodyPr/>
        <a:lstStyle/>
        <a:p>
          <a:endParaRPr lang="en-US"/>
        </a:p>
      </dgm:t>
    </dgm:pt>
    <dgm:pt modelId="{2FE4B898-0635-4453-9834-F8626C98D77B}">
      <dgm:prSet/>
      <dgm:spPr/>
      <dgm:t>
        <a:bodyPr/>
        <a:lstStyle/>
        <a:p>
          <a:r>
            <a:rPr lang="en-GB" dirty="0"/>
            <a:t>More than - less than </a:t>
          </a:r>
          <a:endParaRPr lang="en-US" dirty="0"/>
        </a:p>
      </dgm:t>
    </dgm:pt>
    <dgm:pt modelId="{0F9D3C0B-A785-4973-9086-F02DB103540A}" type="parTrans" cxnId="{D1D904B7-BBA3-451D-A797-C22C5936A9F6}">
      <dgm:prSet/>
      <dgm:spPr/>
      <dgm:t>
        <a:bodyPr/>
        <a:lstStyle/>
        <a:p>
          <a:endParaRPr lang="en-US"/>
        </a:p>
      </dgm:t>
    </dgm:pt>
    <dgm:pt modelId="{30C10CCC-6E7E-4C74-BC47-F00E2299D28F}" type="sibTrans" cxnId="{D1D904B7-BBA3-451D-A797-C22C5936A9F6}">
      <dgm:prSet/>
      <dgm:spPr/>
      <dgm:t>
        <a:bodyPr/>
        <a:lstStyle/>
        <a:p>
          <a:endParaRPr lang="en-US"/>
        </a:p>
      </dgm:t>
    </dgm:pt>
    <dgm:pt modelId="{4EEC7D48-5FBB-4234-AD4E-E1D08165F629}">
      <dgm:prSet/>
      <dgm:spPr/>
      <dgm:t>
        <a:bodyPr/>
        <a:lstStyle/>
        <a:p>
          <a:r>
            <a:rPr lang="en-GB" dirty="0"/>
            <a:t>Bigger than  - smaller than </a:t>
          </a:r>
          <a:endParaRPr lang="en-US" dirty="0"/>
        </a:p>
      </dgm:t>
    </dgm:pt>
    <dgm:pt modelId="{67FA7187-ACBC-419E-9B53-4E255306C9D4}" type="parTrans" cxnId="{4D694A73-ED6D-4CF2-9C73-D37DDFB32363}">
      <dgm:prSet/>
      <dgm:spPr/>
      <dgm:t>
        <a:bodyPr/>
        <a:lstStyle/>
        <a:p>
          <a:endParaRPr lang="en-US"/>
        </a:p>
      </dgm:t>
    </dgm:pt>
    <dgm:pt modelId="{4E1274CF-1BF2-47F8-B29B-0114B5A9DF19}" type="sibTrans" cxnId="{4D694A73-ED6D-4CF2-9C73-D37DDFB32363}">
      <dgm:prSet/>
      <dgm:spPr/>
      <dgm:t>
        <a:bodyPr/>
        <a:lstStyle/>
        <a:p>
          <a:endParaRPr lang="en-US"/>
        </a:p>
      </dgm:t>
    </dgm:pt>
    <dgm:pt modelId="{D006C571-59A7-4111-8058-A68C6680E5E6}" type="pres">
      <dgm:prSet presAssocID="{BB9D7038-977F-4AAD-85D2-2433CCEC1715}" presName="vert0" presStyleCnt="0">
        <dgm:presLayoutVars>
          <dgm:dir/>
          <dgm:animOne val="branch"/>
          <dgm:animLvl val="lvl"/>
        </dgm:presLayoutVars>
      </dgm:prSet>
      <dgm:spPr/>
    </dgm:pt>
    <dgm:pt modelId="{AC8FE85C-0801-4889-B937-D32C15FDBCC3}" type="pres">
      <dgm:prSet presAssocID="{1C6A21C3-10D5-4138-96F7-845214F97067}" presName="thickLine" presStyleLbl="alignNode1" presStyleIdx="0" presStyleCnt="6"/>
      <dgm:spPr/>
    </dgm:pt>
    <dgm:pt modelId="{28109772-2351-4342-BA35-C00B1E56575C}" type="pres">
      <dgm:prSet presAssocID="{1C6A21C3-10D5-4138-96F7-845214F97067}" presName="horz1" presStyleCnt="0"/>
      <dgm:spPr/>
    </dgm:pt>
    <dgm:pt modelId="{E8A712A9-A227-42D8-89C2-D74DA9B1240B}" type="pres">
      <dgm:prSet presAssocID="{1C6A21C3-10D5-4138-96F7-845214F97067}" presName="tx1" presStyleLbl="revTx" presStyleIdx="0" presStyleCnt="6"/>
      <dgm:spPr/>
    </dgm:pt>
    <dgm:pt modelId="{2C47F604-E134-48CA-8754-6E27F29FE4CC}" type="pres">
      <dgm:prSet presAssocID="{1C6A21C3-10D5-4138-96F7-845214F97067}" presName="vert1" presStyleCnt="0"/>
      <dgm:spPr/>
    </dgm:pt>
    <dgm:pt modelId="{381A1E3B-63E7-48BD-B596-281EAAFBC33D}" type="pres">
      <dgm:prSet presAssocID="{245F3809-92F0-4133-A51C-8FA212BE3E91}" presName="thickLine" presStyleLbl="alignNode1" presStyleIdx="1" presStyleCnt="6"/>
      <dgm:spPr/>
    </dgm:pt>
    <dgm:pt modelId="{310C4440-4101-4348-BF0C-A8BB09F568DF}" type="pres">
      <dgm:prSet presAssocID="{245F3809-92F0-4133-A51C-8FA212BE3E91}" presName="horz1" presStyleCnt="0"/>
      <dgm:spPr/>
    </dgm:pt>
    <dgm:pt modelId="{6FDDEABF-0504-4826-AB4E-B06740FDB231}" type="pres">
      <dgm:prSet presAssocID="{245F3809-92F0-4133-A51C-8FA212BE3E91}" presName="tx1" presStyleLbl="revTx" presStyleIdx="1" presStyleCnt="6"/>
      <dgm:spPr/>
    </dgm:pt>
    <dgm:pt modelId="{5D582C6D-248D-493C-9DC2-E31EBFAA760B}" type="pres">
      <dgm:prSet presAssocID="{245F3809-92F0-4133-A51C-8FA212BE3E91}" presName="vert1" presStyleCnt="0"/>
      <dgm:spPr/>
    </dgm:pt>
    <dgm:pt modelId="{B51BAE08-E3B8-4CC1-832A-C61FDE067FC3}" type="pres">
      <dgm:prSet presAssocID="{DA854AAD-8936-4F4D-BC7E-753C6A1255CB}" presName="thickLine" presStyleLbl="alignNode1" presStyleIdx="2" presStyleCnt="6"/>
      <dgm:spPr/>
    </dgm:pt>
    <dgm:pt modelId="{E4F75B50-E01A-40D6-B734-380210A31BF2}" type="pres">
      <dgm:prSet presAssocID="{DA854AAD-8936-4F4D-BC7E-753C6A1255CB}" presName="horz1" presStyleCnt="0"/>
      <dgm:spPr/>
    </dgm:pt>
    <dgm:pt modelId="{2AB7EBA7-FABA-4FA9-BAA6-D8F8F4EAE9C0}" type="pres">
      <dgm:prSet presAssocID="{DA854AAD-8936-4F4D-BC7E-753C6A1255CB}" presName="tx1" presStyleLbl="revTx" presStyleIdx="2" presStyleCnt="6"/>
      <dgm:spPr/>
    </dgm:pt>
    <dgm:pt modelId="{0351AEF2-E424-46E6-BE5C-1B77E2E31A37}" type="pres">
      <dgm:prSet presAssocID="{DA854AAD-8936-4F4D-BC7E-753C6A1255CB}" presName="vert1" presStyleCnt="0"/>
      <dgm:spPr/>
    </dgm:pt>
    <dgm:pt modelId="{D16863BC-4E9B-4F9B-9697-F66843F5AA30}" type="pres">
      <dgm:prSet presAssocID="{6EF40C16-D2EE-4CDF-8B6F-DF81F7ED9A67}" presName="thickLine" presStyleLbl="alignNode1" presStyleIdx="3" presStyleCnt="6"/>
      <dgm:spPr/>
    </dgm:pt>
    <dgm:pt modelId="{2B7AFBBA-2D44-4424-9832-E1495307F832}" type="pres">
      <dgm:prSet presAssocID="{6EF40C16-D2EE-4CDF-8B6F-DF81F7ED9A67}" presName="horz1" presStyleCnt="0"/>
      <dgm:spPr/>
    </dgm:pt>
    <dgm:pt modelId="{9F2BD5B6-5A1F-4E43-8018-04A202B23248}" type="pres">
      <dgm:prSet presAssocID="{6EF40C16-D2EE-4CDF-8B6F-DF81F7ED9A67}" presName="tx1" presStyleLbl="revTx" presStyleIdx="3" presStyleCnt="6"/>
      <dgm:spPr/>
    </dgm:pt>
    <dgm:pt modelId="{756C0F08-16AC-41D2-B726-1F910383C8B1}" type="pres">
      <dgm:prSet presAssocID="{6EF40C16-D2EE-4CDF-8B6F-DF81F7ED9A67}" presName="vert1" presStyleCnt="0"/>
      <dgm:spPr/>
    </dgm:pt>
    <dgm:pt modelId="{94A27040-6F17-4A30-8F1B-40C2BA686741}" type="pres">
      <dgm:prSet presAssocID="{2FE4B898-0635-4453-9834-F8626C98D77B}" presName="thickLine" presStyleLbl="alignNode1" presStyleIdx="4" presStyleCnt="6"/>
      <dgm:spPr/>
    </dgm:pt>
    <dgm:pt modelId="{AC86AE55-8970-4F1B-BB37-D6920C61F41A}" type="pres">
      <dgm:prSet presAssocID="{2FE4B898-0635-4453-9834-F8626C98D77B}" presName="horz1" presStyleCnt="0"/>
      <dgm:spPr/>
    </dgm:pt>
    <dgm:pt modelId="{A5F073A6-AC4D-429F-8B16-83C1609B4A63}" type="pres">
      <dgm:prSet presAssocID="{2FE4B898-0635-4453-9834-F8626C98D77B}" presName="tx1" presStyleLbl="revTx" presStyleIdx="4" presStyleCnt="6"/>
      <dgm:spPr/>
    </dgm:pt>
    <dgm:pt modelId="{6F220713-F46C-43BA-9E67-55803F2D4B2E}" type="pres">
      <dgm:prSet presAssocID="{2FE4B898-0635-4453-9834-F8626C98D77B}" presName="vert1" presStyleCnt="0"/>
      <dgm:spPr/>
    </dgm:pt>
    <dgm:pt modelId="{F8DA306A-59AF-4EA5-993C-18AC0728183E}" type="pres">
      <dgm:prSet presAssocID="{4EEC7D48-5FBB-4234-AD4E-E1D08165F629}" presName="thickLine" presStyleLbl="alignNode1" presStyleIdx="5" presStyleCnt="6"/>
      <dgm:spPr/>
    </dgm:pt>
    <dgm:pt modelId="{C492561B-E365-4F20-930D-8A19704D99E7}" type="pres">
      <dgm:prSet presAssocID="{4EEC7D48-5FBB-4234-AD4E-E1D08165F629}" presName="horz1" presStyleCnt="0"/>
      <dgm:spPr/>
    </dgm:pt>
    <dgm:pt modelId="{1F99FF47-4C9E-4CC8-AA55-BDF48AD044D1}" type="pres">
      <dgm:prSet presAssocID="{4EEC7D48-5FBB-4234-AD4E-E1D08165F629}" presName="tx1" presStyleLbl="revTx" presStyleIdx="5" presStyleCnt="6"/>
      <dgm:spPr/>
    </dgm:pt>
    <dgm:pt modelId="{3EAAFDE6-DC2F-44D3-9510-BC90ECAFC78E}" type="pres">
      <dgm:prSet presAssocID="{4EEC7D48-5FBB-4234-AD4E-E1D08165F629}" presName="vert1" presStyleCnt="0"/>
      <dgm:spPr/>
    </dgm:pt>
  </dgm:ptLst>
  <dgm:cxnLst>
    <dgm:cxn modelId="{E418FF17-3B52-41B9-A3DD-4747F2255D57}" type="presOf" srcId="{6EF40C16-D2EE-4CDF-8B6F-DF81F7ED9A67}" destId="{9F2BD5B6-5A1F-4E43-8018-04A202B23248}" srcOrd="0" destOrd="0" presId="urn:microsoft.com/office/officeart/2008/layout/LinedList"/>
    <dgm:cxn modelId="{4DD0032F-CAEE-47C2-8514-93D964AB697D}" srcId="{BB9D7038-977F-4AAD-85D2-2433CCEC1715}" destId="{DA854AAD-8936-4F4D-BC7E-753C6A1255CB}" srcOrd="2" destOrd="0" parTransId="{872788F6-6793-4575-B2AE-CF7BF8B09E0A}" sibTransId="{B1A7E1D9-D095-42E7-81A8-DF719355847C}"/>
    <dgm:cxn modelId="{875ED534-82BD-4B1B-997A-9E9D33C13DB0}" srcId="{BB9D7038-977F-4AAD-85D2-2433CCEC1715}" destId="{6EF40C16-D2EE-4CDF-8B6F-DF81F7ED9A67}" srcOrd="3" destOrd="0" parTransId="{3102946A-C197-4BA8-ADA5-9E04DB208760}" sibTransId="{A3D0C798-DDA6-420B-95EE-1D56838E214A}"/>
    <dgm:cxn modelId="{F8B18C5F-3D1A-4944-B846-DA977A12EE1B}" srcId="{BB9D7038-977F-4AAD-85D2-2433CCEC1715}" destId="{245F3809-92F0-4133-A51C-8FA212BE3E91}" srcOrd="1" destOrd="0" parTransId="{48BEAC55-FDBD-443B-A0B7-80A41D8577F1}" sibTransId="{080A97BA-3600-4635-8DE1-FE6A5BCE0C66}"/>
    <dgm:cxn modelId="{5DEEA65F-22BA-4110-B793-D5350A7EAD00}" type="presOf" srcId="{1C6A21C3-10D5-4138-96F7-845214F97067}" destId="{E8A712A9-A227-42D8-89C2-D74DA9B1240B}" srcOrd="0" destOrd="0" presId="urn:microsoft.com/office/officeart/2008/layout/LinedList"/>
    <dgm:cxn modelId="{16758E60-C6DF-41AD-9299-806461ABC06B}" type="presOf" srcId="{4EEC7D48-5FBB-4234-AD4E-E1D08165F629}" destId="{1F99FF47-4C9E-4CC8-AA55-BDF48AD044D1}" srcOrd="0" destOrd="0" presId="urn:microsoft.com/office/officeart/2008/layout/LinedList"/>
    <dgm:cxn modelId="{E0B66743-CAC8-4E88-8FBD-B6DAA5406AD4}" type="presOf" srcId="{DA854AAD-8936-4F4D-BC7E-753C6A1255CB}" destId="{2AB7EBA7-FABA-4FA9-BAA6-D8F8F4EAE9C0}" srcOrd="0" destOrd="0" presId="urn:microsoft.com/office/officeart/2008/layout/LinedList"/>
    <dgm:cxn modelId="{4D694A73-ED6D-4CF2-9C73-D37DDFB32363}" srcId="{BB9D7038-977F-4AAD-85D2-2433CCEC1715}" destId="{4EEC7D48-5FBB-4234-AD4E-E1D08165F629}" srcOrd="5" destOrd="0" parTransId="{67FA7187-ACBC-419E-9B53-4E255306C9D4}" sibTransId="{4E1274CF-1BF2-47F8-B29B-0114B5A9DF19}"/>
    <dgm:cxn modelId="{FE08258E-C603-4E5D-9187-0FFAEA63A16C}" type="presOf" srcId="{245F3809-92F0-4133-A51C-8FA212BE3E91}" destId="{6FDDEABF-0504-4826-AB4E-B06740FDB231}" srcOrd="0" destOrd="0" presId="urn:microsoft.com/office/officeart/2008/layout/LinedList"/>
    <dgm:cxn modelId="{D1D904B7-BBA3-451D-A797-C22C5936A9F6}" srcId="{BB9D7038-977F-4AAD-85D2-2433CCEC1715}" destId="{2FE4B898-0635-4453-9834-F8626C98D77B}" srcOrd="4" destOrd="0" parTransId="{0F9D3C0B-A785-4973-9086-F02DB103540A}" sibTransId="{30C10CCC-6E7E-4C74-BC47-F00E2299D28F}"/>
    <dgm:cxn modelId="{03136DC2-9AFE-4739-B23F-C66762913FEC}" srcId="{BB9D7038-977F-4AAD-85D2-2433CCEC1715}" destId="{1C6A21C3-10D5-4138-96F7-845214F97067}" srcOrd="0" destOrd="0" parTransId="{7078C1FA-8918-41AB-9CCD-D911440EB52A}" sibTransId="{528D557B-A819-4E1A-9DA3-E4CAA5A72A50}"/>
    <dgm:cxn modelId="{EAD2EDFA-3530-4F51-9910-64853E12D727}" type="presOf" srcId="{2FE4B898-0635-4453-9834-F8626C98D77B}" destId="{A5F073A6-AC4D-429F-8B16-83C1609B4A63}" srcOrd="0" destOrd="0" presId="urn:microsoft.com/office/officeart/2008/layout/LinedList"/>
    <dgm:cxn modelId="{634BE2FE-F921-446B-A1F9-6DC4D7B20070}" type="presOf" srcId="{BB9D7038-977F-4AAD-85D2-2433CCEC1715}" destId="{D006C571-59A7-4111-8058-A68C6680E5E6}" srcOrd="0" destOrd="0" presId="urn:microsoft.com/office/officeart/2008/layout/LinedList"/>
    <dgm:cxn modelId="{EDB0CE95-3D36-4339-B58B-61FEF8A4FDC7}" type="presParOf" srcId="{D006C571-59A7-4111-8058-A68C6680E5E6}" destId="{AC8FE85C-0801-4889-B937-D32C15FDBCC3}" srcOrd="0" destOrd="0" presId="urn:microsoft.com/office/officeart/2008/layout/LinedList"/>
    <dgm:cxn modelId="{5489BCA2-B88E-4435-8F57-904EF498DFEB}" type="presParOf" srcId="{D006C571-59A7-4111-8058-A68C6680E5E6}" destId="{28109772-2351-4342-BA35-C00B1E56575C}" srcOrd="1" destOrd="0" presId="urn:microsoft.com/office/officeart/2008/layout/LinedList"/>
    <dgm:cxn modelId="{F0824B9C-3383-4618-956E-B929740F7EEF}" type="presParOf" srcId="{28109772-2351-4342-BA35-C00B1E56575C}" destId="{E8A712A9-A227-42D8-89C2-D74DA9B1240B}" srcOrd="0" destOrd="0" presId="urn:microsoft.com/office/officeart/2008/layout/LinedList"/>
    <dgm:cxn modelId="{01B04271-F49C-426D-9EEE-537F81D3D57D}" type="presParOf" srcId="{28109772-2351-4342-BA35-C00B1E56575C}" destId="{2C47F604-E134-48CA-8754-6E27F29FE4CC}" srcOrd="1" destOrd="0" presId="urn:microsoft.com/office/officeart/2008/layout/LinedList"/>
    <dgm:cxn modelId="{06877450-C227-43CF-A78A-D92DE29CA169}" type="presParOf" srcId="{D006C571-59A7-4111-8058-A68C6680E5E6}" destId="{381A1E3B-63E7-48BD-B596-281EAAFBC33D}" srcOrd="2" destOrd="0" presId="urn:microsoft.com/office/officeart/2008/layout/LinedList"/>
    <dgm:cxn modelId="{4CDFD0AD-416A-4412-B1C1-61537A0274DF}" type="presParOf" srcId="{D006C571-59A7-4111-8058-A68C6680E5E6}" destId="{310C4440-4101-4348-BF0C-A8BB09F568DF}" srcOrd="3" destOrd="0" presId="urn:microsoft.com/office/officeart/2008/layout/LinedList"/>
    <dgm:cxn modelId="{925A1D10-9826-428C-BD1E-5248E8213D8D}" type="presParOf" srcId="{310C4440-4101-4348-BF0C-A8BB09F568DF}" destId="{6FDDEABF-0504-4826-AB4E-B06740FDB231}" srcOrd="0" destOrd="0" presId="urn:microsoft.com/office/officeart/2008/layout/LinedList"/>
    <dgm:cxn modelId="{A157ED5B-D0F5-40E5-B801-0DAD384482CA}" type="presParOf" srcId="{310C4440-4101-4348-BF0C-A8BB09F568DF}" destId="{5D582C6D-248D-493C-9DC2-E31EBFAA760B}" srcOrd="1" destOrd="0" presId="urn:microsoft.com/office/officeart/2008/layout/LinedList"/>
    <dgm:cxn modelId="{3C7CAF35-BD4F-4299-99CF-DEA52A9FF3F9}" type="presParOf" srcId="{D006C571-59A7-4111-8058-A68C6680E5E6}" destId="{B51BAE08-E3B8-4CC1-832A-C61FDE067FC3}" srcOrd="4" destOrd="0" presId="urn:microsoft.com/office/officeart/2008/layout/LinedList"/>
    <dgm:cxn modelId="{BA6A87F4-9B38-4CFF-90C6-8A34BD266B33}" type="presParOf" srcId="{D006C571-59A7-4111-8058-A68C6680E5E6}" destId="{E4F75B50-E01A-40D6-B734-380210A31BF2}" srcOrd="5" destOrd="0" presId="urn:microsoft.com/office/officeart/2008/layout/LinedList"/>
    <dgm:cxn modelId="{A607F6B2-9F24-42AC-8AD4-CA21DB35B18F}" type="presParOf" srcId="{E4F75B50-E01A-40D6-B734-380210A31BF2}" destId="{2AB7EBA7-FABA-4FA9-BAA6-D8F8F4EAE9C0}" srcOrd="0" destOrd="0" presId="urn:microsoft.com/office/officeart/2008/layout/LinedList"/>
    <dgm:cxn modelId="{478EABB4-9033-42FE-851D-ECE898012D1E}" type="presParOf" srcId="{E4F75B50-E01A-40D6-B734-380210A31BF2}" destId="{0351AEF2-E424-46E6-BE5C-1B77E2E31A37}" srcOrd="1" destOrd="0" presId="urn:microsoft.com/office/officeart/2008/layout/LinedList"/>
    <dgm:cxn modelId="{91AD30EC-02F6-4C49-9622-7E15FDACF936}" type="presParOf" srcId="{D006C571-59A7-4111-8058-A68C6680E5E6}" destId="{D16863BC-4E9B-4F9B-9697-F66843F5AA30}" srcOrd="6" destOrd="0" presId="urn:microsoft.com/office/officeart/2008/layout/LinedList"/>
    <dgm:cxn modelId="{F1D42A9F-99D7-4BA8-9AB9-A764E5799B39}" type="presParOf" srcId="{D006C571-59A7-4111-8058-A68C6680E5E6}" destId="{2B7AFBBA-2D44-4424-9832-E1495307F832}" srcOrd="7" destOrd="0" presId="urn:microsoft.com/office/officeart/2008/layout/LinedList"/>
    <dgm:cxn modelId="{85E50090-5200-4319-93D7-D288B1F79519}" type="presParOf" srcId="{2B7AFBBA-2D44-4424-9832-E1495307F832}" destId="{9F2BD5B6-5A1F-4E43-8018-04A202B23248}" srcOrd="0" destOrd="0" presId="urn:microsoft.com/office/officeart/2008/layout/LinedList"/>
    <dgm:cxn modelId="{5B186AFE-9C78-42C1-B285-43FB26FFB535}" type="presParOf" srcId="{2B7AFBBA-2D44-4424-9832-E1495307F832}" destId="{756C0F08-16AC-41D2-B726-1F910383C8B1}" srcOrd="1" destOrd="0" presId="urn:microsoft.com/office/officeart/2008/layout/LinedList"/>
    <dgm:cxn modelId="{3110C94F-BF50-49A0-AE84-69ECD046A64A}" type="presParOf" srcId="{D006C571-59A7-4111-8058-A68C6680E5E6}" destId="{94A27040-6F17-4A30-8F1B-40C2BA686741}" srcOrd="8" destOrd="0" presId="urn:microsoft.com/office/officeart/2008/layout/LinedList"/>
    <dgm:cxn modelId="{7A543A5C-0AC9-4477-86FE-43A75C6B225D}" type="presParOf" srcId="{D006C571-59A7-4111-8058-A68C6680E5E6}" destId="{AC86AE55-8970-4F1B-BB37-D6920C61F41A}" srcOrd="9" destOrd="0" presId="urn:microsoft.com/office/officeart/2008/layout/LinedList"/>
    <dgm:cxn modelId="{E3F76D7F-FDBB-4C3B-B817-C925765A6C06}" type="presParOf" srcId="{AC86AE55-8970-4F1B-BB37-D6920C61F41A}" destId="{A5F073A6-AC4D-429F-8B16-83C1609B4A63}" srcOrd="0" destOrd="0" presId="urn:microsoft.com/office/officeart/2008/layout/LinedList"/>
    <dgm:cxn modelId="{6F0B170A-BFFE-4D6D-8DC5-BAF02D05EEE0}" type="presParOf" srcId="{AC86AE55-8970-4F1B-BB37-D6920C61F41A}" destId="{6F220713-F46C-43BA-9E67-55803F2D4B2E}" srcOrd="1" destOrd="0" presId="urn:microsoft.com/office/officeart/2008/layout/LinedList"/>
    <dgm:cxn modelId="{4B0D4C40-AD38-485F-84A1-B75FD7C3E765}" type="presParOf" srcId="{D006C571-59A7-4111-8058-A68C6680E5E6}" destId="{F8DA306A-59AF-4EA5-993C-18AC0728183E}" srcOrd="10" destOrd="0" presId="urn:microsoft.com/office/officeart/2008/layout/LinedList"/>
    <dgm:cxn modelId="{58C2FE57-C277-458B-93BC-2466CEC8E7A6}" type="presParOf" srcId="{D006C571-59A7-4111-8058-A68C6680E5E6}" destId="{C492561B-E365-4F20-930D-8A19704D99E7}" srcOrd="11" destOrd="0" presId="urn:microsoft.com/office/officeart/2008/layout/LinedList"/>
    <dgm:cxn modelId="{86E4DF7B-868D-41E6-B4A4-821D3544D33E}" type="presParOf" srcId="{C492561B-E365-4F20-930D-8A19704D99E7}" destId="{1F99FF47-4C9E-4CC8-AA55-BDF48AD044D1}" srcOrd="0" destOrd="0" presId="urn:microsoft.com/office/officeart/2008/layout/LinedList"/>
    <dgm:cxn modelId="{99E432DB-B63E-4764-A97C-9EFD3CBC39B1}" type="presParOf" srcId="{C492561B-E365-4F20-930D-8A19704D99E7}" destId="{3EAAFDE6-DC2F-44D3-9510-BC90ECAFC7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FE85C-0801-4889-B937-D32C15FDBCC3}">
      <dsp:nvSpPr>
        <dsp:cNvPr id="0" name=""/>
        <dsp:cNvSpPr/>
      </dsp:nvSpPr>
      <dsp:spPr>
        <a:xfrm>
          <a:off x="0" y="189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712A9-A227-42D8-89C2-D74DA9B1240B}">
      <dsp:nvSpPr>
        <dsp:cNvPr id="0" name=""/>
        <dsp:cNvSpPr/>
      </dsp:nvSpPr>
      <dsp:spPr>
        <a:xfrm>
          <a:off x="0" y="1894"/>
          <a:ext cx="8596668" cy="6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Number before, number after</a:t>
          </a:r>
          <a:endParaRPr lang="en-US" sz="2200" kern="1200" dirty="0"/>
        </a:p>
      </dsp:txBody>
      <dsp:txXfrm>
        <a:off x="0" y="1894"/>
        <a:ext cx="8596668" cy="646163"/>
      </dsp:txXfrm>
    </dsp:sp>
    <dsp:sp modelId="{381A1E3B-63E7-48BD-B596-281EAAFBC33D}">
      <dsp:nvSpPr>
        <dsp:cNvPr id="0" name=""/>
        <dsp:cNvSpPr/>
      </dsp:nvSpPr>
      <dsp:spPr>
        <a:xfrm>
          <a:off x="0" y="64805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DEABF-0504-4826-AB4E-B06740FDB231}">
      <dsp:nvSpPr>
        <dsp:cNvPr id="0" name=""/>
        <dsp:cNvSpPr/>
      </dsp:nvSpPr>
      <dsp:spPr>
        <a:xfrm>
          <a:off x="0" y="648058"/>
          <a:ext cx="8596668" cy="6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Adding</a:t>
          </a:r>
          <a:endParaRPr lang="en-US" sz="2200" kern="1200"/>
        </a:p>
      </dsp:txBody>
      <dsp:txXfrm>
        <a:off x="0" y="648058"/>
        <a:ext cx="8596668" cy="646163"/>
      </dsp:txXfrm>
    </dsp:sp>
    <dsp:sp modelId="{B51BAE08-E3B8-4CC1-832A-C61FDE067FC3}">
      <dsp:nvSpPr>
        <dsp:cNvPr id="0" name=""/>
        <dsp:cNvSpPr/>
      </dsp:nvSpPr>
      <dsp:spPr>
        <a:xfrm>
          <a:off x="0" y="1294222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7EBA7-FABA-4FA9-BAA6-D8F8F4EAE9C0}">
      <dsp:nvSpPr>
        <dsp:cNvPr id="0" name=""/>
        <dsp:cNvSpPr/>
      </dsp:nvSpPr>
      <dsp:spPr>
        <a:xfrm>
          <a:off x="0" y="1294222"/>
          <a:ext cx="8596668" cy="6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Taking away</a:t>
          </a:r>
          <a:endParaRPr lang="en-US" sz="2200" kern="1200"/>
        </a:p>
      </dsp:txBody>
      <dsp:txXfrm>
        <a:off x="0" y="1294222"/>
        <a:ext cx="8596668" cy="646163"/>
      </dsp:txXfrm>
    </dsp:sp>
    <dsp:sp modelId="{D16863BC-4E9B-4F9B-9697-F66843F5AA30}">
      <dsp:nvSpPr>
        <dsp:cNvPr id="0" name=""/>
        <dsp:cNvSpPr/>
      </dsp:nvSpPr>
      <dsp:spPr>
        <a:xfrm>
          <a:off x="0" y="194038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BD5B6-5A1F-4E43-8018-04A202B23248}">
      <dsp:nvSpPr>
        <dsp:cNvPr id="0" name=""/>
        <dsp:cNvSpPr/>
      </dsp:nvSpPr>
      <dsp:spPr>
        <a:xfrm>
          <a:off x="0" y="1940386"/>
          <a:ext cx="8596668" cy="6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Greater than </a:t>
          </a:r>
          <a:r>
            <a:rPr lang="en-GB" sz="2200" kern="1200" dirty="0"/>
            <a:t>&gt; </a:t>
          </a:r>
          <a:r>
            <a:rPr lang="en-GB" sz="2200" kern="1200"/>
            <a:t>less than </a:t>
          </a:r>
          <a:r>
            <a:rPr lang="en-GB" sz="2200" kern="1200" dirty="0"/>
            <a:t>&lt; – the crocodile eats the biggest number.</a:t>
          </a:r>
          <a:endParaRPr lang="en-US" sz="2200" kern="1200" dirty="0"/>
        </a:p>
      </dsp:txBody>
      <dsp:txXfrm>
        <a:off x="0" y="1940386"/>
        <a:ext cx="8596668" cy="646163"/>
      </dsp:txXfrm>
    </dsp:sp>
    <dsp:sp modelId="{94A27040-6F17-4A30-8F1B-40C2BA686741}">
      <dsp:nvSpPr>
        <dsp:cNvPr id="0" name=""/>
        <dsp:cNvSpPr/>
      </dsp:nvSpPr>
      <dsp:spPr>
        <a:xfrm>
          <a:off x="0" y="258655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073A6-AC4D-429F-8B16-83C1609B4A63}">
      <dsp:nvSpPr>
        <dsp:cNvPr id="0" name=""/>
        <dsp:cNvSpPr/>
      </dsp:nvSpPr>
      <dsp:spPr>
        <a:xfrm>
          <a:off x="0" y="2586550"/>
          <a:ext cx="8596668" cy="6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More than - less than </a:t>
          </a:r>
          <a:endParaRPr lang="en-US" sz="2200" kern="1200" dirty="0"/>
        </a:p>
      </dsp:txBody>
      <dsp:txXfrm>
        <a:off x="0" y="2586550"/>
        <a:ext cx="8596668" cy="646163"/>
      </dsp:txXfrm>
    </dsp:sp>
    <dsp:sp modelId="{F8DA306A-59AF-4EA5-993C-18AC0728183E}">
      <dsp:nvSpPr>
        <dsp:cNvPr id="0" name=""/>
        <dsp:cNvSpPr/>
      </dsp:nvSpPr>
      <dsp:spPr>
        <a:xfrm>
          <a:off x="0" y="323271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9FF47-4C9E-4CC8-AA55-BDF48AD044D1}">
      <dsp:nvSpPr>
        <dsp:cNvPr id="0" name=""/>
        <dsp:cNvSpPr/>
      </dsp:nvSpPr>
      <dsp:spPr>
        <a:xfrm>
          <a:off x="0" y="3232714"/>
          <a:ext cx="8596668" cy="64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Bigger than  - smaller than </a:t>
          </a:r>
          <a:endParaRPr lang="en-US" sz="2200" kern="1200" dirty="0"/>
        </a:p>
      </dsp:txBody>
      <dsp:txXfrm>
        <a:off x="0" y="3232714"/>
        <a:ext cx="8596668" cy="646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8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1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4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5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95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4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5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2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9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8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4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5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5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4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CD92-DDFE-4833-B9E0-86BCEC3D4B5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0455C2-F39F-4BC3-9071-F1B9B41F3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4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dd/public/stpiusnumandmath/uploads/sites/17447/2020/05/01194855/Number-Line-Run.docx" TargetMode="External"/><Relationship Id="rId7" Type="http://schemas.openxmlformats.org/officeDocument/2006/relationships/hyperlink" Target="https://blogs.glowscotland.org.uk/dd/public/stpiusnumandmath/uploads/sites/17447/2020/05/01203900/Nature-Mandalas.docx" TargetMode="External"/><Relationship Id="rId2" Type="http://schemas.openxmlformats.org/officeDocument/2006/relationships/hyperlink" Target="https://blogs.glowscotland.org.uk/dd/public/stpiusnumandmath/uploads/sites/17447/2020/05/01194854/Multiplication-Hopscotch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glowscotland.org.uk/dd/public/stpiusnumandmath/uploads/sites/17447/2020/05/01202028/The-game-of-Nim.docx" TargetMode="External"/><Relationship Id="rId5" Type="http://schemas.openxmlformats.org/officeDocument/2006/relationships/hyperlink" Target="https://blogs.glowscotland.org.uk/dd/public/stpiusnumandmath/uploads/sites/17447/2020/05/01200944/Whats-the-Time-Mr-Wolf.docx" TargetMode="External"/><Relationship Id="rId4" Type="http://schemas.openxmlformats.org/officeDocument/2006/relationships/hyperlink" Target="https://blogs.glowscotland.org.uk/dd/public/stpiusnumandmath/uploads/sites/17447/2020/05/01195534/Different-Ways-to-Count.doc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43C1-31A2-4DF1-8065-A7ACCC25A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18" y="2447666"/>
            <a:ext cx="7766936" cy="1646302"/>
          </a:xfrm>
        </p:spPr>
        <p:txBody>
          <a:bodyPr/>
          <a:lstStyle/>
          <a:p>
            <a:r>
              <a:rPr lang="en-GB" dirty="0"/>
              <a:t>St Pius Numeracy Information </a:t>
            </a:r>
            <a:br>
              <a:rPr lang="en-GB" dirty="0"/>
            </a:br>
            <a:br>
              <a:rPr lang="en-GB" dirty="0"/>
            </a:br>
            <a:r>
              <a:rPr lang="en-GB" dirty="0"/>
              <a:t> Early Years 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32313-198B-4024-9FCD-DFF1B98D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992" y="4223362"/>
            <a:ext cx="7766936" cy="1096899"/>
          </a:xfrm>
        </p:spPr>
        <p:txBody>
          <a:bodyPr/>
          <a:lstStyle/>
          <a:p>
            <a:r>
              <a:rPr lang="en-GB" dirty="0"/>
              <a:t>Parent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6815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D783E5-E6E8-4632-AE4E-5D14B878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Numicon</a:t>
            </a:r>
          </a:p>
        </p:txBody>
      </p:sp>
      <p:pic>
        <p:nvPicPr>
          <p:cNvPr id="5" name="Content Placeholder 4" descr="A remote control sitting on top of a table&#10;&#10;Description automatically generated">
            <a:extLst>
              <a:ext uri="{FF2B5EF4-FFF2-40B4-BE49-F238E27FC236}">
                <a16:creationId xmlns:a16="http://schemas.microsoft.com/office/drawing/2014/main" id="{AFC57685-5D6E-4ED3-A4D8-A28621857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51" y="609600"/>
            <a:ext cx="2731767" cy="3642357"/>
          </a:xfrm>
          <a:prstGeom prst="rect">
            <a:avLst/>
          </a:prstGeom>
        </p:spPr>
      </p:pic>
      <p:pic>
        <p:nvPicPr>
          <p:cNvPr id="2050" name="Picture 2" descr="Numicon with appearing numbers powerpoint 1-10 | Teaching Resources">
            <a:extLst>
              <a:ext uri="{FF2B5EF4-FFF2-40B4-BE49-F238E27FC236}">
                <a16:creationId xmlns:a16="http://schemas.microsoft.com/office/drawing/2014/main" id="{5BBC62CB-976F-466F-B3B8-C7BEC2734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r="3" b="3"/>
          <a:stretch/>
        </p:blipFill>
        <p:spPr bwMode="auto">
          <a:xfrm>
            <a:off x="4391102" y="683063"/>
            <a:ext cx="4882899" cy="34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5943F-7A96-4616-A1AA-AC769BCF37AC}"/>
              </a:ext>
            </a:extLst>
          </p:cNvPr>
          <p:cNvSpPr txBox="1"/>
          <p:nvPr/>
        </p:nvSpPr>
        <p:spPr>
          <a:xfrm>
            <a:off x="4666891" y="3602966"/>
            <a:ext cx="446848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Numicon is a resource we use from P1- P7. It helps children see and feel maths. The holes in the Numicon Shapes represent numbers 1-10. </a:t>
            </a: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  </a:t>
            </a:r>
          </a:p>
          <a:p>
            <a:r>
              <a:rPr lang="en-GB" dirty="0">
                <a:ea typeface="+mn-lt"/>
                <a:cs typeface="+mn-lt"/>
              </a:rPr>
              <a:t>We use Numicon when ordering numbers, identifying numbers before and after and missing numbers. Numicon can also be used for addition and subtraction.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4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C48C-759E-42C0-8639-5599647F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Ten Frames</a:t>
            </a:r>
          </a:p>
        </p:txBody>
      </p:sp>
      <p:sp>
        <p:nvSpPr>
          <p:cNvPr id="1034" name="Content Placeholder 1031">
            <a:extLst>
              <a:ext uri="{FF2B5EF4-FFF2-40B4-BE49-F238E27FC236}">
                <a16:creationId xmlns:a16="http://schemas.microsoft.com/office/drawing/2014/main" id="{5B223446-7143-4D57-B28E-5682CC157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Ten Frame can be used to help number recognition, counting and subitising skills.</a:t>
            </a:r>
          </a:p>
        </p:txBody>
      </p:sp>
      <p:pic>
        <p:nvPicPr>
          <p:cNvPr id="1028" name="Picture 4" descr="Amazon.com: Magnetic Ten-Frame Set, Including 5 Frames (no Hollowed Out)  and 55 Colorful Discs (Upgraded Version for Fridge &amp; Hand-held): Office  Products">
            <a:extLst>
              <a:ext uri="{FF2B5EF4-FFF2-40B4-BE49-F238E27FC236}">
                <a16:creationId xmlns:a16="http://schemas.microsoft.com/office/drawing/2014/main" id="{A6A60B0E-2832-40E6-AF99-A09B25837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52"/>
          <a:stretch/>
        </p:blipFill>
        <p:spPr bwMode="auto">
          <a:xfrm>
            <a:off x="5072645" y="609600"/>
            <a:ext cx="2984546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indoor, computer, sitting, small&#10;&#10;Description automatically generated">
            <a:extLst>
              <a:ext uri="{FF2B5EF4-FFF2-40B4-BE49-F238E27FC236}">
                <a16:creationId xmlns:a16="http://schemas.microsoft.com/office/drawing/2014/main" id="{B18CBD00-064C-487B-B524-8325B675C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41" y="3439020"/>
            <a:ext cx="1951755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5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FBB4-B166-439E-ACA9-7AA87748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Subitising 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21D698-8CAB-4294-804D-FCFC4E57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264164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D56838-66ED-43F0-8474-94A690D0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Subitising</a:t>
            </a:r>
            <a:r>
              <a:rPr lang="en-US" dirty="0">
                <a:ea typeface="+mn-lt"/>
                <a:cs typeface="+mn-lt"/>
              </a:rPr>
              <a:t> is </a:t>
            </a:r>
            <a:r>
              <a:rPr lang="en-US" dirty="0" err="1">
                <a:ea typeface="+mn-lt"/>
                <a:cs typeface="+mn-lt"/>
              </a:rPr>
              <a:t>recognising</a:t>
            </a:r>
            <a:r>
              <a:rPr lang="en-US" dirty="0">
                <a:ea typeface="+mn-lt"/>
                <a:cs typeface="+mn-lt"/>
              </a:rPr>
              <a:t> the number of objects without having to individually count the dots.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6924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1C86-2854-47B7-9F40-0E7BE180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Cubes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79A65-E86B-4D85-A16D-1ADBC473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We use cubes across Numeracy and Maths. Cubes can be used for counting, addition and subtraction. They can also be used for creating patterns, weighing and measurement. </a:t>
            </a:r>
          </a:p>
        </p:txBody>
      </p:sp>
      <p:pic>
        <p:nvPicPr>
          <p:cNvPr id="4098" name="Picture 2" descr="Learning Resources Mathlink Cubes (Set of 100): Amazon.co.uk: Toys &amp; Games">
            <a:extLst>
              <a:ext uri="{FF2B5EF4-FFF2-40B4-BE49-F238E27FC236}">
                <a16:creationId xmlns:a16="http://schemas.microsoft.com/office/drawing/2014/main" id="{7587BF92-6653-4E32-B171-E127A927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892621"/>
            <a:ext cx="4602747" cy="45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2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4AD9-C5F2-4FFD-B3A4-7BEBC207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GB" dirty="0"/>
              <a:t>Dienes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5F831-6805-42B1-9F41-65383496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Dienes are wooden or plastic cubes/sticks. They are used when understanding the value of a number and in addition and subtraction.</a:t>
            </a:r>
          </a:p>
        </p:txBody>
      </p:sp>
      <p:pic>
        <p:nvPicPr>
          <p:cNvPr id="5122" name="Picture 2" descr="Place Value Math Centers - A Kinderteacher Life">
            <a:extLst>
              <a:ext uri="{FF2B5EF4-FFF2-40B4-BE49-F238E27FC236}">
                <a16:creationId xmlns:a16="http://schemas.microsoft.com/office/drawing/2014/main" id="{5CA2B0E9-4F9F-48B8-B7E7-CD9FB9C5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875360"/>
            <a:ext cx="4602747" cy="46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0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4DA1-3927-434E-81DB-04E0BBE33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Numeracy and Maths Outside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AB59C-1F56-4B07-B883-68DF632BE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9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133C-826E-488B-98F6-8DC99815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Outdoor Numeracy &amp; Maths</a:t>
            </a: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DB3E43-6112-43F2-BB1A-990637209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7630740" cy="451915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6BC8FF-B815-49A5-ADC4-BCD4079F5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789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E93A-AD3D-4FC3-A4A7-17F322C8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Outdoor Learning resources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C3BA46-E870-4FD6-97CC-115FA81C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Sticks can be used to investigate numbers, shapes and patterns. </a:t>
            </a:r>
          </a:p>
          <a:p>
            <a:endParaRPr lang="en-US" dirty="0"/>
          </a:p>
        </p:txBody>
      </p:sp>
      <p:pic>
        <p:nvPicPr>
          <p:cNvPr id="4" name="Picture 4" descr="A picture containing implement, stationary, different, table&#10;&#10;Description automatically generated">
            <a:extLst>
              <a:ext uri="{FF2B5EF4-FFF2-40B4-BE49-F238E27FC236}">
                <a16:creationId xmlns:a16="http://schemas.microsoft.com/office/drawing/2014/main" id="{53FC5F62-D9B4-4AE0-8F35-6D1D16927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" r="12753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275248-F000-425C-A575-50A2A4DB9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636589"/>
            <a:ext cx="3720916" cy="5084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Counting to 20 using natural objects.</a:t>
            </a:r>
          </a:p>
          <a:p>
            <a:endParaRPr lang="en-US" dirty="0"/>
          </a:p>
          <a:p>
            <a:r>
              <a:rPr lang="en-US" dirty="0"/>
              <a:t>Creating patterns using the number 20. </a:t>
            </a:r>
          </a:p>
          <a:p>
            <a:endParaRPr lang="en-US" dirty="0"/>
          </a:p>
          <a:p>
            <a:r>
              <a:rPr lang="en-US" dirty="0"/>
              <a:t>This can be done with any number or any natural resource. </a:t>
            </a:r>
          </a:p>
        </p:txBody>
      </p:sp>
      <p:pic>
        <p:nvPicPr>
          <p:cNvPr id="4" name="Picture 4" descr="A picture containing outdoor, person, board, ball&#10;&#10;Description automatically generated">
            <a:extLst>
              <a:ext uri="{FF2B5EF4-FFF2-40B4-BE49-F238E27FC236}">
                <a16:creationId xmlns:a16="http://schemas.microsoft.com/office/drawing/2014/main" id="{0A96C047-917C-4FD5-A33A-B523B36D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967" y="632145"/>
            <a:ext cx="3816883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8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D5FE0C-9492-441B-AFB2-8CE4AD99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91" y="1154174"/>
            <a:ext cx="2934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Children have created a house and a garden with 20 sticks and 20 flowers. </a:t>
            </a:r>
          </a:p>
          <a:p>
            <a:endParaRPr lang="en-US" dirty="0"/>
          </a:p>
        </p:txBody>
      </p:sp>
      <p:pic>
        <p:nvPicPr>
          <p:cNvPr id="4" name="Picture 4" descr="A picture containing chair, bird, sitting, table&#10;&#10;Description automatically generated">
            <a:extLst>
              <a:ext uri="{FF2B5EF4-FFF2-40B4-BE49-F238E27FC236}">
                <a16:creationId xmlns:a16="http://schemas.microsoft.com/office/drawing/2014/main" id="{1C9D61E9-11ED-4838-B387-3B810FF30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" r="18273"/>
          <a:stretch/>
        </p:blipFill>
        <p:spPr>
          <a:xfrm>
            <a:off x="677334" y="1483595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8E73-3647-4E54-B66A-8EF3A2E5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What is Conceptual Number?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9A797-EA6D-4644-8E12-ABD3D34E5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An active and engaging approach to Numeracy lessons.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Pupils use concrete materials and learning aids to support and challenge their thinking across all stages.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Develops pupils understanding of what concepts like addition, subtraction, multiplication and division actually mean rather than rote learning. </a:t>
            </a:r>
            <a:endParaRPr lang="en-GB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Encourages to share their mathematical thinking through methods such as discussion and pictorial as well as written. 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Encourages children to develop a positive attitude and understand that mistakes are to be learned from and not feared.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77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le of food&#10;&#10;Description automatically generated">
            <a:extLst>
              <a:ext uri="{FF2B5EF4-FFF2-40B4-BE49-F238E27FC236}">
                <a16:creationId xmlns:a16="http://schemas.microsoft.com/office/drawing/2014/main" id="{2229E603-D5C6-4B33-A53E-708C11CB3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2915973" cy="287490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635E99-FACA-4C18-800E-BF97F11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26586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Natural resources can be used for a variety of fun </a:t>
            </a:r>
            <a:r>
              <a:rPr lang="en-US" dirty="0" err="1">
                <a:ea typeface="+mn-lt"/>
                <a:cs typeface="+mn-lt"/>
              </a:rPr>
              <a:t>maths</a:t>
            </a:r>
            <a:r>
              <a:rPr lang="en-US" dirty="0">
                <a:ea typeface="+mn-lt"/>
                <a:cs typeface="+mn-lt"/>
              </a:rPr>
              <a:t> activities. </a:t>
            </a:r>
          </a:p>
          <a:p>
            <a:r>
              <a:rPr lang="en-US" dirty="0"/>
              <a:t>For example, acorns can be used for exploring, developing </a:t>
            </a:r>
            <a:r>
              <a:rPr lang="en-US" dirty="0" err="1"/>
              <a:t>maths</a:t>
            </a:r>
            <a:r>
              <a:rPr lang="en-US" dirty="0"/>
              <a:t> vocabulary, counting, addition and subtraction sums.</a:t>
            </a:r>
          </a:p>
        </p:txBody>
      </p:sp>
    </p:spTree>
    <p:extLst>
      <p:ext uri="{BB962C8B-B14F-4D97-AF65-F5344CB8AC3E}">
        <p14:creationId xmlns:p14="http://schemas.microsoft.com/office/powerpoint/2010/main" val="274990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A7A0-289A-4273-85BC-DB376B19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vocabulary in Early Years 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5769A63-5B75-4BEC-A097-846F2BB82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800255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001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A806-BF6A-400A-B69F-A663E914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DFE06-1A6F-45C6-92A1-407193537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38" y="1714891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ea typeface="+mn-lt"/>
                <a:cs typeface="+mn-lt"/>
                <a:hlinkClick r:id="rId2"/>
              </a:rPr>
              <a:t>Multiplication Hopscotch</a:t>
            </a:r>
            <a:endParaRPr lang="en-GB" dirty="0"/>
          </a:p>
          <a:p>
            <a:r>
              <a:rPr lang="en-GB" dirty="0">
                <a:ea typeface="+mn-lt"/>
                <a:cs typeface="+mn-lt"/>
                <a:hlinkClick r:id="rId3"/>
              </a:rPr>
              <a:t>Number Line Run</a:t>
            </a:r>
            <a:endParaRPr lang="en-GB"/>
          </a:p>
          <a:p>
            <a:r>
              <a:rPr lang="en-GB" dirty="0">
                <a:ea typeface="+mn-lt"/>
                <a:cs typeface="+mn-lt"/>
                <a:hlinkClick r:id="rId4"/>
              </a:rPr>
              <a:t>Different Ways to Count</a:t>
            </a:r>
            <a:endParaRPr lang="en-GB"/>
          </a:p>
          <a:p>
            <a:r>
              <a:rPr lang="en-GB" dirty="0">
                <a:ea typeface="+mn-lt"/>
                <a:cs typeface="+mn-lt"/>
                <a:hlinkClick r:id="rId5"/>
              </a:rPr>
              <a:t>What's the Time Mr Wolf</a:t>
            </a:r>
            <a:endParaRPr lang="en-GB"/>
          </a:p>
          <a:p>
            <a:r>
              <a:rPr lang="en-GB" dirty="0">
                <a:ea typeface="+mn-lt"/>
                <a:cs typeface="+mn-lt"/>
                <a:hlinkClick r:id="rId6"/>
              </a:rPr>
              <a:t>The game of Nim</a:t>
            </a:r>
            <a:endParaRPr lang="en-GB"/>
          </a:p>
          <a:p>
            <a:r>
              <a:rPr lang="en-GB" dirty="0">
                <a:ea typeface="+mn-lt"/>
                <a:cs typeface="+mn-lt"/>
                <a:hlinkClick r:id="rId7"/>
              </a:rPr>
              <a:t>Nature Mandalas</a:t>
            </a: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31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46A9-952F-4392-BA83-6287BF6F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5 Principles of counting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A50E-3E57-49EF-8F49-2CEAF6BC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Each object to be counted must be touched or ‘included’ exactly once as the numbers are said.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Number names must be said once, and always in the conventional order.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Starting point and order in which the objects are counted doesn’t affect how many there are.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Arrangement of the objects doesn’t affect how many there are.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Last number said tells ‘how many’ in the whole collection – does not describe last object touched.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21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E162-6013-4A76-B88C-694F7684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Numeracy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D487-91AA-48AD-92FE-081389952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Counting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Ordering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Numeracy Vocabulary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Songs and rhymes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Registration, school lunches, tidying up, count up and count down timers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Link with literacy (i.e. Goldilocks and the 3 bears, Hungry Caterpillar)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Sorting and matching activities - how many in each group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Ordering numerals – washing line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Board games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Numicon, Lego, Duplo,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E9A44-A0FA-44EA-8F1D-EE44A8425AED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3ECD9E8-5A4D-483C-B4B3-992CC39D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22" y="995093"/>
            <a:ext cx="2741043" cy="2035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5F47C9-3093-40BA-8312-128A0E66007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007B-180A-48F4-A4C4-C4957E5F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could you help?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8F555-291F-4074-ADD8-3DCE5772A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Discuss your child’s learning with them. 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Demonstrate real life uses for Numeracy e.g. money, going to the shops, awareness of numbers in the environment, simple counting, skip counting.</a:t>
            </a:r>
          </a:p>
          <a:p>
            <a:r>
              <a:rPr lang="en-GB" dirty="0">
                <a:ea typeface="+mn-lt"/>
                <a:cs typeface="+mn-lt"/>
              </a:rPr>
              <a:t>Encourage a growth mind-set towards Numeracy - I can't do it YET.</a:t>
            </a:r>
          </a:p>
          <a:p>
            <a:r>
              <a:rPr lang="en-GB" dirty="0">
                <a:ea typeface="+mn-lt"/>
                <a:cs typeface="+mn-lt"/>
              </a:rPr>
              <a:t>Encourage your children to demonstrate their mathematical thinking in different ways.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Allowing your children time to explore different solutions before offering support. </a:t>
            </a:r>
            <a:endParaRPr lang="en-GB"/>
          </a:p>
          <a:p>
            <a:endParaRPr lang="en-GB" dirty="0"/>
          </a:p>
        </p:txBody>
      </p:sp>
      <p:pic>
        <p:nvPicPr>
          <p:cNvPr id="7" name="Picture 7" descr="A picture containing person, indoor, sitting, person&#10;&#10;Description automatically generated">
            <a:extLst>
              <a:ext uri="{FF2B5EF4-FFF2-40B4-BE49-F238E27FC236}">
                <a16:creationId xmlns:a16="http://schemas.microsoft.com/office/drawing/2014/main" id="{0B14EA7D-307E-42C6-88A0-8EA9B8F7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68" y="518933"/>
            <a:ext cx="23717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8ABC-2B52-4D96-9D90-54D012BD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this stage...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5ACB-D134-41A4-B7DD-9187C91F2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ea typeface="+mn-lt"/>
                <a:cs typeface="+mn-lt"/>
              </a:rPr>
              <a:t>Find a quiet place at home 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Talk about the number of the day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Join the local library 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Ask your child to count 1-20. If they don’t know, help remind them.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Establish a daily routine, </a:t>
            </a:r>
            <a:r>
              <a:rPr lang="en-GB" dirty="0" err="1">
                <a:ea typeface="+mn-lt"/>
                <a:cs typeface="+mn-lt"/>
              </a:rPr>
              <a:t>i.e</a:t>
            </a:r>
            <a:r>
              <a:rPr lang="en-GB" dirty="0">
                <a:ea typeface="+mn-lt"/>
                <a:cs typeface="+mn-lt"/>
              </a:rPr>
              <a:t> talk about time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Talk about numbers in the environment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Number Name– try to remind them of these.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Outdoor learning opportunities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43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8FDF-198B-466B-BA53-A9096812B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Numeracy and Maths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139B2-08CA-46F0-9194-89F666E42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5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E862-1FAF-4E3C-849D-8BF840A8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988C5-7769-48A1-A982-E8EC2890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6778"/>
            <a:ext cx="2579616" cy="42545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1900" dirty="0">
                <a:ea typeface="+mn-lt"/>
                <a:cs typeface="+mn-lt"/>
              </a:rPr>
              <a:t>We always begin Numeracy and Maths lessons with </a:t>
            </a:r>
            <a:r>
              <a:rPr lang="en-GB" sz="1900" i="0" dirty="0">
                <a:effectLst/>
                <a:ea typeface="+mn-lt"/>
                <a:cs typeface="+mn-lt"/>
              </a:rPr>
              <a:t>Number </a:t>
            </a:r>
            <a:r>
              <a:rPr lang="en-GB" sz="1900" dirty="0">
                <a:ea typeface="+mn-lt"/>
                <a:cs typeface="+mn-lt"/>
              </a:rPr>
              <a:t>Talk. This usually lasts between 5-15 </a:t>
            </a:r>
            <a:r>
              <a:rPr lang="en-GB" sz="1900" b="0" i="0" dirty="0">
                <a:effectLst/>
                <a:ea typeface="+mn-lt"/>
                <a:cs typeface="+mn-lt"/>
              </a:rPr>
              <a:t>minutes.</a:t>
            </a:r>
            <a:r>
              <a:rPr lang="en-GB" sz="1900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900" dirty="0">
                <a:ea typeface="+mn-lt"/>
                <a:cs typeface="+mn-lt"/>
              </a:rPr>
              <a:t>Number Talk helps children understand the value of a number and it encourages them to </a:t>
            </a:r>
            <a:r>
              <a:rPr lang="en-GB" sz="1900" b="0" i="0" dirty="0">
                <a:effectLst/>
                <a:ea typeface="+mn-lt"/>
                <a:cs typeface="+mn-lt"/>
              </a:rPr>
              <a:t>share their thinking </a:t>
            </a:r>
            <a:r>
              <a:rPr lang="en-GB" sz="1900" dirty="0">
                <a:ea typeface="+mn-lt"/>
                <a:cs typeface="+mn-lt"/>
              </a:rPr>
              <a:t>out loud. 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/>
              <a:t>Have a look at Miss Mackay doing a Number Talk on our blog. </a:t>
            </a: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AA59E646-651B-4D97-B841-05D32D665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4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3">
            <a:extLst>
              <a:ext uri="{FF2B5EF4-FFF2-40B4-BE49-F238E27FC236}">
                <a16:creationId xmlns:a16="http://schemas.microsoft.com/office/drawing/2014/main" id="{5E7C6FB2-8D54-49F6-AD99-A87D2F9F3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B78F7DD-4E31-4D90-A237-C5FA3FF01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3D78EB-B8AB-4890-ACB5-626E6E7BE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4F4A4B-F440-4349-B8D1-38D37838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7E064F14-13AA-4DD6-BDD4-8BF234A00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D1524CF-30E5-4311-8FBF-6345A3E94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3165A77-5FB0-4E9A-853A-D3349DD75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8B3FC4-8BCC-417E-BAC3-6E67F3BC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43B7FC9-43EB-439E-ACC6-EF2819C58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4D6E9D09-8AAF-4A1E-B186-878965EB6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5F2191CB-1129-4C0F-BCBE-ADCFF12A6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9068D2-242E-4E70-A3CF-1D18F2B1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6"/>
            <a:ext cx="8288035" cy="10966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Strategies we use in Number Talk</a:t>
            </a:r>
          </a:p>
        </p:txBody>
      </p:sp>
      <p:pic>
        <p:nvPicPr>
          <p:cNvPr id="7" name="Picture 6" descr="A picture containing person, indoor, child, table&#10;&#10;Description automatically generated">
            <a:extLst>
              <a:ext uri="{FF2B5EF4-FFF2-40B4-BE49-F238E27FC236}">
                <a16:creationId xmlns:a16="http://schemas.microsoft.com/office/drawing/2014/main" id="{BEF332F8-B15D-4E3D-B45C-121F542C9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5" b="5"/>
          <a:stretch/>
        </p:blipFill>
        <p:spPr>
          <a:xfrm>
            <a:off x="985969" y="609600"/>
            <a:ext cx="2606040" cy="3635025"/>
          </a:xfrm>
          <a:prstGeom prst="rect">
            <a:avLst/>
          </a:prstGeom>
        </p:spPr>
      </p:pic>
      <p:pic>
        <p:nvPicPr>
          <p:cNvPr id="9" name="Picture 8" descr="A picture containing child, reading, little, book&#10;&#10;Description automatically generated">
            <a:extLst>
              <a:ext uri="{FF2B5EF4-FFF2-40B4-BE49-F238E27FC236}">
                <a16:creationId xmlns:a16="http://schemas.microsoft.com/office/drawing/2014/main" id="{60CC06F1-CB67-4BAB-854C-16BEE5631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r="5" b="5"/>
          <a:stretch/>
        </p:blipFill>
        <p:spPr>
          <a:xfrm>
            <a:off x="3833320" y="608009"/>
            <a:ext cx="2606040" cy="3635025"/>
          </a:xfrm>
          <a:prstGeom prst="rect">
            <a:avLst/>
          </a:prstGeom>
        </p:spPr>
      </p:pic>
      <p:pic>
        <p:nvPicPr>
          <p:cNvPr id="5" name="Content Placeholder 4" descr="A picture containing person, indoor, sitting, child&#10;&#10;Description automatically generated">
            <a:extLst>
              <a:ext uri="{FF2B5EF4-FFF2-40B4-BE49-F238E27FC236}">
                <a16:creationId xmlns:a16="http://schemas.microsoft.com/office/drawing/2014/main" id="{4247D1B1-85EC-446E-9205-9C11EADB1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r="5" b="5"/>
          <a:stretch/>
        </p:blipFill>
        <p:spPr>
          <a:xfrm>
            <a:off x="6667962" y="608009"/>
            <a:ext cx="2606040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84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769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St Pius Numeracy Information    Early Years  </vt:lpstr>
      <vt:lpstr>What is Conceptual Number?</vt:lpstr>
      <vt:lpstr>5 Principles of counting</vt:lpstr>
      <vt:lpstr>Early Numeracy </vt:lpstr>
      <vt:lpstr>How could you help? </vt:lpstr>
      <vt:lpstr>At this stage...</vt:lpstr>
      <vt:lpstr>Numeracy and Maths in the classroom</vt:lpstr>
      <vt:lpstr>Number Talk</vt:lpstr>
      <vt:lpstr>Strategies we use in Number Talk</vt:lpstr>
      <vt:lpstr>Numicon</vt:lpstr>
      <vt:lpstr>Ten Frames</vt:lpstr>
      <vt:lpstr>Subitising </vt:lpstr>
      <vt:lpstr>Cubes</vt:lpstr>
      <vt:lpstr>Dienes</vt:lpstr>
      <vt:lpstr>Numeracy and Maths Outside</vt:lpstr>
      <vt:lpstr>Outdoor Numeracy &amp; Maths</vt:lpstr>
      <vt:lpstr>Outdoor Learning resources</vt:lpstr>
      <vt:lpstr>PowerPoint Presentation</vt:lpstr>
      <vt:lpstr>PowerPoint Presentation</vt:lpstr>
      <vt:lpstr>PowerPoint Presentation</vt:lpstr>
      <vt:lpstr>Maths vocabulary in Early Years </vt:lpstr>
      <vt:lpstr>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Pius Numeracy Information</dc:title>
  <dc:creator>emackay689</dc:creator>
  <cp:lastModifiedBy>Ellie Mackay</cp:lastModifiedBy>
  <cp:revision>414</cp:revision>
  <dcterms:created xsi:type="dcterms:W3CDTF">2020-09-09T16:36:18Z</dcterms:created>
  <dcterms:modified xsi:type="dcterms:W3CDTF">2020-09-30T12:22:44Z</dcterms:modified>
</cp:coreProperties>
</file>