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20"/>
  </p:notesMasterIdLst>
  <p:sldIdLst>
    <p:sldId id="257" r:id="rId3"/>
    <p:sldId id="258" r:id="rId4"/>
    <p:sldId id="259" r:id="rId5"/>
    <p:sldId id="271" r:id="rId6"/>
    <p:sldId id="280" r:id="rId7"/>
    <p:sldId id="320" r:id="rId8"/>
    <p:sldId id="307" r:id="rId9"/>
    <p:sldId id="318" r:id="rId10"/>
    <p:sldId id="333" r:id="rId11"/>
    <p:sldId id="325" r:id="rId12"/>
    <p:sldId id="332" r:id="rId13"/>
    <p:sldId id="334" r:id="rId14"/>
    <p:sldId id="284" r:id="rId15"/>
    <p:sldId id="335" r:id="rId16"/>
    <p:sldId id="269" r:id="rId17"/>
    <p:sldId id="336" r:id="rId18"/>
    <p:sldId id="273" r:id="rId19"/>
  </p:sldIdLst>
  <p:sldSz cx="12192000" cy="6858000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Calibri Light" panose="020F0302020204030204" pitchFamily="34" charset="0"/>
      <p:regular r:id="rId25"/>
      <p:italic r:id="rId26"/>
    </p:embeddedFont>
    <p:embeddedFont>
      <p:font typeface="OpenDyslexic" panose="00000500000000000000" pitchFamily="50" charset="0"/>
      <p:regular r:id="rId27"/>
      <p:bold r:id="rId28"/>
      <p:italic r:id="rId29"/>
      <p:boldItalic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00"/>
    <a:srgbClr val="CCECFF"/>
    <a:srgbClr val="C55A11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68" autoAdjust="0"/>
    <p:restoredTop sz="94694"/>
  </p:normalViewPr>
  <p:slideViewPr>
    <p:cSldViewPr snapToGrid="0">
      <p:cViewPr varScale="1">
        <p:scale>
          <a:sx n="68" d="100"/>
          <a:sy n="68" d="100"/>
        </p:scale>
        <p:origin x="78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6.fntdata"/><Relationship Id="rId3" Type="http://schemas.openxmlformats.org/officeDocument/2006/relationships/slide" Target="slides/slide1.xml"/><Relationship Id="rId21" Type="http://schemas.openxmlformats.org/officeDocument/2006/relationships/font" Target="fonts/font1.fntdata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5.fntdata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4.fntdata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A1812A-99C6-4FD5-86FC-C4233476A794}" type="datetimeFigureOut">
              <a:rPr lang="en-GB" smtClean="0"/>
              <a:t>18/02/2021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3B56E9-B35C-4E14-97F2-1FEBAE916B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7457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You may wish to read this first and have the children follow along and then read on their own.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A2248E-1B6B-4373-A390-B8475C5183B5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71902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You could set a timer and give the children 1 minute to find the answers.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A2248E-1B6B-4373-A390-B8475C5183B5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35347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Content domain: 2d – make inferences from the text / explain and justify inferences with evidence from the text. Award 1 mark for all three correct.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A2248E-1B6B-4373-A390-B8475C5183B5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69778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Encourage children to justify and explain.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A2248E-1B6B-4373-A390-B8475C5183B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98129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A2248E-1B6B-4373-A390-B8475C5183B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46545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A2248E-1B6B-4373-A390-B8475C5183B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89405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Encourage children to justify and explain.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A2248E-1B6B-4373-A390-B8475C5183B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90953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Discuss pace, volume, expression. Do any words need emphasising?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A2248E-1B6B-4373-A390-B8475C5183B5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08735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Children could use a scale to indicate if they have heard the word before – 1 indicating no, I’ve never heard it before and 5 indicating yes, I know this word well.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A2248E-1B6B-4373-A390-B8475C5183B5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24720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3B56E9-B35C-4E14-97F2-1FEBAE916BFD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6017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A2248E-1B6B-4373-A390-B8475C5183B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59025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Challenge: Can children make up their own true/false statements to test a partner?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A2248E-1B6B-4373-A390-B8475C5183B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08296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You could set a timer and give the children 1 minute to find the answers.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A2248E-1B6B-4373-A390-B8475C5183B5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24849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You could set a timer and give the children 1 minute to find the answers.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A2248E-1B6B-4373-A390-B8475C5183B5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39874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You could set a timer and give the children 1 minute to find the answers.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A2248E-1B6B-4373-A390-B8475C5183B5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9778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91746D-A4BD-4D79-B9AD-B62758F8C3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B86DC5-D6DE-461E-BE34-3363275850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5B1528-5F21-49A9-8FA7-2B48B8EA4C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1F3B8-2D81-4242-81A7-1353D76A5432}" type="datetimeFigureOut">
              <a:rPr lang="en-GB" smtClean="0"/>
              <a:t>18/02/2021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B3C48-B053-42D0-8E80-710D25E93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599537-B1CB-4EBF-9E5D-2D27C7603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43FFE-02AB-4DD5-9666-0017DA30F5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1875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C66C42-2F57-43C2-87A5-BA16B9FFBF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689EAC-73D2-402C-985B-FBA778BF98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84E48C-F6B0-42D3-857B-AE9059EE27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1F3B8-2D81-4242-81A7-1353D76A5432}" type="datetimeFigureOut">
              <a:rPr lang="en-GB" smtClean="0"/>
              <a:t>18/02/2021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27B01F-7978-4B5D-BFE4-82F0C6B4D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7961F5-0756-46C7-B785-237165ECB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43FFE-02AB-4DD5-9666-0017DA30F5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8335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BF32436-E220-4BE3-88A5-0D5D2B488A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5D246F-8D03-4BC9-A224-479B2EBDBA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AA38FE-F13F-4F5F-8870-564F81CB6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1F3B8-2D81-4242-81A7-1353D76A5432}" type="datetimeFigureOut">
              <a:rPr lang="en-GB" smtClean="0"/>
              <a:t>18/02/2021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E7E775-0022-450F-8D21-16DD8D0C05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B4159C-2B59-4F09-9448-EC06D4F0B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43FFE-02AB-4DD5-9666-0017DA30F5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26979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E7708-AC7B-436E-B598-9479200AF9A8}" type="datetime1">
              <a:rPr lang="en-GB" smtClean="0"/>
              <a:t>18/02/2021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The Literacy Shed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D0E76-B364-4BD8-9EDF-33DB8B96F2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4774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C9D72-374C-40E7-8F6E-D26096102A09}" type="datetime1">
              <a:rPr lang="en-GB" smtClean="0"/>
              <a:t>18/02/2021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The Literacy Shed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D0E76-B364-4BD8-9EDF-33DB8B96F2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787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E2B53-72B0-4E30-B438-36737286F681}" type="datetime1">
              <a:rPr lang="en-GB" smtClean="0"/>
              <a:t>18/02/2021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The Literacy Shed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D0E76-B364-4BD8-9EDF-33DB8B96F2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4455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4CC82-36BC-47C5-9E2D-5C7244A5EB80}" type="datetime1">
              <a:rPr lang="en-GB" smtClean="0"/>
              <a:t>18/02/2021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The Literacy Shed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D0E76-B364-4BD8-9EDF-33DB8B96F2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88833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71040-01AB-4F45-BB74-7FAF6E05F27A}" type="datetime1">
              <a:rPr lang="en-GB" smtClean="0"/>
              <a:t>18/02/2021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The Literacy Shed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D0E76-B364-4BD8-9EDF-33DB8B96F2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06330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B9742-C750-4F1A-9706-EA8224975E3D}" type="datetime1">
              <a:rPr lang="en-GB" smtClean="0"/>
              <a:t>18/02/2021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The Literacy Shed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D0E76-B364-4BD8-9EDF-33DB8B96F2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31526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302EB-5477-403D-837E-F1D93AD1088C}" type="datetime1">
              <a:rPr lang="en-GB" smtClean="0"/>
              <a:t>18/02/2021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The Literacy Shed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D0E76-B364-4BD8-9EDF-33DB8B96F2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4473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4D9F6-C579-42F7-8C64-AACB74DB9D49}" type="datetime1">
              <a:rPr lang="en-GB" smtClean="0"/>
              <a:t>18/02/2021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The Literacy Shed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D0E76-B364-4BD8-9EDF-33DB8B96F2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0868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0C5D90-9C1D-4E75-BEF2-43AC2F2FB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31B424-355E-4B99-8DB2-42E9EBEFD7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65D88B-1E40-4C07-A29B-4493DA81D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1F3B8-2D81-4242-81A7-1353D76A5432}" type="datetimeFigureOut">
              <a:rPr lang="en-GB" smtClean="0"/>
              <a:t>18/02/2021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1DD431-1CDC-4AD8-9734-1DF4ECFC4E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4A67EA-8993-422E-8CC2-FE8A059A7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43FFE-02AB-4DD5-9666-0017DA30F5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25739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61E3D-1F45-49C7-8021-02C9D1F388EE}" type="datetime1">
              <a:rPr lang="en-GB" smtClean="0"/>
              <a:t>18/02/2021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The Literacy Shed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D0E76-B364-4BD8-9EDF-33DB8B96F2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75674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02F5D-398C-4FE8-A326-9184E34249DE}" type="datetime1">
              <a:rPr lang="en-GB" smtClean="0"/>
              <a:t>18/02/2021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The Literacy Shed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D0E76-B364-4BD8-9EDF-33DB8B96F2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94794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847A6-542B-41A2-A5BA-080327FF437C}" type="datetime1">
              <a:rPr lang="en-GB" smtClean="0"/>
              <a:t>18/02/2021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The Literacy Shed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D0E76-B364-4BD8-9EDF-33DB8B96F2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347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0BE346-5223-4480-9B69-22C9045D8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2A1E8B-1857-4634-BFB7-505721D13C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AA440A-2231-4CE0-89E8-5B9950FA59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1F3B8-2D81-4242-81A7-1353D76A5432}" type="datetimeFigureOut">
              <a:rPr lang="en-GB" smtClean="0"/>
              <a:t>18/02/2021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84A54B-327E-435A-89F5-F56AC1DD3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7FBC36-68E1-4E63-92DC-F21F0E1D8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43FFE-02AB-4DD5-9666-0017DA30F5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7520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C67619-E486-4EE4-BAA2-F7A199D25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D31D87-E0D6-4026-90C5-486EC8D104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E5E0E6-B67D-4671-A935-CCF7D5D5E5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12AC99-2E9D-4CC7-AA7E-174D46EF1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1F3B8-2D81-4242-81A7-1353D76A5432}" type="datetimeFigureOut">
              <a:rPr lang="en-GB" smtClean="0"/>
              <a:t>18/02/2021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07C5CD-69C2-45A5-A844-B6682D656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3D2A38-2BCE-4B63-9338-05D6F77A6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43FFE-02AB-4DD5-9666-0017DA30F5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9439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DDA102-D42F-4400-9BF6-C569C4190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097BAA-A5F8-4E4D-8D7F-CB8C4A9B48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00BCB3-CF5B-42E8-B3A0-97BA14BF0E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C9C0F5-91D9-4123-A8B4-A58684778C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0F23E05-8774-4633-A808-247DCEA15C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9F04BE4-6E92-43FB-A8B5-4F8B462DA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1F3B8-2D81-4242-81A7-1353D76A5432}" type="datetimeFigureOut">
              <a:rPr lang="en-GB" smtClean="0"/>
              <a:t>18/02/2021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7333D4A-2FA5-4461-B5B2-383DD80C19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54F88F-0A44-4C83-9359-6A296ED2B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43FFE-02AB-4DD5-9666-0017DA30F5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0827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4F8F3D-0FFD-4CFB-8572-F3F8ED1CC4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2F315AB-6B49-44F9-ACCF-170DCEAD3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1F3B8-2D81-4242-81A7-1353D76A5432}" type="datetimeFigureOut">
              <a:rPr lang="en-GB" smtClean="0"/>
              <a:t>18/02/2021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29F16B-0C9D-426B-ACD6-088086B86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A91EC2-F71C-4BFA-8372-156A7F13A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43FFE-02AB-4DD5-9666-0017DA30F5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1410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3352426-BA17-4DD5-BC24-627BC4D9A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1F3B8-2D81-4242-81A7-1353D76A5432}" type="datetimeFigureOut">
              <a:rPr lang="en-GB" smtClean="0"/>
              <a:t>18/02/2021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95F413-237D-4FCC-BA40-763F6AF1A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ADE9FA-53AD-44EC-AD8D-FECDE96A8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43FFE-02AB-4DD5-9666-0017DA30F5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3352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689B37-7216-4599-8E22-CAC91FABC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2196F4-FBF2-4B87-A628-9A873A9FF3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F18CA5-E365-4AFF-BE10-52F9391B89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6E2FE8-EDBD-46E9-BC51-ADC4ECD74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1F3B8-2D81-4242-81A7-1353D76A5432}" type="datetimeFigureOut">
              <a:rPr lang="en-GB" smtClean="0"/>
              <a:t>18/02/2021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F8D7EA-3413-448F-BFCD-9C6FCA18A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872E68-15E3-411D-95E2-A9F69C161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43FFE-02AB-4DD5-9666-0017DA30F5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2558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292FE6-1EA4-4061-B220-16DEB4E6B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CBB0A92-0F46-4FA9-9C0F-F6A023D7FF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A13817-16A3-4A5A-BD3E-03260F1274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7369B8-4C60-4C4D-875E-9814815D8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1F3B8-2D81-4242-81A7-1353D76A5432}" type="datetimeFigureOut">
              <a:rPr lang="en-GB" smtClean="0"/>
              <a:t>18/02/2021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F655F9-B9FF-41C7-B617-225523FA7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7E015C-0BD7-4C31-B10B-D48F09259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43FFE-02AB-4DD5-9666-0017DA30F5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9284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BC1360-A30C-4111-9F3F-F63A811B5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7F4D35-DC49-4C54-89D1-C27C971F40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6B89DA-0698-4A4A-B55B-F5F498886F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41F3B8-2D81-4242-81A7-1353D76A5432}" type="datetimeFigureOut">
              <a:rPr lang="en-GB" smtClean="0"/>
              <a:t>18/02/2021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2D0532-A6D5-4814-A9F4-41CC335630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D6B007-CF04-434F-BA94-8369EDFF3B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843FFE-02AB-4DD5-9666-0017DA30F5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857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7549E7-9D8E-4663-842C-54977F8FB68C}" type="datetime1">
              <a:rPr lang="en-GB" smtClean="0"/>
              <a:t>18/02/2021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© The Literacy Shed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BD0E76-B364-4BD8-9EDF-33DB8B96F2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0554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0D7870-DBF1-4BB0-90C9-0C2B19EC05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6280" y="2377242"/>
            <a:ext cx="10759440" cy="1323618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C00000"/>
                </a:solidFill>
                <a:latin typeface="OpenDyslexic" panose="00000500000000000000" pitchFamily="50" charset="0"/>
              </a:rPr>
              <a:t>Photography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0BFCAD-9C42-42AD-BB07-13D02BCFB8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96902"/>
            <a:ext cx="9144000" cy="1655762"/>
          </a:xfrm>
        </p:spPr>
        <p:txBody>
          <a:bodyPr>
            <a:normAutofit/>
          </a:bodyPr>
          <a:lstStyle/>
          <a:p>
            <a:endParaRPr lang="en-GB" dirty="0">
              <a:latin typeface="OpenDyslexic" panose="00000500000000000000" pitchFamily="50" charset="0"/>
            </a:endParaRPr>
          </a:p>
          <a:p>
            <a:r>
              <a:rPr lang="en-GB" dirty="0">
                <a:latin typeface="OpenDyslexic" panose="00000500000000000000" pitchFamily="50" charset="0"/>
              </a:rPr>
              <a:t>Unit Focus: British Inventions</a:t>
            </a:r>
          </a:p>
          <a:p>
            <a:r>
              <a:rPr lang="en-GB" dirty="0">
                <a:latin typeface="OpenDyslexic" panose="00000500000000000000" pitchFamily="50" charset="0"/>
              </a:rPr>
              <a:t>Text Focus: Information Text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01305A-C97E-4E4E-98AB-EFB193D00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The Literacy Shed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5534020-42D5-4271-9C00-4535DFE37B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654"/>
            <a:ext cx="12192000" cy="2241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0032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C08D04-077F-4556-B639-09544D57B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51033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GB" b="1" dirty="0">
                <a:solidFill>
                  <a:srgbClr val="C00000"/>
                </a:solidFill>
                <a:latin typeface="OpenDyslexic" panose="00000500000000000000" pitchFamily="50" charset="0"/>
              </a:rPr>
              <a:t>Task 7: Multiple choice</a:t>
            </a:r>
            <a:br>
              <a:rPr lang="en-GB" dirty="0">
                <a:latin typeface="OpenDyslexic" panose="00000500000000000000" pitchFamily="50" charset="0"/>
              </a:rPr>
            </a:br>
            <a:br>
              <a:rPr lang="en-GB" dirty="0">
                <a:latin typeface="OpenDyslexic" panose="00000500000000000000" pitchFamily="50" charset="0"/>
              </a:rPr>
            </a:br>
            <a:endParaRPr lang="en-GB" sz="3100" b="1" i="1" dirty="0">
              <a:latin typeface="OpenDyslexic" panose="00000500000000000000" pitchFamily="50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6E4022-0DA0-448E-8833-F5F151E1E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68362"/>
            <a:ext cx="10515600" cy="44949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i="1" dirty="0">
                <a:latin typeface="OpenDyslexic" panose="00000500000000000000" pitchFamily="50" charset="0"/>
              </a:rPr>
              <a:t>Circle the correct answer!</a:t>
            </a:r>
          </a:p>
          <a:p>
            <a:pPr marL="0" indent="0">
              <a:buNone/>
            </a:pPr>
            <a:endParaRPr lang="en-GB" i="1" dirty="0">
              <a:latin typeface="OpenDyslexic" panose="00000500000000000000" pitchFamily="50" charset="0"/>
            </a:endParaRPr>
          </a:p>
          <a:p>
            <a:pPr marL="0" indent="0">
              <a:buNone/>
            </a:pPr>
            <a:r>
              <a:rPr lang="en-GB" i="1" dirty="0">
                <a:latin typeface="OpenDyslexic" panose="00000500000000000000" pitchFamily="50" charset="0"/>
              </a:rPr>
              <a:t>2) </a:t>
            </a:r>
            <a:r>
              <a:rPr lang="en-GB" dirty="0">
                <a:latin typeface="OpenDyslexic" panose="00000500000000000000" pitchFamily="50" charset="0"/>
              </a:rPr>
              <a:t>Who was the very first pinhole camera created by?</a:t>
            </a:r>
          </a:p>
          <a:p>
            <a:pPr marL="0" indent="0">
              <a:buNone/>
            </a:pPr>
            <a:endParaRPr lang="en-GB" i="1" dirty="0">
              <a:latin typeface="OpenDyslexic" panose="00000500000000000000" pitchFamily="50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D8A84A-9215-4F35-88FE-629137D4E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The Literacy Shed</a:t>
            </a:r>
          </a:p>
        </p:txBody>
      </p:sp>
      <p:pic>
        <p:nvPicPr>
          <p:cNvPr id="6" name="Picture 5" descr="../../../Desktop/Visual%20Vipers/VIPERS%20images/Screen%20Shot%202017-03-20%20at%2011">
            <a:extLst>
              <a:ext uri="{FF2B5EF4-FFF2-40B4-BE49-F238E27FC236}">
                <a16:creationId xmlns:a16="http://schemas.microsoft.com/office/drawing/2014/main" id="{6814688F-BE70-4BAB-AAEA-960180404DD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8097" y="502284"/>
            <a:ext cx="1030605" cy="81153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1996663-BB54-4172-A96A-495325939F64}"/>
              </a:ext>
            </a:extLst>
          </p:cNvPr>
          <p:cNvSpPr/>
          <p:nvPr/>
        </p:nvSpPr>
        <p:spPr>
          <a:xfrm>
            <a:off x="467360" y="4574072"/>
            <a:ext cx="2367280" cy="71120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OpenDyslexic" panose="00000500000000000000" pitchFamily="50" charset="0"/>
              </a:rPr>
              <a:t>William Henry Fox Talbot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315915A-05CD-4385-A194-67FE6BA0ED8E}"/>
              </a:ext>
            </a:extLst>
          </p:cNvPr>
          <p:cNvSpPr/>
          <p:nvPr/>
        </p:nvSpPr>
        <p:spPr>
          <a:xfrm>
            <a:off x="3459162" y="4574072"/>
            <a:ext cx="2367280" cy="71120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OpenDyslexic" panose="00000500000000000000" pitchFamily="50" charset="0"/>
              </a:rPr>
              <a:t>Ibn </a:t>
            </a:r>
            <a:r>
              <a:rPr lang="en-GB" dirty="0" err="1">
                <a:latin typeface="OpenDyslexic" panose="00000500000000000000" pitchFamily="50" charset="0"/>
              </a:rPr>
              <a:t>al-Haytham</a:t>
            </a:r>
            <a:endParaRPr lang="en-GB" dirty="0">
              <a:latin typeface="OpenDyslexic" panose="00000500000000000000" pitchFamily="50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A47486B-2CFC-4BB5-B56C-8F95BE43CDF9}"/>
              </a:ext>
            </a:extLst>
          </p:cNvPr>
          <p:cNvSpPr/>
          <p:nvPr/>
        </p:nvSpPr>
        <p:spPr>
          <a:xfrm>
            <a:off x="6450964" y="4574072"/>
            <a:ext cx="2367280" cy="71120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OpenDyslexic" panose="00000500000000000000" pitchFamily="50" charset="0"/>
              </a:rPr>
              <a:t>Louis Daguerre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AA7A028-430E-4313-8D7F-E3F320800525}"/>
              </a:ext>
            </a:extLst>
          </p:cNvPr>
          <p:cNvSpPr/>
          <p:nvPr/>
        </p:nvSpPr>
        <p:spPr>
          <a:xfrm>
            <a:off x="9357360" y="4588276"/>
            <a:ext cx="2367280" cy="71120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OpenDyslexic" panose="00000500000000000000" pitchFamily="50" charset="0"/>
              </a:rPr>
              <a:t>1500s</a:t>
            </a:r>
          </a:p>
        </p:txBody>
      </p:sp>
      <p:sp>
        <p:nvSpPr>
          <p:cNvPr id="12" name="Circle: Hollow 11">
            <a:extLst>
              <a:ext uri="{FF2B5EF4-FFF2-40B4-BE49-F238E27FC236}">
                <a16:creationId xmlns:a16="http://schemas.microsoft.com/office/drawing/2014/main" id="{D18E26F7-7E19-4172-99F2-E3A45360CBEE}"/>
              </a:ext>
            </a:extLst>
          </p:cNvPr>
          <p:cNvSpPr/>
          <p:nvPr/>
        </p:nvSpPr>
        <p:spPr>
          <a:xfrm>
            <a:off x="3097528" y="4281094"/>
            <a:ext cx="3083878" cy="1325564"/>
          </a:xfrm>
          <a:prstGeom prst="donut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869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C08D04-077F-4556-B639-09544D57B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51033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GB" b="1" dirty="0">
                <a:solidFill>
                  <a:srgbClr val="C00000"/>
                </a:solidFill>
                <a:latin typeface="OpenDyslexic" panose="00000500000000000000" pitchFamily="50" charset="0"/>
              </a:rPr>
              <a:t>Task 7: Multiple choice</a:t>
            </a:r>
            <a:br>
              <a:rPr lang="en-GB" dirty="0">
                <a:latin typeface="OpenDyslexic" panose="00000500000000000000" pitchFamily="50" charset="0"/>
              </a:rPr>
            </a:br>
            <a:br>
              <a:rPr lang="en-GB" dirty="0">
                <a:latin typeface="OpenDyslexic" panose="00000500000000000000" pitchFamily="50" charset="0"/>
              </a:rPr>
            </a:br>
            <a:endParaRPr lang="en-GB" sz="3100" b="1" i="1" dirty="0">
              <a:latin typeface="OpenDyslexic" panose="00000500000000000000" pitchFamily="50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6E4022-0DA0-448E-8833-F5F151E1E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68362"/>
            <a:ext cx="10515600" cy="44949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i="1" dirty="0">
                <a:latin typeface="OpenDyslexic" panose="00000500000000000000" pitchFamily="50" charset="0"/>
              </a:rPr>
              <a:t>Circle the correct answer!</a:t>
            </a:r>
          </a:p>
          <a:p>
            <a:pPr marL="0" indent="0">
              <a:buNone/>
            </a:pPr>
            <a:endParaRPr lang="en-GB" i="1" dirty="0">
              <a:latin typeface="OpenDyslexic" panose="00000500000000000000" pitchFamily="50" charset="0"/>
            </a:endParaRPr>
          </a:p>
          <a:p>
            <a:pPr marL="0" indent="0">
              <a:buNone/>
            </a:pPr>
            <a:r>
              <a:rPr lang="en-GB" i="1" dirty="0">
                <a:latin typeface="OpenDyslexic" panose="00000500000000000000" pitchFamily="50" charset="0"/>
              </a:rPr>
              <a:t>3) </a:t>
            </a:r>
            <a:r>
              <a:rPr lang="en-GB" dirty="0">
                <a:latin typeface="OpenDyslexic" panose="00000500000000000000" pitchFamily="50" charset="0"/>
              </a:rPr>
              <a:t>What was the pinhole camera also known as?</a:t>
            </a:r>
          </a:p>
          <a:p>
            <a:pPr marL="0" indent="0">
              <a:buNone/>
            </a:pPr>
            <a:endParaRPr lang="en-GB" i="1" dirty="0">
              <a:latin typeface="OpenDyslexic" panose="00000500000000000000" pitchFamily="50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D8A84A-9215-4F35-88FE-629137D4E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The Literacy Shed</a:t>
            </a:r>
          </a:p>
        </p:txBody>
      </p:sp>
      <p:pic>
        <p:nvPicPr>
          <p:cNvPr id="6" name="Picture 5" descr="../../../Desktop/Visual%20Vipers/VIPERS%20images/Screen%20Shot%202017-03-20%20at%2011">
            <a:extLst>
              <a:ext uri="{FF2B5EF4-FFF2-40B4-BE49-F238E27FC236}">
                <a16:creationId xmlns:a16="http://schemas.microsoft.com/office/drawing/2014/main" id="{6814688F-BE70-4BAB-AAEA-960180404DD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8097" y="502284"/>
            <a:ext cx="1030605" cy="81153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1996663-BB54-4172-A96A-495325939F64}"/>
              </a:ext>
            </a:extLst>
          </p:cNvPr>
          <p:cNvSpPr/>
          <p:nvPr/>
        </p:nvSpPr>
        <p:spPr>
          <a:xfrm>
            <a:off x="467360" y="4574072"/>
            <a:ext cx="2367280" cy="71120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OpenDyslexic" panose="00000500000000000000" pitchFamily="50" charset="0"/>
              </a:rPr>
              <a:t>permanent camera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315915A-05CD-4385-A194-67FE6BA0ED8E}"/>
              </a:ext>
            </a:extLst>
          </p:cNvPr>
          <p:cNvSpPr/>
          <p:nvPr/>
        </p:nvSpPr>
        <p:spPr>
          <a:xfrm>
            <a:off x="3459162" y="4574072"/>
            <a:ext cx="2367280" cy="71120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OpenDyslexic" panose="00000500000000000000" pitchFamily="50" charset="0"/>
              </a:rPr>
              <a:t>camera obscura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A47486B-2CFC-4BB5-B56C-8F95BE43CDF9}"/>
              </a:ext>
            </a:extLst>
          </p:cNvPr>
          <p:cNvSpPr/>
          <p:nvPr/>
        </p:nvSpPr>
        <p:spPr>
          <a:xfrm>
            <a:off x="6450964" y="4574072"/>
            <a:ext cx="2367280" cy="71120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OpenDyslexic" panose="00000500000000000000" pitchFamily="50" charset="0"/>
              </a:rPr>
              <a:t>tiny hole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AA7A028-430E-4313-8D7F-E3F320800525}"/>
              </a:ext>
            </a:extLst>
          </p:cNvPr>
          <p:cNvSpPr/>
          <p:nvPr/>
        </p:nvSpPr>
        <p:spPr>
          <a:xfrm>
            <a:off x="9357360" y="4588276"/>
            <a:ext cx="2367280" cy="71120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OpenDyslexic" panose="00000500000000000000" pitchFamily="50" charset="0"/>
              </a:rPr>
              <a:t>Kodak</a:t>
            </a:r>
          </a:p>
        </p:txBody>
      </p:sp>
      <p:sp>
        <p:nvSpPr>
          <p:cNvPr id="12" name="Circle: Hollow 11">
            <a:extLst>
              <a:ext uri="{FF2B5EF4-FFF2-40B4-BE49-F238E27FC236}">
                <a16:creationId xmlns:a16="http://schemas.microsoft.com/office/drawing/2014/main" id="{D18E26F7-7E19-4172-99F2-E3A45360CBEE}"/>
              </a:ext>
            </a:extLst>
          </p:cNvPr>
          <p:cNvSpPr/>
          <p:nvPr/>
        </p:nvSpPr>
        <p:spPr>
          <a:xfrm>
            <a:off x="3097528" y="4266890"/>
            <a:ext cx="3083878" cy="1325564"/>
          </a:xfrm>
          <a:prstGeom prst="donut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344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C08D04-077F-4556-B639-09544D57B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51033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GB" b="1" dirty="0">
                <a:solidFill>
                  <a:srgbClr val="C00000"/>
                </a:solidFill>
                <a:latin typeface="OpenDyslexic" panose="00000500000000000000" pitchFamily="50" charset="0"/>
              </a:rPr>
              <a:t>Task 7: Multiple choice</a:t>
            </a:r>
            <a:br>
              <a:rPr lang="en-GB" dirty="0">
                <a:latin typeface="OpenDyslexic" panose="00000500000000000000" pitchFamily="50" charset="0"/>
              </a:rPr>
            </a:br>
            <a:br>
              <a:rPr lang="en-GB" dirty="0">
                <a:latin typeface="OpenDyslexic" panose="00000500000000000000" pitchFamily="50" charset="0"/>
              </a:rPr>
            </a:br>
            <a:endParaRPr lang="en-GB" sz="3100" b="1" i="1" dirty="0">
              <a:latin typeface="OpenDyslexic" panose="00000500000000000000" pitchFamily="50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6E4022-0DA0-448E-8833-F5F151E1E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68362"/>
            <a:ext cx="10515600" cy="44949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i="1" dirty="0">
                <a:latin typeface="OpenDyslexic" panose="00000500000000000000" pitchFamily="50" charset="0"/>
              </a:rPr>
              <a:t>Circle the correct answer!</a:t>
            </a:r>
          </a:p>
          <a:p>
            <a:pPr marL="0" indent="0">
              <a:buNone/>
            </a:pPr>
            <a:endParaRPr lang="en-GB" i="1" dirty="0">
              <a:latin typeface="OpenDyslexic" panose="00000500000000000000" pitchFamily="50" charset="0"/>
            </a:endParaRPr>
          </a:p>
          <a:p>
            <a:pPr marL="0" indent="0">
              <a:buNone/>
            </a:pPr>
            <a:r>
              <a:rPr lang="en-GB" i="1" dirty="0">
                <a:latin typeface="OpenDyslexic" panose="00000500000000000000" pitchFamily="50" charset="0"/>
              </a:rPr>
              <a:t>4) </a:t>
            </a:r>
            <a:r>
              <a:rPr lang="en-GB" dirty="0">
                <a:latin typeface="OpenDyslexic" panose="00000500000000000000" pitchFamily="50" charset="0"/>
              </a:rPr>
              <a:t>When did digital cameras become popular?</a:t>
            </a:r>
          </a:p>
          <a:p>
            <a:pPr marL="0" indent="0">
              <a:buNone/>
            </a:pPr>
            <a:endParaRPr lang="en-GB" i="1" dirty="0">
              <a:latin typeface="OpenDyslexic" panose="00000500000000000000" pitchFamily="50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D8A84A-9215-4F35-88FE-629137D4E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The Literacy Shed</a:t>
            </a:r>
          </a:p>
        </p:txBody>
      </p:sp>
      <p:pic>
        <p:nvPicPr>
          <p:cNvPr id="6" name="Picture 5" descr="../../../Desktop/Visual%20Vipers/VIPERS%20images/Screen%20Shot%202017-03-20%20at%2011">
            <a:extLst>
              <a:ext uri="{FF2B5EF4-FFF2-40B4-BE49-F238E27FC236}">
                <a16:creationId xmlns:a16="http://schemas.microsoft.com/office/drawing/2014/main" id="{6814688F-BE70-4BAB-AAEA-960180404DD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8097" y="502284"/>
            <a:ext cx="1030605" cy="81153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1996663-BB54-4172-A96A-495325939F64}"/>
              </a:ext>
            </a:extLst>
          </p:cNvPr>
          <p:cNvSpPr/>
          <p:nvPr/>
        </p:nvSpPr>
        <p:spPr>
          <a:xfrm>
            <a:off x="467360" y="4574072"/>
            <a:ext cx="2367280" cy="71120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OpenDyslexic" panose="00000500000000000000" pitchFamily="50" charset="0"/>
              </a:rPr>
              <a:t>1834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315915A-05CD-4385-A194-67FE6BA0ED8E}"/>
              </a:ext>
            </a:extLst>
          </p:cNvPr>
          <p:cNvSpPr/>
          <p:nvPr/>
        </p:nvSpPr>
        <p:spPr>
          <a:xfrm>
            <a:off x="3459162" y="4574072"/>
            <a:ext cx="2367280" cy="71120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OpenDyslexic" panose="00000500000000000000" pitchFamily="50" charset="0"/>
              </a:rPr>
              <a:t>1980s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A47486B-2CFC-4BB5-B56C-8F95BE43CDF9}"/>
              </a:ext>
            </a:extLst>
          </p:cNvPr>
          <p:cNvSpPr/>
          <p:nvPr/>
        </p:nvSpPr>
        <p:spPr>
          <a:xfrm>
            <a:off x="6450964" y="4574072"/>
            <a:ext cx="2367280" cy="71120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OpenDyslexic" panose="00000500000000000000" pitchFamily="50" charset="0"/>
              </a:rPr>
              <a:t>1990s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AA7A028-430E-4313-8D7F-E3F320800525}"/>
              </a:ext>
            </a:extLst>
          </p:cNvPr>
          <p:cNvSpPr/>
          <p:nvPr/>
        </p:nvSpPr>
        <p:spPr>
          <a:xfrm>
            <a:off x="9357360" y="4588276"/>
            <a:ext cx="2367280" cy="71120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OpenDyslexic" panose="00000500000000000000" pitchFamily="50" charset="0"/>
              </a:rPr>
              <a:t>1500s</a:t>
            </a:r>
          </a:p>
        </p:txBody>
      </p:sp>
      <p:sp>
        <p:nvSpPr>
          <p:cNvPr id="12" name="Circle: Hollow 11">
            <a:extLst>
              <a:ext uri="{FF2B5EF4-FFF2-40B4-BE49-F238E27FC236}">
                <a16:creationId xmlns:a16="http://schemas.microsoft.com/office/drawing/2014/main" id="{D18E26F7-7E19-4172-99F2-E3A45360CBEE}"/>
              </a:ext>
            </a:extLst>
          </p:cNvPr>
          <p:cNvSpPr/>
          <p:nvPr/>
        </p:nvSpPr>
        <p:spPr>
          <a:xfrm>
            <a:off x="6096000" y="4281094"/>
            <a:ext cx="3083878" cy="1325564"/>
          </a:xfrm>
          <a:prstGeom prst="donut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650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D2030F-0C85-4D5A-9162-1F56C6DF2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670558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GB" b="1" dirty="0">
                <a:solidFill>
                  <a:srgbClr val="C00000"/>
                </a:solidFill>
                <a:latin typeface="OpenDyslexic" panose="00000500000000000000" pitchFamily="50" charset="0"/>
              </a:rPr>
              <a:t>Task 8: Inference</a:t>
            </a:r>
            <a:br>
              <a:rPr lang="en-GB" dirty="0">
                <a:latin typeface="OpenDyslexic" panose="00000500000000000000" pitchFamily="50" charset="0"/>
              </a:rPr>
            </a:br>
            <a:r>
              <a:rPr lang="en-GB" sz="3100" i="1" dirty="0">
                <a:latin typeface="OpenDyslexic" panose="00000500000000000000" pitchFamily="50" charset="0"/>
              </a:rPr>
              <a:t>Using information from the text, tick one box in each row to show whether each statement is a fact or an opinion.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9A5B31-F608-41D5-AC44-282C19B0E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The Literacy Shed</a:t>
            </a:r>
          </a:p>
        </p:txBody>
      </p:sp>
      <p:graphicFrame>
        <p:nvGraphicFramePr>
          <p:cNvPr id="3" name="Table 7">
            <a:extLst>
              <a:ext uri="{FF2B5EF4-FFF2-40B4-BE49-F238E27FC236}">
                <a16:creationId xmlns:a16="http://schemas.microsoft.com/office/drawing/2014/main" id="{4D328DDD-A7A9-4A4D-8983-FA7BA9DBEF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5665792"/>
              </p:ext>
            </p:extLst>
          </p:nvPr>
        </p:nvGraphicFramePr>
        <p:xfrm>
          <a:off x="634682" y="2499359"/>
          <a:ext cx="10922635" cy="37649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258050">
                  <a:extLst>
                    <a:ext uri="{9D8B030D-6E8A-4147-A177-3AD203B41FA5}">
                      <a16:colId xmlns:a16="http://schemas.microsoft.com/office/drawing/2014/main" val="3011569777"/>
                    </a:ext>
                  </a:extLst>
                </a:gridCol>
                <a:gridCol w="1866900">
                  <a:extLst>
                    <a:ext uri="{9D8B030D-6E8A-4147-A177-3AD203B41FA5}">
                      <a16:colId xmlns:a16="http://schemas.microsoft.com/office/drawing/2014/main" val="1475674683"/>
                    </a:ext>
                  </a:extLst>
                </a:gridCol>
                <a:gridCol w="1797685">
                  <a:extLst>
                    <a:ext uri="{9D8B030D-6E8A-4147-A177-3AD203B41FA5}">
                      <a16:colId xmlns:a16="http://schemas.microsoft.com/office/drawing/2014/main" val="1756313162"/>
                    </a:ext>
                  </a:extLst>
                </a:gridCol>
              </a:tblGrid>
              <a:tr h="941229"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chemeClr val="tx1"/>
                          </a:solidFill>
                          <a:latin typeface="OpenDyslexic" panose="00000500000000000000" pitchFamily="50" charset="0"/>
                        </a:rPr>
                        <a:t>STATEMENT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chemeClr val="tx1"/>
                          </a:solidFill>
                          <a:latin typeface="OpenDyslexic" panose="00000500000000000000" pitchFamily="50" charset="0"/>
                        </a:rPr>
                        <a:t>FACT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chemeClr val="tx1"/>
                          </a:solidFill>
                          <a:latin typeface="OpenDyslexic" panose="00000500000000000000" pitchFamily="50" charset="0"/>
                        </a:rPr>
                        <a:t>OPINION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8194303"/>
                  </a:ext>
                </a:extLst>
              </a:tr>
              <a:tr h="941229"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chemeClr val="tx1"/>
                          </a:solidFill>
                          <a:latin typeface="OpenDyslexic" panose="00000500000000000000" pitchFamily="50" charset="0"/>
                        </a:rPr>
                        <a:t>The camera is the greatest invention the world has ever seen.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 dirty="0">
                        <a:solidFill>
                          <a:schemeClr val="tx1"/>
                        </a:solidFill>
                        <a:latin typeface="OpenDyslexic" panose="000005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 dirty="0">
                        <a:solidFill>
                          <a:schemeClr val="tx1"/>
                        </a:solidFill>
                        <a:latin typeface="OpenDyslexic" panose="00000500000000000000" pitchFamily="50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7435256"/>
                  </a:ext>
                </a:extLst>
              </a:tr>
              <a:tr h="941229"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chemeClr val="tx1"/>
                          </a:solidFill>
                          <a:latin typeface="OpenDyslexic" panose="00000500000000000000" pitchFamily="50" charset="0"/>
                        </a:rPr>
                        <a:t>Daguerre changed the chemical used in the photography process to silver iodine.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 dirty="0">
                        <a:solidFill>
                          <a:schemeClr val="tx1"/>
                        </a:solidFill>
                        <a:latin typeface="OpenDyslexic" panose="000005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 dirty="0">
                        <a:solidFill>
                          <a:schemeClr val="tx1"/>
                        </a:solidFill>
                        <a:latin typeface="OpenDyslexic" panose="00000500000000000000" pitchFamily="50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5260961"/>
                  </a:ext>
                </a:extLst>
              </a:tr>
              <a:tr h="941229"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chemeClr val="tx1"/>
                          </a:solidFill>
                          <a:latin typeface="OpenDyslexic" panose="00000500000000000000" pitchFamily="50" charset="0"/>
                        </a:rPr>
                        <a:t>The Kodak camera originally came pre-loaded with 100 ‘exposures’.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 dirty="0">
                        <a:solidFill>
                          <a:schemeClr val="tx1"/>
                        </a:solidFill>
                        <a:latin typeface="OpenDyslexic" panose="000005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 dirty="0">
                        <a:solidFill>
                          <a:schemeClr val="tx1"/>
                        </a:solidFill>
                        <a:latin typeface="OpenDyslexic" panose="00000500000000000000" pitchFamily="50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5605944"/>
                  </a:ext>
                </a:extLst>
              </a:tr>
            </a:tbl>
          </a:graphicData>
        </a:graphic>
      </p:graphicFrame>
      <p:pic>
        <p:nvPicPr>
          <p:cNvPr id="8" name="Picture 7" descr="../../../Desktop/Visual%20Vipers/VIPERS%20images/Screen%20Shot%202017-03-20%20at%2011">
            <a:extLst>
              <a:ext uri="{FF2B5EF4-FFF2-40B4-BE49-F238E27FC236}">
                <a16:creationId xmlns:a16="http://schemas.microsoft.com/office/drawing/2014/main" id="{D3E6A841-0979-4837-A0C9-F0F14FE5E193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14" y="183197"/>
            <a:ext cx="1034415" cy="82105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Graphic 6" descr="Tick">
            <a:extLst>
              <a:ext uri="{FF2B5EF4-FFF2-40B4-BE49-F238E27FC236}">
                <a16:creationId xmlns:a16="http://schemas.microsoft.com/office/drawing/2014/main" id="{F54A218D-B796-4EEB-A72A-93E9C72EAD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123805" y="3336925"/>
            <a:ext cx="914400" cy="914400"/>
          </a:xfrm>
          <a:prstGeom prst="rect">
            <a:avLst/>
          </a:prstGeom>
        </p:spPr>
      </p:pic>
      <p:pic>
        <p:nvPicPr>
          <p:cNvPr id="9" name="Graphic 8" descr="Tick">
            <a:extLst>
              <a:ext uri="{FF2B5EF4-FFF2-40B4-BE49-F238E27FC236}">
                <a16:creationId xmlns:a16="http://schemas.microsoft.com/office/drawing/2014/main" id="{83645F89-7B0B-4857-A8C2-CB44A9B362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55965" y="4391661"/>
            <a:ext cx="914400" cy="914400"/>
          </a:xfrm>
          <a:prstGeom prst="rect">
            <a:avLst/>
          </a:prstGeom>
        </p:spPr>
      </p:pic>
      <p:pic>
        <p:nvPicPr>
          <p:cNvPr id="10" name="Graphic 9" descr="Tick">
            <a:extLst>
              <a:ext uri="{FF2B5EF4-FFF2-40B4-BE49-F238E27FC236}">
                <a16:creationId xmlns:a16="http://schemas.microsoft.com/office/drawing/2014/main" id="{47395F5F-7A85-4D1B-864A-CF7C15FEC4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55965" y="533558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886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F08B87-3268-4DAB-ABC5-75021697F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5638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4000" b="1" dirty="0">
                <a:solidFill>
                  <a:srgbClr val="C00000"/>
                </a:solidFill>
                <a:latin typeface="OpenDyslexic" panose="00000500000000000000" pitchFamily="50" charset="0"/>
              </a:rPr>
              <a:t>Task 9: Summarise!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D89811-F311-4D9C-B01E-B0405AA0F3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05462"/>
            <a:ext cx="10515600" cy="440642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>
                <a:latin typeface="OpenDyslexic" panose="00000500000000000000" pitchFamily="50" charset="0"/>
              </a:rPr>
              <a:t>Complete these sentence stems, using information from the text!</a:t>
            </a:r>
          </a:p>
          <a:p>
            <a:pPr marL="0" indent="0">
              <a:buNone/>
            </a:pPr>
            <a:endParaRPr lang="en-GB" dirty="0">
              <a:latin typeface="OpenDyslexic" panose="00000500000000000000" pitchFamily="50" charset="0"/>
            </a:endParaRPr>
          </a:p>
          <a:p>
            <a:pPr marL="0" indent="0">
              <a:buNone/>
            </a:pPr>
            <a:r>
              <a:rPr lang="en-GB" dirty="0">
                <a:latin typeface="OpenDyslexic" panose="00000500000000000000" pitchFamily="50" charset="0"/>
              </a:rPr>
              <a:t>Louis Daguerre was also working on a photographic process </a:t>
            </a:r>
            <a:r>
              <a:rPr lang="en-GB" i="1" dirty="0">
                <a:latin typeface="OpenDyslexic" panose="00000500000000000000" pitchFamily="50" charset="0"/>
              </a:rPr>
              <a:t>and…</a:t>
            </a:r>
          </a:p>
          <a:p>
            <a:pPr marL="0" indent="0">
              <a:buNone/>
            </a:pPr>
            <a:r>
              <a:rPr lang="en-GB" dirty="0">
                <a:latin typeface="OpenDyslexic" panose="00000500000000000000" pitchFamily="50" charset="0"/>
              </a:rPr>
              <a:t>Louis Daguerre was also working on a photographic process</a:t>
            </a:r>
            <a:r>
              <a:rPr lang="en-GB" i="1" dirty="0">
                <a:latin typeface="OpenDyslexic" panose="00000500000000000000" pitchFamily="50" charset="0"/>
              </a:rPr>
              <a:t>, but…</a:t>
            </a:r>
          </a:p>
          <a:p>
            <a:pPr marL="0" indent="0">
              <a:buNone/>
            </a:pPr>
            <a:r>
              <a:rPr lang="en-GB" dirty="0">
                <a:latin typeface="OpenDyslexic" panose="00000500000000000000" pitchFamily="50" charset="0"/>
              </a:rPr>
              <a:t>Louis Daguerre was also working on a photographic process</a:t>
            </a:r>
            <a:r>
              <a:rPr lang="en-GB" i="1" dirty="0">
                <a:latin typeface="OpenDyslexic" panose="00000500000000000000" pitchFamily="50" charset="0"/>
              </a:rPr>
              <a:t>, so…</a:t>
            </a:r>
          </a:p>
          <a:p>
            <a:pPr marL="0" indent="0">
              <a:buNone/>
            </a:pPr>
            <a:r>
              <a:rPr lang="en-GB" i="1" dirty="0">
                <a:latin typeface="OpenDyslexic" panose="00000500000000000000" pitchFamily="50" charset="0"/>
              </a:rPr>
              <a:t>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FFA677-1E14-42B5-8A9A-7DA6074277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 The Literacy Shed</a:t>
            </a:r>
          </a:p>
        </p:txBody>
      </p:sp>
      <p:pic>
        <p:nvPicPr>
          <p:cNvPr id="10" name="Picture 9" descr="../../../Desktop/Visual%20Vipers/VIPERS%20images/Screen%20Shot%202017-03-20%20at%2011">
            <a:extLst>
              <a:ext uri="{FF2B5EF4-FFF2-40B4-BE49-F238E27FC236}">
                <a16:creationId xmlns:a16="http://schemas.microsoft.com/office/drawing/2014/main" id="{F909043B-C894-4915-AE22-1D6A34465A0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567" y="295752"/>
            <a:ext cx="977265" cy="80264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56132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F08B87-3268-4DAB-ABC5-75021697F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000" b="1" dirty="0">
                <a:solidFill>
                  <a:srgbClr val="C00000"/>
                </a:solidFill>
                <a:latin typeface="OpenDyslexic" panose="00000500000000000000" pitchFamily="50" charset="0"/>
              </a:rPr>
              <a:t>Task 10: Odd one out!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D89811-F311-4D9C-B01E-B0405AA0F3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92605"/>
            <a:ext cx="10515600" cy="36836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latin typeface="OpenDyslexic" panose="00000500000000000000" pitchFamily="50" charset="0"/>
              </a:rPr>
              <a:t>Which is the odd word out and why?</a:t>
            </a:r>
          </a:p>
          <a:p>
            <a:pPr marL="0" indent="0">
              <a:buNone/>
            </a:pPr>
            <a:endParaRPr lang="en-GB" dirty="0">
              <a:latin typeface="OpenDyslexic" panose="00000500000000000000" pitchFamily="50" charset="0"/>
            </a:endParaRPr>
          </a:p>
          <a:p>
            <a:pPr marL="0" indent="0" algn="ctr">
              <a:buNone/>
            </a:pP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Dyslexic" panose="00000500000000000000" pitchFamily="50" charset="0"/>
              </a:rPr>
              <a:t>Talbot      Daguerre      </a:t>
            </a:r>
            <a:r>
              <a:rPr lang="en-GB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Dyslexic" panose="00000500000000000000" pitchFamily="50" charset="0"/>
              </a:rPr>
              <a:t>Niépce</a:t>
            </a: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Dyslexic" panose="00000500000000000000" pitchFamily="50" charset="0"/>
              </a:rPr>
              <a:t>      Eastman</a:t>
            </a:r>
          </a:p>
          <a:p>
            <a:pPr marL="0" indent="0">
              <a:buNone/>
            </a:pPr>
            <a:endParaRPr lang="en-GB" dirty="0">
              <a:latin typeface="OpenDyslexic" panose="00000500000000000000" pitchFamily="50" charset="0"/>
            </a:endParaRPr>
          </a:p>
          <a:p>
            <a:pPr marL="0" indent="0">
              <a:buNone/>
            </a:pPr>
            <a:r>
              <a:rPr lang="en-GB" i="1" dirty="0">
                <a:latin typeface="OpenDyslexic" panose="00000500000000000000" pitchFamily="50" charset="0"/>
              </a:rPr>
              <a:t>Use evidence from the text and your own ideas to support your opinion. There are no right or wrong answers!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FFA677-1E14-42B5-8A9A-7DA6074277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 The Literacy Shed</a:t>
            </a:r>
          </a:p>
        </p:txBody>
      </p:sp>
      <p:pic>
        <p:nvPicPr>
          <p:cNvPr id="8" name="Picture 7" descr="../../../Desktop/Visual%20Vipers/VIPERS%20images/Screen%20Shot%202017-03-20%20at%2011">
            <a:extLst>
              <a:ext uri="{FF2B5EF4-FFF2-40B4-BE49-F238E27FC236}">
                <a16:creationId xmlns:a16="http://schemas.microsoft.com/office/drawing/2014/main" id="{729B0EB2-8E87-4DF2-A69B-10A78AC53F31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923" y="439262"/>
            <a:ext cx="1059815" cy="83439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75821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F08B87-3268-4DAB-ABC5-75021697F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000" b="1" dirty="0">
                <a:solidFill>
                  <a:srgbClr val="C00000"/>
                </a:solidFill>
                <a:latin typeface="OpenDyslexic" panose="00000500000000000000" pitchFamily="50" charset="0"/>
              </a:rPr>
              <a:t>Task 11: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D89811-F311-4D9C-B01E-B0405AA0F3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92605"/>
            <a:ext cx="10515600" cy="36836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latin typeface="OpenDyslexic" panose="00000500000000000000" pitchFamily="50" charset="0"/>
              </a:rPr>
              <a:t>People spend too much time these days taking photographs of things rather than just enjoying the experience.</a:t>
            </a:r>
          </a:p>
          <a:p>
            <a:pPr marL="0" indent="0">
              <a:buNone/>
            </a:pPr>
            <a:endParaRPr lang="en-GB" dirty="0">
              <a:latin typeface="OpenDyslexic" panose="00000500000000000000" pitchFamily="50" charset="0"/>
            </a:endParaRPr>
          </a:p>
          <a:p>
            <a:pPr marL="0" indent="0">
              <a:buNone/>
            </a:pPr>
            <a:r>
              <a:rPr lang="en-GB" i="1" dirty="0">
                <a:latin typeface="OpenDyslexic" panose="00000500000000000000" pitchFamily="50" charset="0"/>
              </a:rPr>
              <a:t>Do you agree? Why? Why not?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FFA677-1E14-42B5-8A9A-7DA6074277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 The Literacy Shed</a:t>
            </a:r>
          </a:p>
        </p:txBody>
      </p:sp>
      <p:pic>
        <p:nvPicPr>
          <p:cNvPr id="8" name="Picture 7" descr="../../../Desktop/Visual%20Vipers/VIPERS%20images/Screen%20Shot%202017-03-20%20at%2011">
            <a:extLst>
              <a:ext uri="{FF2B5EF4-FFF2-40B4-BE49-F238E27FC236}">
                <a16:creationId xmlns:a16="http://schemas.microsoft.com/office/drawing/2014/main" id="{729B0EB2-8E87-4DF2-A69B-10A78AC53F31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923" y="439262"/>
            <a:ext cx="1059815" cy="83439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92393A4-C639-465E-BEFD-7874435BBA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616276"/>
            <a:ext cx="12192000" cy="2241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883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F08B87-3268-4DAB-ABC5-75021697F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000" b="1" dirty="0">
                <a:solidFill>
                  <a:srgbClr val="C00000"/>
                </a:solidFill>
                <a:latin typeface="OpenDyslexic" panose="00000500000000000000" pitchFamily="50" charset="0"/>
              </a:rPr>
              <a:t>You have reached the end of the lesson!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D89811-F311-4D9C-B01E-B0405AA0F3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058989"/>
            <a:ext cx="10515600" cy="25572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latin typeface="OpenDyslexic" panose="00000500000000000000" pitchFamily="50" charset="0"/>
              </a:rPr>
              <a:t>Can you think of a sub-title for each paragraph?</a:t>
            </a:r>
          </a:p>
          <a:p>
            <a:pPr marL="0" indent="0">
              <a:buNone/>
            </a:pPr>
            <a:endParaRPr lang="en-GB" i="1" dirty="0">
              <a:latin typeface="OpenDyslexic" panose="00000500000000000000" pitchFamily="50" charset="0"/>
            </a:endParaRPr>
          </a:p>
          <a:p>
            <a:pPr marL="0" indent="0">
              <a:buNone/>
            </a:pPr>
            <a:r>
              <a:rPr lang="en-GB" i="1" dirty="0">
                <a:latin typeface="OpenDyslexic" panose="00000500000000000000" pitchFamily="50" charset="0"/>
              </a:rPr>
              <a:t>Perhaps you can use alliteration in your sub-titles!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FFA677-1E14-42B5-8A9A-7DA6074277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 The Literacy Shed</a:t>
            </a:r>
          </a:p>
        </p:txBody>
      </p:sp>
      <p:pic>
        <p:nvPicPr>
          <p:cNvPr id="10" name="Picture 9" descr="../../../Desktop/Visual%20Vipers/VIPERS%20images/Screen%20Shot%202017-03-20%20at%2011">
            <a:extLst>
              <a:ext uri="{FF2B5EF4-FFF2-40B4-BE49-F238E27FC236}">
                <a16:creationId xmlns:a16="http://schemas.microsoft.com/office/drawing/2014/main" id="{F909043B-C894-4915-AE22-1D6A34465A0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567" y="295752"/>
            <a:ext cx="977265" cy="80264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6B20CA9-F023-4B9B-AB18-9C7FF5E392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616276"/>
            <a:ext cx="12192000" cy="2241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30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CB5B17-BECE-4899-BD41-A7A40E178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0343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4000" dirty="0">
                <a:solidFill>
                  <a:srgbClr val="C00000"/>
                </a:solidFill>
                <a:latin typeface="OpenDyslexic" panose="00000500000000000000" pitchFamily="50" charset="0"/>
              </a:rPr>
              <a:t>Today we are learning to…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11BE71-2DAD-4F77-A4DD-CCB64CB34C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496" y="2788574"/>
            <a:ext cx="10515600" cy="4351338"/>
          </a:xfrm>
        </p:spPr>
        <p:txBody>
          <a:bodyPr/>
          <a:lstStyle/>
          <a:p>
            <a:endParaRPr lang="en-GB" dirty="0"/>
          </a:p>
          <a:p>
            <a:pPr marL="0" indent="0">
              <a:buNone/>
            </a:pPr>
            <a:r>
              <a:rPr lang="en-GB" dirty="0">
                <a:latin typeface="OpenDyslexic" panose="00000500000000000000" pitchFamily="50" charset="0"/>
              </a:rPr>
              <a:t>identify new words and their meaning</a:t>
            </a:r>
          </a:p>
          <a:p>
            <a:pPr marL="0" indent="0">
              <a:buNone/>
            </a:pPr>
            <a:br>
              <a:rPr lang="en-GB" dirty="0">
                <a:latin typeface="OpenDyslexic" panose="00000500000000000000" pitchFamily="50" charset="0"/>
              </a:rPr>
            </a:br>
            <a:r>
              <a:rPr lang="en-GB" dirty="0">
                <a:latin typeface="OpenDyslexic" panose="00000500000000000000" pitchFamily="50" charset="0"/>
              </a:rPr>
              <a:t>explain and justify using evidence from the text</a:t>
            </a:r>
          </a:p>
          <a:p>
            <a:pPr marL="0" indent="0">
              <a:buNone/>
            </a:pPr>
            <a:endParaRPr lang="en-GB" dirty="0">
              <a:latin typeface="OpenDyslexic" panose="00000500000000000000" pitchFamily="50" charset="0"/>
            </a:endParaRPr>
          </a:p>
          <a:p>
            <a:pPr marL="0" indent="0">
              <a:buNone/>
            </a:pPr>
            <a:r>
              <a:rPr lang="en-GB" dirty="0">
                <a:latin typeface="OpenDyslexic" panose="00000500000000000000" pitchFamily="50" charset="0"/>
              </a:rPr>
              <a:t>retrieve simple facts, match figures, answer true and false questions</a:t>
            </a:r>
          </a:p>
        </p:txBody>
      </p:sp>
      <p:pic>
        <p:nvPicPr>
          <p:cNvPr id="7" name="Picture 6" descr="../../../Desktop/Visual%20Vipers/VIPERS%20images/Screen%20Shot%202017-03-20%20at%2011">
            <a:extLst>
              <a:ext uri="{FF2B5EF4-FFF2-40B4-BE49-F238E27FC236}">
                <a16:creationId xmlns:a16="http://schemas.microsoft.com/office/drawing/2014/main" id="{ECF45050-602A-450E-9E07-C60638E2657D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3" y="3214789"/>
            <a:ext cx="920115" cy="76771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5576E6-1223-41E2-A4F7-CD0B764E8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The Literacy Shed</a:t>
            </a:r>
          </a:p>
        </p:txBody>
      </p:sp>
      <p:pic>
        <p:nvPicPr>
          <p:cNvPr id="11" name="Picture 10" descr="../../../Desktop/Visual%20Vipers/VIPERS%20images/Screen%20Shot%202017-03-20%20at%2011">
            <a:extLst>
              <a:ext uri="{FF2B5EF4-FFF2-40B4-BE49-F238E27FC236}">
                <a16:creationId xmlns:a16="http://schemas.microsoft.com/office/drawing/2014/main" id="{954DF670-8B95-4A40-913A-1EB5549C8D5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26" y="5383502"/>
            <a:ext cx="1030605" cy="81153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Picture 11" descr="../../../Desktop/Visual%20Vipers/VIPERS%20images/Screen%20Shot%202017-03-20%20at%2011">
            <a:extLst>
              <a:ext uri="{FF2B5EF4-FFF2-40B4-BE49-F238E27FC236}">
                <a16:creationId xmlns:a16="http://schemas.microsoft.com/office/drawing/2014/main" id="{3719FCDA-2320-4FAA-AA08-EAE1DEC6CB28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2" y="4272280"/>
            <a:ext cx="1059815" cy="83439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FF5D9C6-EEB3-4C5C-B030-3291ACE839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2241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918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B826A0-7584-4C54-ACD0-BC5860730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740" y="222885"/>
            <a:ext cx="11018520" cy="1325563"/>
          </a:xfrm>
        </p:spPr>
        <p:txBody>
          <a:bodyPr>
            <a:normAutofit/>
          </a:bodyPr>
          <a:lstStyle/>
          <a:p>
            <a:pPr algn="ctr"/>
            <a:r>
              <a:rPr lang="en-GB" sz="4000" b="1" dirty="0">
                <a:solidFill>
                  <a:srgbClr val="C00000"/>
                </a:solidFill>
                <a:latin typeface="OpenDyslexic" panose="00000500000000000000" pitchFamily="50" charset="0"/>
              </a:rPr>
              <a:t>Task 1: Read ‘Photography’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B67177-E924-4CA7-90DD-563D35B007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3000" i="1" dirty="0">
                <a:latin typeface="OpenDyslexic" panose="00000500000000000000" pitchFamily="50" charset="0"/>
              </a:rPr>
              <a:t>While you are reading, you may wish to:</a:t>
            </a:r>
          </a:p>
          <a:p>
            <a:endParaRPr lang="en-GB" dirty="0">
              <a:latin typeface="OpenDyslexic" panose="00000500000000000000" pitchFamily="50" charset="0"/>
            </a:endParaRPr>
          </a:p>
          <a:p>
            <a:r>
              <a:rPr lang="en-GB" dirty="0">
                <a:latin typeface="OpenDyslexic" panose="00000500000000000000" pitchFamily="50" charset="0"/>
              </a:rPr>
              <a:t>Underline and identify any new, unknown words</a:t>
            </a:r>
          </a:p>
          <a:p>
            <a:r>
              <a:rPr lang="en-GB" dirty="0">
                <a:latin typeface="OpenDyslexic" panose="00000500000000000000" pitchFamily="50" charset="0"/>
              </a:rPr>
              <a:t>Underline any interesting facts</a:t>
            </a:r>
          </a:p>
          <a:p>
            <a:endParaRPr lang="en-GB" dirty="0">
              <a:latin typeface="OpenDyslexic" panose="00000500000000000000" pitchFamily="50" charset="0"/>
            </a:endParaRPr>
          </a:p>
          <a:p>
            <a:pPr marL="0" indent="0" algn="ctr">
              <a:buNone/>
            </a:pPr>
            <a:r>
              <a:rPr lang="en-GB" i="1" dirty="0">
                <a:latin typeface="OpenDyslexic" panose="00000500000000000000" pitchFamily="50" charset="0"/>
              </a:rPr>
              <a:t>Challenge:</a:t>
            </a:r>
          </a:p>
          <a:p>
            <a:pPr marL="0" indent="0" algn="ctr">
              <a:buNone/>
            </a:pPr>
            <a:r>
              <a:rPr lang="en-GB" i="1" dirty="0">
                <a:solidFill>
                  <a:srgbClr val="C00000"/>
                </a:solidFill>
                <a:latin typeface="OpenDyslexic" panose="00000500000000000000" pitchFamily="50" charset="0"/>
              </a:rPr>
              <a:t>What is the most interesting fact you’ve learnt?</a:t>
            </a:r>
          </a:p>
          <a:p>
            <a:pPr marL="0" indent="0" algn="ctr">
              <a:buNone/>
            </a:pPr>
            <a:r>
              <a:rPr lang="en-GB" i="1" dirty="0">
                <a:solidFill>
                  <a:srgbClr val="C00000"/>
                </a:solidFill>
                <a:latin typeface="OpenDyslexic" panose="00000500000000000000" pitchFamily="50" charset="0"/>
              </a:rPr>
              <a:t>Was there anything puzzling or confusing?</a:t>
            </a:r>
          </a:p>
          <a:p>
            <a:pPr algn="ctr"/>
            <a:endParaRPr lang="en-GB" dirty="0">
              <a:solidFill>
                <a:schemeClr val="accent2">
                  <a:lumMod val="75000"/>
                </a:schemeClr>
              </a:solidFill>
              <a:latin typeface="OpenDyslexic" panose="00000500000000000000" pitchFamily="50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B826E-BBBE-4E45-9F1B-AB30963CD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© The Literacy Shed</a:t>
            </a:r>
          </a:p>
        </p:txBody>
      </p:sp>
    </p:spTree>
    <p:extLst>
      <p:ext uri="{BB962C8B-B14F-4D97-AF65-F5344CB8AC3E}">
        <p14:creationId xmlns:p14="http://schemas.microsoft.com/office/powerpoint/2010/main" val="19876603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C08D04-077F-4556-B639-09544D57B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7559"/>
            <a:ext cx="10515600" cy="1961797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solidFill>
                  <a:srgbClr val="C00000"/>
                </a:solidFill>
                <a:latin typeface="OpenDyslexic" panose="00000500000000000000" pitchFamily="50" charset="0"/>
              </a:rPr>
              <a:t>Task 2: Fluency and Expression</a:t>
            </a:r>
            <a:br>
              <a:rPr lang="en-GB" dirty="0">
                <a:latin typeface="OpenDyslexic" panose="00000500000000000000" pitchFamily="50" charset="0"/>
              </a:rPr>
            </a:br>
            <a:br>
              <a:rPr lang="en-GB" dirty="0">
                <a:latin typeface="OpenDyslexic" panose="00000500000000000000" pitchFamily="50" charset="0"/>
              </a:rPr>
            </a:br>
            <a:r>
              <a:rPr lang="en-GB" sz="3100" i="1" dirty="0">
                <a:latin typeface="OpenDyslexic" panose="00000500000000000000" pitchFamily="50" charset="0"/>
              </a:rPr>
              <a:t>Read this extract from the text. Think carefully about how to make this extract engaging!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D8A84A-9215-4F35-88FE-629137D4E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© The Literacy Shed</a:t>
            </a:r>
          </a:p>
        </p:txBody>
      </p:sp>
      <p:pic>
        <p:nvPicPr>
          <p:cNvPr id="6" name="Picture 5" descr="../../../Desktop/Visual%20Vipers/VIPERS%20images/Screen%20Shot%202017-03-20%20at%2011">
            <a:extLst>
              <a:ext uri="{FF2B5EF4-FFF2-40B4-BE49-F238E27FC236}">
                <a16:creationId xmlns:a16="http://schemas.microsoft.com/office/drawing/2014/main" id="{CCE60AD5-23BE-4215-920F-6A904F93C7B7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73" y="819935"/>
            <a:ext cx="920115" cy="76771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48119C5-4126-4FF9-A172-48DF4B9CA3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818282"/>
            <a:ext cx="12013324" cy="2657608"/>
          </a:xfrm>
          <a:solidFill>
            <a:srgbClr val="CCCC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endParaRPr lang="en-GB" sz="1700" dirty="0">
              <a:latin typeface="OpenDyslexic" panose="00000500000000000000" pitchFamily="50" charset="0"/>
            </a:endParaRPr>
          </a:p>
          <a:p>
            <a:pPr marL="0" indent="0" algn="ctr">
              <a:buNone/>
            </a:pPr>
            <a:r>
              <a:rPr lang="en-GB" sz="3600" dirty="0">
                <a:latin typeface="OpenDyslexic" panose="00000500000000000000" pitchFamily="50" charset="0"/>
              </a:rPr>
              <a:t>Unfortunately, Talbot realised that a French painter called Louis Daguerre was also working on a photographic process and was making great progress. Talbot put his negatives to one side and continued to work on a new photographic system himself.</a:t>
            </a:r>
            <a:endParaRPr lang="en-GB" sz="3600" b="1" dirty="0">
              <a:latin typeface="OpenDyslexic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6353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D2030F-0C85-4D5A-9162-1F56C6DF2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3725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GB" b="1" dirty="0">
                <a:solidFill>
                  <a:srgbClr val="C00000"/>
                </a:solidFill>
                <a:latin typeface="OpenDyslexic" panose="00000500000000000000" pitchFamily="50" charset="0"/>
              </a:rPr>
              <a:t>Task 3: Vocabulary Check</a:t>
            </a:r>
            <a:br>
              <a:rPr lang="en-GB" dirty="0">
                <a:latin typeface="OpenDyslexic" panose="00000500000000000000" pitchFamily="50" charset="0"/>
              </a:rPr>
            </a:br>
            <a:br>
              <a:rPr lang="en-GB" dirty="0">
                <a:latin typeface="OpenDyslexic" panose="00000500000000000000" pitchFamily="50" charset="0"/>
              </a:rPr>
            </a:br>
            <a:r>
              <a:rPr lang="en-GB" sz="3100" i="1" dirty="0">
                <a:latin typeface="OpenDyslexic" panose="00000500000000000000" pitchFamily="50" charset="0"/>
              </a:rPr>
              <a:t>Complete this table to show your understanding of these words</a:t>
            </a:r>
          </a:p>
        </p:txBody>
      </p:sp>
      <p:pic>
        <p:nvPicPr>
          <p:cNvPr id="5" name="Picture 4" descr="../../../Desktop/Visual%20Vipers/VIPERS%20images/Screen%20Shot%202017-03-20%20at%2011">
            <a:extLst>
              <a:ext uri="{FF2B5EF4-FFF2-40B4-BE49-F238E27FC236}">
                <a16:creationId xmlns:a16="http://schemas.microsoft.com/office/drawing/2014/main" id="{792E8594-AC93-4F2D-B6B7-508F5FC3937D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6447" y="410961"/>
            <a:ext cx="920115" cy="76771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9A5B31-F608-41D5-AC44-282C19B0E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01105"/>
            <a:ext cx="4114800" cy="365125"/>
          </a:xfrm>
        </p:spPr>
        <p:txBody>
          <a:bodyPr/>
          <a:lstStyle/>
          <a:p>
            <a:r>
              <a:rPr lang="en-GB"/>
              <a:t>© The Literacy Shed</a:t>
            </a:r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1CDC8856-5849-4079-8C57-F3030F219E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2124364"/>
              </p:ext>
            </p:extLst>
          </p:nvPr>
        </p:nvGraphicFramePr>
        <p:xfrm>
          <a:off x="792480" y="2523729"/>
          <a:ext cx="10515600" cy="4085571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2746525837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746955558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776669998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83282535"/>
                    </a:ext>
                  </a:extLst>
                </a:gridCol>
              </a:tblGrid>
              <a:tr h="965617"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chemeClr val="tx1"/>
                          </a:solidFill>
                          <a:latin typeface="OpenDyslexic" panose="00000500000000000000" pitchFamily="50" charset="0"/>
                        </a:rPr>
                        <a:t>Word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chemeClr val="tx1"/>
                          </a:solidFill>
                          <a:latin typeface="OpenDyslexic" panose="00000500000000000000" pitchFamily="50" charset="0"/>
                        </a:rPr>
                        <a:t>Have you heard the word before?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chemeClr val="tx1"/>
                          </a:solidFill>
                          <a:latin typeface="OpenDyslexic" panose="00000500000000000000" pitchFamily="50" charset="0"/>
                        </a:rPr>
                        <a:t>What do you think it means?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chemeClr val="tx1"/>
                          </a:solidFill>
                          <a:latin typeface="OpenDyslexic" panose="00000500000000000000" pitchFamily="50" charset="0"/>
                        </a:rPr>
                        <a:t>Definition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7663662"/>
                  </a:ext>
                </a:extLst>
              </a:tr>
              <a:tr h="965617"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chemeClr val="tx1"/>
                          </a:solidFill>
                          <a:latin typeface="OpenDyslexic" panose="00000500000000000000" pitchFamily="50" charset="0"/>
                        </a:rPr>
                        <a:t>accurately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 dirty="0">
                        <a:solidFill>
                          <a:schemeClr val="tx1"/>
                        </a:solidFill>
                        <a:latin typeface="OpenDyslexic" panose="000005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>
                        <a:solidFill>
                          <a:schemeClr val="tx1"/>
                        </a:solidFill>
                        <a:latin typeface="OpenDyslexic" panose="000005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 dirty="0">
                        <a:solidFill>
                          <a:schemeClr val="tx1"/>
                        </a:solidFill>
                        <a:latin typeface="OpenDyslexic" panose="00000500000000000000" pitchFamily="50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4953810"/>
                  </a:ext>
                </a:extLst>
              </a:tr>
              <a:tr h="965617"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chemeClr val="tx1"/>
                          </a:solidFill>
                          <a:latin typeface="OpenDyslexic" panose="00000500000000000000" pitchFamily="50" charset="0"/>
                        </a:rPr>
                        <a:t>reproduced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 dirty="0">
                        <a:solidFill>
                          <a:schemeClr val="tx1"/>
                        </a:solidFill>
                        <a:latin typeface="OpenDyslexic" panose="000005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 dirty="0">
                        <a:solidFill>
                          <a:schemeClr val="tx1"/>
                        </a:solidFill>
                        <a:latin typeface="OpenDyslexic" panose="000005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 dirty="0">
                        <a:solidFill>
                          <a:schemeClr val="tx1"/>
                        </a:solidFill>
                        <a:latin typeface="OpenDyslexic" panose="00000500000000000000" pitchFamily="50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3228112"/>
                  </a:ext>
                </a:extLst>
              </a:tr>
              <a:tr h="965617"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chemeClr val="tx1"/>
                          </a:solidFill>
                          <a:latin typeface="OpenDyslexic" panose="00000500000000000000" pitchFamily="50" charset="0"/>
                        </a:rPr>
                        <a:t>exposed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 dirty="0">
                        <a:solidFill>
                          <a:schemeClr val="tx1"/>
                        </a:solidFill>
                        <a:latin typeface="OpenDyslexic" panose="000005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 dirty="0">
                        <a:solidFill>
                          <a:schemeClr val="tx1"/>
                        </a:solidFill>
                        <a:latin typeface="OpenDyslexic" panose="000005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 dirty="0">
                        <a:solidFill>
                          <a:schemeClr val="tx1"/>
                        </a:solidFill>
                        <a:latin typeface="OpenDyslexic" panose="00000500000000000000" pitchFamily="50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48551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5296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D15BFE6-636D-4F9D-98D2-4D47CA6F5EAC}"/>
              </a:ext>
            </a:extLst>
          </p:cNvPr>
          <p:cNvSpPr txBox="1">
            <a:spLocks/>
          </p:cNvSpPr>
          <p:nvPr/>
        </p:nvSpPr>
        <p:spPr>
          <a:xfrm>
            <a:off x="938104" y="3214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100" b="1" dirty="0">
                <a:solidFill>
                  <a:srgbClr val="C00000"/>
                </a:solidFill>
                <a:latin typeface="OpenDyslexic" panose="00000500000000000000" pitchFamily="50" charset="0"/>
              </a:rPr>
              <a:t>Task 4: Vocabulary Synonyms</a:t>
            </a:r>
            <a:br>
              <a:rPr lang="en-GB" dirty="0">
                <a:latin typeface="OpenDyslexic" panose="00000500000000000000" pitchFamily="50" charset="0"/>
              </a:rPr>
            </a:br>
            <a:endParaRPr lang="en-GB" sz="3100" i="1" dirty="0">
              <a:latin typeface="OpenDyslexic" panose="00000500000000000000" pitchFamily="50" charset="0"/>
            </a:endParaRPr>
          </a:p>
        </p:txBody>
      </p:sp>
      <p:pic>
        <p:nvPicPr>
          <p:cNvPr id="6" name="Picture 5" descr="../../../Desktop/Visual%20Vipers/VIPERS%20images/Screen%20Shot%202017-03-20%20at%2011">
            <a:extLst>
              <a:ext uri="{FF2B5EF4-FFF2-40B4-BE49-F238E27FC236}">
                <a16:creationId xmlns:a16="http://schemas.microsoft.com/office/drawing/2014/main" id="{0CA5CDF1-CEA2-436B-A766-0297B34B76CA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08" y="461760"/>
            <a:ext cx="920115" cy="76771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ABB5324-5FEF-43DF-B5F8-2187085698FD}"/>
              </a:ext>
            </a:extLst>
          </p:cNvPr>
          <p:cNvSpPr txBox="1"/>
          <p:nvPr/>
        </p:nvSpPr>
        <p:spPr>
          <a:xfrm>
            <a:off x="1131987" y="1478289"/>
            <a:ext cx="105156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OpenDyslexic" panose="00000500000000000000" pitchFamily="50" charset="0"/>
              </a:rPr>
              <a:t>This is much like today’s </a:t>
            </a:r>
            <a:r>
              <a:rPr lang="en-GB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Dyslexic" panose="00000500000000000000" pitchFamily="50" charset="0"/>
              </a:rPr>
              <a:t>disposable</a:t>
            </a:r>
            <a:r>
              <a:rPr lang="en-GB" sz="2800" dirty="0">
                <a:latin typeface="OpenDyslexic" panose="00000500000000000000" pitchFamily="50" charset="0"/>
              </a:rPr>
              <a:t> cameras.</a:t>
            </a:r>
          </a:p>
          <a:p>
            <a:endParaRPr lang="en-GB" sz="2800" dirty="0">
              <a:latin typeface="OpenDyslexic" panose="00000500000000000000" pitchFamily="50" charset="0"/>
            </a:endParaRPr>
          </a:p>
          <a:p>
            <a:r>
              <a:rPr lang="en-GB" sz="2800" dirty="0">
                <a:latin typeface="OpenDyslexic" panose="00000500000000000000" pitchFamily="50" charset="0"/>
              </a:rPr>
              <a:t>What does the word </a:t>
            </a:r>
            <a:r>
              <a:rPr lang="en-GB" sz="2800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Dyslexic" panose="00000500000000000000" pitchFamily="50" charset="0"/>
              </a:rPr>
              <a:t>disposable</a:t>
            </a:r>
            <a:r>
              <a:rPr lang="en-GB" sz="2800" dirty="0">
                <a:latin typeface="OpenDyslexic" panose="00000500000000000000" pitchFamily="50" charset="0"/>
              </a:rPr>
              <a:t> mean in this sentence?</a:t>
            </a:r>
          </a:p>
          <a:p>
            <a:r>
              <a:rPr lang="en-GB" sz="2800" dirty="0">
                <a:latin typeface="OpenDyslexic" panose="00000500000000000000" pitchFamily="50" charset="0"/>
              </a:rPr>
              <a:t>Tick </a:t>
            </a:r>
            <a:r>
              <a:rPr lang="en-GB" sz="2800" b="1" dirty="0">
                <a:latin typeface="OpenDyslexic" panose="00000500000000000000" pitchFamily="50" charset="0"/>
              </a:rPr>
              <a:t>one</a:t>
            </a:r>
            <a:r>
              <a:rPr lang="en-GB" sz="2800" dirty="0">
                <a:latin typeface="OpenDyslexic" panose="00000500000000000000" pitchFamily="50" charset="0"/>
              </a:rPr>
              <a:t>. </a:t>
            </a:r>
          </a:p>
          <a:p>
            <a:endParaRPr lang="en-GB" dirty="0"/>
          </a:p>
          <a:p>
            <a:endParaRPr lang="en-GB" dirty="0"/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04AC667F-3D7F-4A74-AD60-7768667B74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9799159"/>
              </p:ext>
            </p:extLst>
          </p:nvPr>
        </p:nvGraphicFramePr>
        <p:xfrm>
          <a:off x="1256447" y="3907155"/>
          <a:ext cx="9878914" cy="2590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902034">
                  <a:extLst>
                    <a:ext uri="{9D8B030D-6E8A-4147-A177-3AD203B41FA5}">
                      <a16:colId xmlns:a16="http://schemas.microsoft.com/office/drawing/2014/main" val="3965812320"/>
                    </a:ext>
                  </a:extLst>
                </a:gridCol>
                <a:gridCol w="2976880">
                  <a:extLst>
                    <a:ext uri="{9D8B030D-6E8A-4147-A177-3AD203B41FA5}">
                      <a16:colId xmlns:a16="http://schemas.microsoft.com/office/drawing/2014/main" val="427921605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GB" sz="2800" dirty="0">
                        <a:solidFill>
                          <a:schemeClr val="tx1"/>
                        </a:solidFill>
                        <a:latin typeface="OpenDyslexic" panose="000005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>
                          <a:solidFill>
                            <a:schemeClr val="tx1"/>
                          </a:solidFill>
                          <a:latin typeface="OpenDyslexic" panose="00000500000000000000" pitchFamily="50" charset="0"/>
                        </a:rPr>
                        <a:t>Tick 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90317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>
                          <a:solidFill>
                            <a:schemeClr val="tx1"/>
                          </a:solidFill>
                          <a:latin typeface="OpenDyslexic" panose="00000500000000000000" pitchFamily="50" charset="0"/>
                        </a:rPr>
                        <a:t>reusable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800">
                        <a:solidFill>
                          <a:schemeClr val="tx1"/>
                        </a:solidFill>
                        <a:latin typeface="OpenDyslexic" panose="00000500000000000000" pitchFamily="50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55097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>
                          <a:solidFill>
                            <a:schemeClr val="tx1"/>
                          </a:solidFill>
                          <a:latin typeface="OpenDyslexic" panose="00000500000000000000" pitchFamily="50" charset="0"/>
                        </a:rPr>
                        <a:t>expensive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800">
                        <a:solidFill>
                          <a:schemeClr val="tx1"/>
                        </a:solidFill>
                        <a:latin typeface="OpenDyslexic" panose="00000500000000000000" pitchFamily="50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9523549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r>
                        <a:rPr lang="en-GB" sz="2800" dirty="0">
                          <a:solidFill>
                            <a:schemeClr val="tx1"/>
                          </a:solidFill>
                          <a:latin typeface="OpenDyslexic" panose="00000500000000000000" pitchFamily="50" charset="0"/>
                        </a:rPr>
                        <a:t>one-use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800" dirty="0">
                        <a:solidFill>
                          <a:schemeClr val="tx1"/>
                        </a:solidFill>
                        <a:latin typeface="OpenDyslexic" panose="00000500000000000000" pitchFamily="50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83110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2800" dirty="0">
                          <a:solidFill>
                            <a:schemeClr val="tx1"/>
                          </a:solidFill>
                          <a:latin typeface="OpenDyslexic" panose="00000500000000000000" pitchFamily="50" charset="0"/>
                        </a:rPr>
                        <a:t>rectangular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800" dirty="0">
                        <a:solidFill>
                          <a:schemeClr val="tx1"/>
                        </a:solidFill>
                        <a:latin typeface="OpenDyslexic" panose="00000500000000000000" pitchFamily="50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6693158"/>
                  </a:ext>
                </a:extLst>
              </a:tr>
            </a:tbl>
          </a:graphicData>
        </a:graphic>
      </p:graphicFrame>
      <p:pic>
        <p:nvPicPr>
          <p:cNvPr id="9" name="Graphic 8" descr="Tick">
            <a:extLst>
              <a:ext uri="{FF2B5EF4-FFF2-40B4-BE49-F238E27FC236}">
                <a16:creationId xmlns:a16="http://schemas.microsoft.com/office/drawing/2014/main" id="{810C1F09-8C37-4392-8EA0-F42E85A601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161625" y="5379711"/>
            <a:ext cx="681037" cy="68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703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D2030F-0C85-4D5A-9162-1F56C6DF2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8214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GB" b="1" dirty="0">
                <a:solidFill>
                  <a:srgbClr val="C00000"/>
                </a:solidFill>
                <a:latin typeface="OpenDyslexic" panose="00000500000000000000" pitchFamily="50" charset="0"/>
              </a:rPr>
              <a:t>Task 5: Spelling Check</a:t>
            </a:r>
            <a:br>
              <a:rPr lang="en-GB" dirty="0">
                <a:latin typeface="OpenDyslexic" panose="00000500000000000000" pitchFamily="50" charset="0"/>
              </a:rPr>
            </a:br>
            <a:br>
              <a:rPr lang="en-GB" dirty="0">
                <a:latin typeface="OpenDyslexic" panose="00000500000000000000" pitchFamily="50" charset="0"/>
              </a:rPr>
            </a:br>
            <a:r>
              <a:rPr lang="en-GB" sz="3100" dirty="0">
                <a:latin typeface="OpenDyslexic" panose="00000500000000000000" pitchFamily="50" charset="0"/>
              </a:rPr>
              <a:t>What do you think ‘photo’ means?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2742E4-E7C9-4673-B50C-D9E40BC508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9800" y="2565326"/>
            <a:ext cx="10414000" cy="41234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i="1" dirty="0">
                <a:latin typeface="OpenDyslexic" panose="00000500000000000000" pitchFamily="50" charset="0"/>
              </a:rPr>
              <a:t>He produced his first </a:t>
            </a:r>
            <a:r>
              <a:rPr lang="en-GB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Dyslexic" panose="00000500000000000000" pitchFamily="50" charset="0"/>
              </a:rPr>
              <a:t>photo</a:t>
            </a:r>
            <a:r>
              <a:rPr lang="en-GB" i="1" dirty="0">
                <a:latin typeface="OpenDyslexic" panose="00000500000000000000" pitchFamily="50" charset="0"/>
              </a:rPr>
              <a:t>, which he called a “</a:t>
            </a:r>
            <a:r>
              <a:rPr lang="en-GB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Dyslexic" panose="00000500000000000000" pitchFamily="50" charset="0"/>
              </a:rPr>
              <a:t>photo</a:t>
            </a:r>
            <a:r>
              <a:rPr lang="en-GB" dirty="0">
                <a:latin typeface="OpenDyslexic" panose="00000500000000000000" pitchFamily="50" charset="0"/>
              </a:rPr>
              <a:t>genic</a:t>
            </a:r>
            <a:r>
              <a:rPr lang="en-GB" i="1" dirty="0">
                <a:latin typeface="OpenDyslexic" panose="00000500000000000000" pitchFamily="50" charset="0"/>
              </a:rPr>
              <a:t> drawing” in 1834. </a:t>
            </a:r>
          </a:p>
          <a:p>
            <a:pPr marL="0" indent="0">
              <a:buNone/>
            </a:pPr>
            <a:endParaRPr lang="en-GB" dirty="0">
              <a:latin typeface="OpenDyslexic" panose="00000500000000000000" pitchFamily="50" charset="0"/>
            </a:endParaRPr>
          </a:p>
          <a:p>
            <a:pPr marL="0" indent="0">
              <a:buNone/>
            </a:pPr>
            <a:r>
              <a:rPr lang="en-GB" dirty="0">
                <a:latin typeface="OpenDyslexic" panose="00000500000000000000" pitchFamily="50" charset="0"/>
              </a:rPr>
              <a:t>Time yourself one minute. How many words beginning with ‘photo’ can you write down? For example: photograph…</a:t>
            </a:r>
          </a:p>
        </p:txBody>
      </p:sp>
      <p:pic>
        <p:nvPicPr>
          <p:cNvPr id="5" name="Picture 4" descr="../../../Desktop/Visual%20Vipers/VIPERS%20images/Screen%20Shot%202017-03-20%20at%2011">
            <a:extLst>
              <a:ext uri="{FF2B5EF4-FFF2-40B4-BE49-F238E27FC236}">
                <a16:creationId xmlns:a16="http://schemas.microsoft.com/office/drawing/2014/main" id="{792E8594-AC93-4F2D-B6B7-508F5FC3937D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097" y="169184"/>
            <a:ext cx="920115" cy="76771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9A5B31-F608-41D5-AC44-282C19B0E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 The Literacy Shed</a:t>
            </a:r>
          </a:p>
        </p:txBody>
      </p:sp>
    </p:spTree>
    <p:extLst>
      <p:ext uri="{BB962C8B-B14F-4D97-AF65-F5344CB8AC3E}">
        <p14:creationId xmlns:p14="http://schemas.microsoft.com/office/powerpoint/2010/main" val="3815802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D2030F-0C85-4D5A-9162-1F56C6DF2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0085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GB" b="1" dirty="0">
                <a:solidFill>
                  <a:srgbClr val="C00000"/>
                </a:solidFill>
                <a:latin typeface="OpenDyslexic" panose="00000500000000000000" pitchFamily="50" charset="0"/>
              </a:rPr>
              <a:t>Task 6: True or false? </a:t>
            </a:r>
            <a:br>
              <a:rPr lang="en-GB" dirty="0">
                <a:solidFill>
                  <a:srgbClr val="00B0F0"/>
                </a:solidFill>
                <a:latin typeface="OpenDyslexic" panose="00000500000000000000" pitchFamily="50" charset="0"/>
              </a:rPr>
            </a:br>
            <a:br>
              <a:rPr lang="en-GB" dirty="0">
                <a:latin typeface="OpenDyslexic" panose="00000500000000000000" pitchFamily="50" charset="0"/>
              </a:rPr>
            </a:br>
            <a:r>
              <a:rPr lang="en-GB" sz="3100" i="1" dirty="0">
                <a:latin typeface="OpenDyslexic" panose="00000500000000000000" pitchFamily="50" charset="0"/>
              </a:rPr>
              <a:t>Using information from the text, tick one box in each row to show whether  each statement is true or false.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9A5B31-F608-41D5-AC44-282C19B0E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 The Literacy Shed</a:t>
            </a:r>
          </a:p>
        </p:txBody>
      </p:sp>
      <p:pic>
        <p:nvPicPr>
          <p:cNvPr id="7" name="Picture 6" descr="../../../Desktop/Visual%20Vipers/VIPERS%20images/Screen%20Shot%202017-03-20%20at%2011">
            <a:extLst>
              <a:ext uri="{FF2B5EF4-FFF2-40B4-BE49-F238E27FC236}">
                <a16:creationId xmlns:a16="http://schemas.microsoft.com/office/drawing/2014/main" id="{C0EEC15E-553F-4D09-9837-823835346A3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897" y="274320"/>
            <a:ext cx="1030605" cy="81153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aphicFrame>
        <p:nvGraphicFramePr>
          <p:cNvPr id="3" name="Table 7">
            <a:extLst>
              <a:ext uri="{FF2B5EF4-FFF2-40B4-BE49-F238E27FC236}">
                <a16:creationId xmlns:a16="http://schemas.microsoft.com/office/drawing/2014/main" id="{4D328DDD-A7A9-4A4D-8983-FA7BA9DBEF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6312510"/>
              </p:ext>
            </p:extLst>
          </p:nvPr>
        </p:nvGraphicFramePr>
        <p:xfrm>
          <a:off x="274320" y="2499362"/>
          <a:ext cx="11653520" cy="4152776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7965440">
                  <a:extLst>
                    <a:ext uri="{9D8B030D-6E8A-4147-A177-3AD203B41FA5}">
                      <a16:colId xmlns:a16="http://schemas.microsoft.com/office/drawing/2014/main" val="3011569777"/>
                    </a:ext>
                  </a:extLst>
                </a:gridCol>
                <a:gridCol w="1859280">
                  <a:extLst>
                    <a:ext uri="{9D8B030D-6E8A-4147-A177-3AD203B41FA5}">
                      <a16:colId xmlns:a16="http://schemas.microsoft.com/office/drawing/2014/main" val="1475674683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1756313162"/>
                    </a:ext>
                  </a:extLst>
                </a:gridCol>
              </a:tblGrid>
              <a:tr h="536726"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chemeClr val="tx1"/>
                          </a:solidFill>
                          <a:latin typeface="OpenDyslexic" panose="00000500000000000000" pitchFamily="50" charset="0"/>
                        </a:rPr>
                        <a:t>STATEMENT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chemeClr val="tx1"/>
                          </a:solidFill>
                          <a:latin typeface="OpenDyslexic" panose="00000500000000000000" pitchFamily="50" charset="0"/>
                        </a:rPr>
                        <a:t>TRUE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chemeClr val="tx1"/>
                          </a:solidFill>
                          <a:latin typeface="OpenDyslexic" panose="00000500000000000000" pitchFamily="50" charset="0"/>
                        </a:rPr>
                        <a:t>FALSE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8194303"/>
                  </a:ext>
                </a:extLst>
              </a:tr>
              <a:tr h="763883">
                <a:tc>
                  <a:txBody>
                    <a:bodyPr/>
                    <a:lstStyle/>
                    <a:p>
                      <a:r>
                        <a:rPr lang="en-GB" sz="2400" dirty="0">
                          <a:latin typeface="OpenDyslexic" panose="00000500000000000000" pitchFamily="50" charset="0"/>
                        </a:rPr>
                        <a:t>Joseph </a:t>
                      </a:r>
                      <a:r>
                        <a:rPr lang="en-GB" sz="2400" dirty="0" err="1">
                          <a:latin typeface="OpenDyslexic" panose="00000500000000000000" pitchFamily="50" charset="0"/>
                        </a:rPr>
                        <a:t>Nicéphore</a:t>
                      </a:r>
                      <a:r>
                        <a:rPr lang="en-GB" sz="2400" dirty="0">
                          <a:latin typeface="OpenDyslexic" panose="00000500000000000000" pitchFamily="50" charset="0"/>
                        </a:rPr>
                        <a:t> </a:t>
                      </a:r>
                      <a:r>
                        <a:rPr lang="en-GB" sz="2400" dirty="0" err="1">
                          <a:latin typeface="OpenDyslexic" panose="00000500000000000000" pitchFamily="50" charset="0"/>
                        </a:rPr>
                        <a:t>Niépce</a:t>
                      </a:r>
                      <a:r>
                        <a:rPr lang="en-GB" sz="2400" dirty="0">
                          <a:latin typeface="OpenDyslexic" panose="00000500000000000000" pitchFamily="50" charset="0"/>
                        </a:rPr>
                        <a:t> first made the Kodak in 1888. </a:t>
                      </a:r>
                      <a:endParaRPr lang="en-GB" sz="2400" dirty="0">
                        <a:solidFill>
                          <a:schemeClr val="tx1"/>
                        </a:solidFill>
                        <a:latin typeface="OpenDyslexic" panose="000005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 dirty="0">
                        <a:solidFill>
                          <a:schemeClr val="tx1"/>
                        </a:solidFill>
                        <a:latin typeface="OpenDyslexic" panose="000005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>
                        <a:solidFill>
                          <a:schemeClr val="tx1"/>
                        </a:solidFill>
                        <a:latin typeface="OpenDyslexic" panose="00000500000000000000" pitchFamily="50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7435256"/>
                  </a:ext>
                </a:extLst>
              </a:tr>
              <a:tr h="642133">
                <a:tc>
                  <a:txBody>
                    <a:bodyPr/>
                    <a:lstStyle/>
                    <a:p>
                      <a:r>
                        <a:rPr lang="en-GB" sz="2400" dirty="0">
                          <a:latin typeface="OpenDyslexic" panose="00000500000000000000" pitchFamily="50" charset="0"/>
                        </a:rPr>
                        <a:t>William Henry Fox Talbot was the first person to create a reproduceable photograph. </a:t>
                      </a:r>
                      <a:endParaRPr lang="en-GB" sz="2400" dirty="0">
                        <a:solidFill>
                          <a:schemeClr val="tx1"/>
                        </a:solidFill>
                        <a:latin typeface="OpenDyslexic" panose="000005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 dirty="0">
                        <a:solidFill>
                          <a:schemeClr val="tx1"/>
                        </a:solidFill>
                        <a:latin typeface="OpenDyslexic" panose="000005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 dirty="0">
                        <a:solidFill>
                          <a:schemeClr val="tx1"/>
                        </a:solidFill>
                        <a:latin typeface="OpenDyslexic" panose="00000500000000000000" pitchFamily="50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5260961"/>
                  </a:ext>
                </a:extLst>
              </a:tr>
              <a:tr h="1042605"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chemeClr val="tx1"/>
                          </a:solidFill>
                          <a:latin typeface="OpenDyslexic" panose="00000500000000000000" pitchFamily="50" charset="0"/>
                        </a:rPr>
                        <a:t>We know what ancient civilisations are like because we have photographic evidence.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 dirty="0">
                        <a:solidFill>
                          <a:schemeClr val="tx1"/>
                        </a:solidFill>
                        <a:latin typeface="OpenDyslexic" panose="000005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>
                        <a:solidFill>
                          <a:schemeClr val="tx1"/>
                        </a:solidFill>
                        <a:latin typeface="OpenDyslexic" panose="00000500000000000000" pitchFamily="50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5605944"/>
                  </a:ext>
                </a:extLst>
              </a:tr>
              <a:tr h="927525"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chemeClr val="tx1"/>
                          </a:solidFill>
                          <a:latin typeface="OpenDyslexic" panose="00000500000000000000" pitchFamily="50" charset="0"/>
                        </a:rPr>
                        <a:t>A negative image is a reverse image, where the light is shown as dark.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>
                        <a:solidFill>
                          <a:schemeClr val="tx1"/>
                        </a:solidFill>
                        <a:latin typeface="OpenDyslexic" panose="000005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 dirty="0">
                        <a:solidFill>
                          <a:schemeClr val="tx1"/>
                        </a:solidFill>
                        <a:latin typeface="OpenDyslexic" panose="00000500000000000000" pitchFamily="50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5973932"/>
                  </a:ext>
                </a:extLst>
              </a:tr>
            </a:tbl>
          </a:graphicData>
        </a:graphic>
      </p:graphicFrame>
      <p:pic>
        <p:nvPicPr>
          <p:cNvPr id="8" name="Graphic 7" descr="Tick">
            <a:extLst>
              <a:ext uri="{FF2B5EF4-FFF2-40B4-BE49-F238E27FC236}">
                <a16:creationId xmlns:a16="http://schemas.microsoft.com/office/drawing/2014/main" id="{06990C5E-A048-4B7E-86D4-943E873B5D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05440" y="2961959"/>
            <a:ext cx="914400" cy="914400"/>
          </a:xfrm>
          <a:prstGeom prst="rect">
            <a:avLst/>
          </a:prstGeom>
        </p:spPr>
      </p:pic>
      <p:pic>
        <p:nvPicPr>
          <p:cNvPr id="9" name="Graphic 8" descr="Tick">
            <a:extLst>
              <a:ext uri="{FF2B5EF4-FFF2-40B4-BE49-F238E27FC236}">
                <a16:creationId xmlns:a16="http://schemas.microsoft.com/office/drawing/2014/main" id="{F241423B-7092-4F31-9FFE-C1ABD3BCA8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789976" y="3863690"/>
            <a:ext cx="793444" cy="793444"/>
          </a:xfrm>
          <a:prstGeom prst="rect">
            <a:avLst/>
          </a:prstGeom>
        </p:spPr>
      </p:pic>
      <p:pic>
        <p:nvPicPr>
          <p:cNvPr id="10" name="Graphic 9" descr="Tick">
            <a:extLst>
              <a:ext uri="{FF2B5EF4-FFF2-40B4-BE49-F238E27FC236}">
                <a16:creationId xmlns:a16="http://schemas.microsoft.com/office/drawing/2014/main" id="{FE79930D-49F0-496A-AC6A-B7051A5D1D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05440" y="4770817"/>
            <a:ext cx="914400" cy="914400"/>
          </a:xfrm>
          <a:prstGeom prst="rect">
            <a:avLst/>
          </a:prstGeom>
        </p:spPr>
      </p:pic>
      <p:pic>
        <p:nvPicPr>
          <p:cNvPr id="11" name="Graphic 10" descr="Tick">
            <a:extLst>
              <a:ext uri="{FF2B5EF4-FFF2-40B4-BE49-F238E27FC236}">
                <a16:creationId xmlns:a16="http://schemas.microsoft.com/office/drawing/2014/main" id="{5D9EF7C6-ED49-46F9-BB63-B5BBD5893A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669020" y="568521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46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C08D04-077F-4556-B639-09544D57B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51033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GB" b="1" dirty="0">
                <a:solidFill>
                  <a:srgbClr val="C00000"/>
                </a:solidFill>
                <a:latin typeface="OpenDyslexic" panose="00000500000000000000" pitchFamily="50" charset="0"/>
              </a:rPr>
              <a:t>Task 7: Multiple choice</a:t>
            </a:r>
            <a:br>
              <a:rPr lang="en-GB" dirty="0">
                <a:latin typeface="OpenDyslexic" panose="00000500000000000000" pitchFamily="50" charset="0"/>
              </a:rPr>
            </a:br>
            <a:br>
              <a:rPr lang="en-GB" dirty="0">
                <a:latin typeface="OpenDyslexic" panose="00000500000000000000" pitchFamily="50" charset="0"/>
              </a:rPr>
            </a:br>
            <a:endParaRPr lang="en-GB" sz="3100" b="1" i="1" dirty="0">
              <a:latin typeface="OpenDyslexic" panose="00000500000000000000" pitchFamily="50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6E4022-0DA0-448E-8833-F5F151E1E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68362"/>
            <a:ext cx="10515600" cy="44949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i="1" dirty="0">
                <a:latin typeface="OpenDyslexic" panose="00000500000000000000" pitchFamily="50" charset="0"/>
              </a:rPr>
              <a:t>Circle the correct answer!</a:t>
            </a:r>
          </a:p>
          <a:p>
            <a:pPr marL="0" indent="0">
              <a:buNone/>
            </a:pPr>
            <a:endParaRPr lang="en-GB" i="1" dirty="0">
              <a:latin typeface="OpenDyslexic" panose="00000500000000000000" pitchFamily="50" charset="0"/>
            </a:endParaRPr>
          </a:p>
          <a:p>
            <a:pPr marL="0" indent="0">
              <a:buNone/>
            </a:pPr>
            <a:r>
              <a:rPr lang="en-GB" i="1" dirty="0">
                <a:latin typeface="OpenDyslexic" panose="00000500000000000000" pitchFamily="50" charset="0"/>
              </a:rPr>
              <a:t>1) </a:t>
            </a:r>
            <a:r>
              <a:rPr lang="en-GB" dirty="0">
                <a:latin typeface="OpenDyslexic" panose="00000500000000000000" pitchFamily="50" charset="0"/>
              </a:rPr>
              <a:t>What was the name of the first camera design?</a:t>
            </a:r>
          </a:p>
          <a:p>
            <a:pPr marL="0" indent="0">
              <a:buNone/>
            </a:pPr>
            <a:endParaRPr lang="en-GB" i="1" dirty="0">
              <a:latin typeface="OpenDyslexic" panose="00000500000000000000" pitchFamily="50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D8A84A-9215-4F35-88FE-629137D4E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The Literacy Shed</a:t>
            </a:r>
          </a:p>
        </p:txBody>
      </p:sp>
      <p:pic>
        <p:nvPicPr>
          <p:cNvPr id="6" name="Picture 5" descr="../../../Desktop/Visual%20Vipers/VIPERS%20images/Screen%20Shot%202017-03-20%20at%2011">
            <a:extLst>
              <a:ext uri="{FF2B5EF4-FFF2-40B4-BE49-F238E27FC236}">
                <a16:creationId xmlns:a16="http://schemas.microsoft.com/office/drawing/2014/main" id="{6814688F-BE70-4BAB-AAEA-960180404DD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8097" y="502284"/>
            <a:ext cx="1030605" cy="81153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1996663-BB54-4172-A96A-495325939F64}"/>
              </a:ext>
            </a:extLst>
          </p:cNvPr>
          <p:cNvSpPr/>
          <p:nvPr/>
        </p:nvSpPr>
        <p:spPr>
          <a:xfrm>
            <a:off x="467360" y="4574072"/>
            <a:ext cx="2367280" cy="71120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OpenDyslexic" panose="00000500000000000000" pitchFamily="50" charset="0"/>
              </a:rPr>
              <a:t>bitumen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315915A-05CD-4385-A194-67FE6BA0ED8E}"/>
              </a:ext>
            </a:extLst>
          </p:cNvPr>
          <p:cNvSpPr/>
          <p:nvPr/>
        </p:nvSpPr>
        <p:spPr>
          <a:xfrm>
            <a:off x="3459162" y="4574072"/>
            <a:ext cx="2367280" cy="71120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OpenDyslexic" panose="00000500000000000000" pitchFamily="50" charset="0"/>
              </a:rPr>
              <a:t>Kodak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A47486B-2CFC-4BB5-B56C-8F95BE43CDF9}"/>
              </a:ext>
            </a:extLst>
          </p:cNvPr>
          <p:cNvSpPr/>
          <p:nvPr/>
        </p:nvSpPr>
        <p:spPr>
          <a:xfrm>
            <a:off x="6450964" y="4574072"/>
            <a:ext cx="2367280" cy="71120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OpenDyslexic" panose="00000500000000000000" pitchFamily="50" charset="0"/>
              </a:rPr>
              <a:t>digital camera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AA7A028-430E-4313-8D7F-E3F320800525}"/>
              </a:ext>
            </a:extLst>
          </p:cNvPr>
          <p:cNvSpPr/>
          <p:nvPr/>
        </p:nvSpPr>
        <p:spPr>
          <a:xfrm>
            <a:off x="9357360" y="4588276"/>
            <a:ext cx="2367280" cy="71120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OpenDyslexic" panose="00000500000000000000" pitchFamily="50" charset="0"/>
              </a:rPr>
              <a:t>pinhole camera</a:t>
            </a:r>
          </a:p>
        </p:txBody>
      </p:sp>
      <p:sp>
        <p:nvSpPr>
          <p:cNvPr id="12" name="Circle: Hollow 11">
            <a:extLst>
              <a:ext uri="{FF2B5EF4-FFF2-40B4-BE49-F238E27FC236}">
                <a16:creationId xmlns:a16="http://schemas.microsoft.com/office/drawing/2014/main" id="{D18E26F7-7E19-4172-99F2-E3A45360CBEE}"/>
              </a:ext>
            </a:extLst>
          </p:cNvPr>
          <p:cNvSpPr/>
          <p:nvPr/>
        </p:nvSpPr>
        <p:spPr>
          <a:xfrm>
            <a:off x="8999061" y="4315861"/>
            <a:ext cx="3083878" cy="1325564"/>
          </a:xfrm>
          <a:prstGeom prst="donut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95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577</TotalTime>
  <Words>859</Words>
  <Application>Microsoft Office PowerPoint</Application>
  <PresentationFormat>Widescreen</PresentationFormat>
  <Paragraphs>154</Paragraphs>
  <Slides>17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 Light</vt:lpstr>
      <vt:lpstr>OpenDyslexic</vt:lpstr>
      <vt:lpstr>Calibri</vt:lpstr>
      <vt:lpstr>Office Theme</vt:lpstr>
      <vt:lpstr>1_Office Theme</vt:lpstr>
      <vt:lpstr>Photography</vt:lpstr>
      <vt:lpstr>Today we are learning to…</vt:lpstr>
      <vt:lpstr>Task 1: Read ‘Photography’  </vt:lpstr>
      <vt:lpstr>Task 2: Fluency and Expression  Read this extract from the text. Think carefully about how to make this extract engaging!</vt:lpstr>
      <vt:lpstr>Task 3: Vocabulary Check  Complete this table to show your understanding of these words</vt:lpstr>
      <vt:lpstr>PowerPoint Presentation</vt:lpstr>
      <vt:lpstr>Task 5: Spelling Check  What do you think ‘photo’ means?</vt:lpstr>
      <vt:lpstr>Task 6: True or false?   Using information from the text, tick one box in each row to show whether  each statement is true or false.</vt:lpstr>
      <vt:lpstr>Task 7: Multiple choice  </vt:lpstr>
      <vt:lpstr>Task 7: Multiple choice  </vt:lpstr>
      <vt:lpstr>Task 7: Multiple choice  </vt:lpstr>
      <vt:lpstr>Task 7: Multiple choice  </vt:lpstr>
      <vt:lpstr>Task 8: Inference Using information from the text, tick one box in each row to show whether each statement is a fact or an opinion.</vt:lpstr>
      <vt:lpstr>Task 9: Summarise!</vt:lpstr>
      <vt:lpstr>Task 10: Odd one out!</vt:lpstr>
      <vt:lpstr>Task 11: Discussion</vt:lpstr>
      <vt:lpstr>You have reached the end of the lesson!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Finch Solution</dc:title>
  <dc:creator>Ian Eagleton</dc:creator>
  <cp:lastModifiedBy>Christina Fleming</cp:lastModifiedBy>
  <cp:revision>87</cp:revision>
  <dcterms:created xsi:type="dcterms:W3CDTF">2020-03-02T10:35:52Z</dcterms:created>
  <dcterms:modified xsi:type="dcterms:W3CDTF">2021-02-18T11:19:33Z</dcterms:modified>
</cp:coreProperties>
</file>