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58" r:id="rId4"/>
    <p:sldId id="337" r:id="rId5"/>
    <p:sldId id="259" r:id="rId6"/>
    <p:sldId id="271" r:id="rId7"/>
    <p:sldId id="307" r:id="rId8"/>
    <p:sldId id="280" r:id="rId9"/>
    <p:sldId id="339" r:id="rId10"/>
    <p:sldId id="320" r:id="rId11"/>
    <p:sldId id="338" r:id="rId12"/>
    <p:sldId id="325" r:id="rId13"/>
    <p:sldId id="332" r:id="rId14"/>
    <p:sldId id="333" r:id="rId15"/>
    <p:sldId id="334" r:id="rId16"/>
    <p:sldId id="318" r:id="rId17"/>
    <p:sldId id="284" r:id="rId18"/>
    <p:sldId id="335" r:id="rId19"/>
    <p:sldId id="269" r:id="rId20"/>
    <p:sldId id="336" r:id="rId21"/>
    <p:sldId id="273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OpenDyslexic" panose="00000500000000000000" pitchFamily="50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55A1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94694"/>
  </p:normalViewPr>
  <p:slideViewPr>
    <p:cSldViewPr snapToGrid="0">
      <p:cViewPr varScale="1">
        <p:scale>
          <a:sx n="68" d="100"/>
          <a:sy n="68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1812A-99C6-4FD5-86FC-C4233476A794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B56E9-B35C-4E14-97F2-1FEBAE916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read this first and have the children follow along and then read on their 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90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84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3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Challenge: Can children make up their own true/false statements to test a partner?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29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domain: 2d – make inferences from the text / explain and justify inferences with evidence from the text. Award 1 mark for all three 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977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justify and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12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654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940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justify and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9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pace, volume, expression. Do any words need emphasising?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7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902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could use a scale to indicate if they have heard the word before – 1 indicating no, I’ve never heard it before and 5 indicating yes, I know this word well.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7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B56E9-B35C-4E14-97F2-1FEBAE916B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72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B56E9-B35C-4E14-97F2-1FEBAE916B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1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B56E9-B35C-4E14-97F2-1FEBAE916BF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520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98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7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746D-A4BD-4D79-B9AD-B62758F8C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86DC5-D6DE-461E-BE34-336327585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B1528-5F21-49A9-8FA7-2B48B8EA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B3C48-B053-42D0-8E80-710D25E9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99537-B1CB-4EBF-9E5D-2D27C760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87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66C42-2F57-43C2-87A5-BA16B9FF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89EAC-73D2-402C-985B-FBA778BF9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4E48C-F6B0-42D3-857B-AE9059EE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7B01F-7978-4B5D-BFE4-82F0C6B4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961F5-0756-46C7-B785-237165EC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3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32436-E220-4BE3-88A5-0D5D2B488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D246F-8D03-4BC9-A224-479B2EBDB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A38FE-F13F-4F5F-8870-564F81CB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E775-0022-450F-8D21-16DD8D0C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4159C-2B59-4F09-9448-EC06D4F0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9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7708-AC7B-436E-B598-9479200AF9A8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9D72-374C-40E7-8F6E-D26096102A09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8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2B53-72B0-4E30-B438-36737286F681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CC82-36BC-47C5-9E2D-5C7244A5EB80}" type="datetime1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83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1040-01AB-4F45-BB74-7FAF6E05F27A}" type="datetime1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33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9742-C750-4F1A-9706-EA8224975E3D}" type="datetime1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52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02EB-5477-403D-837E-F1D93AD1088C}" type="datetime1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7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9F6-C579-42F7-8C64-AACB74DB9D49}" type="datetime1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6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5D90-9C1D-4E75-BEF2-43AC2F2F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1B424-355E-4B99-8DB2-42E9EBEFD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5D88B-1E40-4C07-A29B-4493DA81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DD431-1CDC-4AD8-9734-1DF4ECFC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A67EA-8993-422E-8CC2-FE8A059A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73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1E3D-1F45-49C7-8021-02C9D1F388EE}" type="datetime1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67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2F5D-398C-4FE8-A326-9184E34249DE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479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7A6-542B-41A2-A5BA-080327FF437C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E346-5223-4480-9B69-22C9045D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A1E8B-1857-4634-BFB7-505721D13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A440A-2231-4CE0-89E8-5B9950FA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4A54B-327E-435A-89F5-F56AC1DD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FBC36-68E1-4E63-92DC-F21F0E1D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2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7619-E486-4EE4-BAA2-F7A199D2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1D87-E0D6-4026-90C5-486EC8D10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5E0E6-B67D-4671-A935-CCF7D5D5E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2AC99-2E9D-4CC7-AA7E-174D46EF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7C5CD-69C2-45A5-A844-B6682D65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D2A38-2BCE-4B63-9338-05D6F77A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3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A102-D42F-4400-9BF6-C569C419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97BAA-A5F8-4E4D-8D7F-CB8C4A9B4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0BCB3-CF5B-42E8-B3A0-97BA14BF0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9C0F5-91D9-4123-A8B4-A58684778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23E05-8774-4633-A808-247DCEA15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F04BE4-6E92-43FB-A8B5-4F8B462D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33D4A-2FA5-4461-B5B2-383DD80C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4F88F-0A44-4C83-9359-6A296ED2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82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8F3D-0FFD-4CFB-8572-F3F8ED1C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315AB-6B49-44F9-ACCF-170DCEA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9F16B-0C9D-426B-ACD6-088086B8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91EC2-F71C-4BFA-8372-156A7F13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1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52426-BA17-4DD5-BC24-627BC4D9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5F413-237D-4FCC-BA40-763F6AF1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DE9FA-53AD-44EC-AD8D-FECDE96A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5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9B37-7216-4599-8E22-CAC91FAB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96F4-FBF2-4B87-A628-9A873A9F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18CA5-E365-4AFF-BE10-52F9391B8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E2FE8-EDBD-46E9-BC51-ADC4ECD7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8D7EA-3413-448F-BFCD-9C6FCA18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2E68-15E3-411D-95E2-A9F69C16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2FE6-1EA4-4061-B220-16DEB4E6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B0A92-0F46-4FA9-9C0F-F6A023D7F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13817-16A3-4A5A-BD3E-03260F127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369B8-4C60-4C4D-875E-9814815D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655F9-B9FF-41C7-B617-225523FA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E015C-0BD7-4C31-B10B-D48F0925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8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C1360-A30C-4111-9F3F-F63A811B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F4D35-DC49-4C54-89D1-C27C971F4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B89DA-0698-4A4A-B55B-F5F498886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D0532-A6D5-4814-A9F4-41CC33563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6B007-CF04-434F-BA94-8369EDFF3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49E7-9D8E-4663-842C-54977F8FB68C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5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7870-DBF1-4BB0-90C9-0C2B19EC0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2377242"/>
            <a:ext cx="10759440" cy="13236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  <a:latin typeface="OpenDyslexic" panose="00000500000000000000" pitchFamily="50" charset="0"/>
              </a:rPr>
              <a:t>Television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BFCAD-9C42-42AD-BB07-13D02BCFB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6902"/>
            <a:ext cx="9144000" cy="1655762"/>
          </a:xfrm>
        </p:spPr>
        <p:txBody>
          <a:bodyPr>
            <a:normAutofit/>
          </a:bodyPr>
          <a:lstStyle/>
          <a:p>
            <a:endParaRPr lang="en-GB" dirty="0">
              <a:latin typeface="OpenDyslexic" panose="00000500000000000000" pitchFamily="50" charset="0"/>
            </a:endParaRPr>
          </a:p>
          <a:p>
            <a:r>
              <a:rPr lang="en-GB" dirty="0">
                <a:latin typeface="OpenDyslexic" panose="00000500000000000000" pitchFamily="50" charset="0"/>
              </a:rPr>
              <a:t>Unit Focus: British Inventions</a:t>
            </a:r>
          </a:p>
          <a:p>
            <a:r>
              <a:rPr lang="en-GB" dirty="0">
                <a:latin typeface="OpenDyslexic" panose="00000500000000000000" pitchFamily="50" charset="0"/>
              </a:rPr>
              <a:t>Text Focus: Information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1305A-C97E-4E4E-98AB-EFB193D0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6164C-EEF4-4E86-BA00-B559F7E4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1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15BFE6-636D-4F9D-98D2-4D47CA6F5EAC}"/>
              </a:ext>
            </a:extLst>
          </p:cNvPr>
          <p:cNvSpPr txBox="1">
            <a:spLocks/>
          </p:cNvSpPr>
          <p:nvPr/>
        </p:nvSpPr>
        <p:spPr>
          <a:xfrm>
            <a:off x="938104" y="321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1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5: Vocabulary Synonyms</a:t>
            </a:r>
            <a:br>
              <a:rPr lang="en-GB" dirty="0">
                <a:latin typeface="OpenDyslexic" panose="00000500000000000000" pitchFamily="50" charset="0"/>
              </a:rPr>
            </a:br>
            <a:endParaRPr lang="en-GB" sz="3100" i="1" dirty="0">
              <a:latin typeface="OpenDyslexic" panose="00000500000000000000" pitchFamily="50" charset="0"/>
            </a:endParaRP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0CA5CDF1-CEA2-436B-A766-0297B34B76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8" y="461760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BB5324-5FEF-43DF-B5F8-2187085698FD}"/>
              </a:ext>
            </a:extLst>
          </p:cNvPr>
          <p:cNvSpPr txBox="1"/>
          <p:nvPr/>
        </p:nvSpPr>
        <p:spPr>
          <a:xfrm>
            <a:off x="1131987" y="1478289"/>
            <a:ext cx="10515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" panose="00000500000000000000" pitchFamily="50" charset="0"/>
              </a:rPr>
              <a:t>These were more 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efficient</a:t>
            </a:r>
            <a:r>
              <a:rPr lang="en-GB" sz="2800" dirty="0">
                <a:latin typeface="OpenDyslexic" panose="00000500000000000000" pitchFamily="50" charset="0"/>
              </a:rPr>
              <a:t> and easier to build…</a:t>
            </a:r>
          </a:p>
          <a:p>
            <a:endParaRPr lang="en-GB" sz="2800" dirty="0">
              <a:latin typeface="OpenDyslexic" panose="00000500000000000000" pitchFamily="50" charset="0"/>
            </a:endParaRPr>
          </a:p>
          <a:p>
            <a:r>
              <a:rPr lang="en-GB" sz="2800" dirty="0">
                <a:latin typeface="OpenDyslexic" panose="00000500000000000000" pitchFamily="50" charset="0"/>
              </a:rPr>
              <a:t>What does the word </a:t>
            </a:r>
            <a:r>
              <a:rPr lang="en-GB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efficient</a:t>
            </a:r>
            <a:r>
              <a:rPr lang="en-GB" sz="2800" dirty="0">
                <a:latin typeface="OpenDyslexic" panose="00000500000000000000" pitchFamily="50" charset="0"/>
              </a:rPr>
              <a:t> mean in this sentence? Tick one. 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4AC667F-3D7F-4A74-AD60-7768667B7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441873"/>
              </p:ext>
            </p:extLst>
          </p:nvPr>
        </p:nvGraphicFramePr>
        <p:xfrm>
          <a:off x="1256447" y="3907155"/>
          <a:ext cx="9878914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02034">
                  <a:extLst>
                    <a:ext uri="{9D8B030D-6E8A-4147-A177-3AD203B41FA5}">
                      <a16:colId xmlns:a16="http://schemas.microsoft.com/office/drawing/2014/main" val="3965812320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4279216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Tick 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03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expensive/costly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50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productive/effective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2354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viscous/claggy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1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steady/slow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693158"/>
                  </a:ext>
                </a:extLst>
              </a:tr>
            </a:tbl>
          </a:graphicData>
        </a:graphic>
      </p:graphicFrame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810C1F09-8C37-4392-8EA0-F42E85A60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4565" y="4886622"/>
            <a:ext cx="617201" cy="6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6: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1) </a:t>
            </a:r>
            <a:r>
              <a:rPr lang="en-GB" dirty="0">
                <a:latin typeface="OpenDyslexic" panose="00000500000000000000" pitchFamily="50" charset="0"/>
              </a:rPr>
              <a:t>Who was </a:t>
            </a:r>
            <a:r>
              <a:rPr lang="en-GB" dirty="0" err="1">
                <a:latin typeface="OpenDyslexic" panose="00000500000000000000" pitchFamily="50" charset="0"/>
              </a:rPr>
              <a:t>Stooky</a:t>
            </a:r>
            <a:r>
              <a:rPr lang="en-GB" dirty="0">
                <a:latin typeface="OpenDyslexic" panose="00000500000000000000" pitchFamily="50" charset="0"/>
              </a:rPr>
              <a:t> Bill?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467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ventriloquist’s dummy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5915A-05CD-4385-A194-67FE6BA0ED8E}"/>
              </a:ext>
            </a:extLst>
          </p:cNvPr>
          <p:cNvSpPr/>
          <p:nvPr/>
        </p:nvSpPr>
        <p:spPr>
          <a:xfrm>
            <a:off x="3459162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first human to be televised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6450964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William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7A028-430E-4313-8D7F-E3F320800525}"/>
              </a:ext>
            </a:extLst>
          </p:cNvPr>
          <p:cNvSpPr/>
          <p:nvPr/>
        </p:nvSpPr>
        <p:spPr>
          <a:xfrm>
            <a:off x="935736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Baird’s friend in Scotland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111124" y="4250614"/>
            <a:ext cx="3083878" cy="1325564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6: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2) </a:t>
            </a:r>
            <a:r>
              <a:rPr lang="en-GB" dirty="0">
                <a:latin typeface="OpenDyslexic" panose="00000500000000000000" pitchFamily="50" charset="0"/>
              </a:rPr>
              <a:t>When was the first still image transferred over wires?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467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1923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5915A-05CD-4385-A194-67FE6BA0ED8E}"/>
              </a:ext>
            </a:extLst>
          </p:cNvPr>
          <p:cNvSpPr/>
          <p:nvPr/>
        </p:nvSpPr>
        <p:spPr>
          <a:xfrm>
            <a:off x="3459162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1862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6450964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1926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7A028-430E-4313-8D7F-E3F320800525}"/>
              </a:ext>
            </a:extLst>
          </p:cNvPr>
          <p:cNvSpPr/>
          <p:nvPr/>
        </p:nvSpPr>
        <p:spPr>
          <a:xfrm>
            <a:off x="935736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1935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3097528" y="4266890"/>
            <a:ext cx="3083878" cy="1325564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6: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3) </a:t>
            </a:r>
            <a:r>
              <a:rPr lang="en-GB" dirty="0">
                <a:latin typeface="OpenDyslexic" panose="00000500000000000000" pitchFamily="50" charset="0"/>
              </a:rPr>
              <a:t>Where did Baird move to after being kicked out by his landlord?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467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First World War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5915A-05CD-4385-A194-67FE6BA0ED8E}"/>
              </a:ext>
            </a:extLst>
          </p:cNvPr>
          <p:cNvSpPr/>
          <p:nvPr/>
        </p:nvSpPr>
        <p:spPr>
          <a:xfrm>
            <a:off x="3459162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his friend’s bedroom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6450964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Scotland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7A028-430E-4313-8D7F-E3F320800525}"/>
              </a:ext>
            </a:extLst>
          </p:cNvPr>
          <p:cNvSpPr/>
          <p:nvPr/>
        </p:nvSpPr>
        <p:spPr>
          <a:xfrm>
            <a:off x="935736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London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8999061" y="4315861"/>
            <a:ext cx="3083878" cy="1325564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6: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4) </a:t>
            </a:r>
            <a:r>
              <a:rPr lang="en-GB" dirty="0">
                <a:latin typeface="OpenDyslexic" panose="00000500000000000000" pitchFamily="50" charset="0"/>
              </a:rPr>
              <a:t>Which word in the final paragraph means ‘developing and changing’?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467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technology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5915A-05CD-4385-A194-67FE6BA0ED8E}"/>
              </a:ext>
            </a:extLst>
          </p:cNvPr>
          <p:cNvSpPr/>
          <p:nvPr/>
        </p:nvSpPr>
        <p:spPr>
          <a:xfrm>
            <a:off x="3501865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adapting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6450964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the norm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7A028-430E-4313-8D7F-E3F320800525}"/>
              </a:ext>
            </a:extLst>
          </p:cNvPr>
          <p:cNvSpPr/>
          <p:nvPr/>
        </p:nvSpPr>
        <p:spPr>
          <a:xfrm>
            <a:off x="935736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nowadays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3143566" y="4266890"/>
            <a:ext cx="3083878" cy="1325564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30357BAF-EEC6-4FD4-AEAF-320EF11E1C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613" y="532698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776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0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7: True or false? </a:t>
            </a:r>
            <a:br>
              <a:rPr lang="en-GB" dirty="0">
                <a:solidFill>
                  <a:srgbClr val="00B0F0"/>
                </a:solidFill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Using information from the text, tick one box in each row to show whether  each statement is true or false.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7" name="Picture 6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C0EEC15E-553F-4D09-9837-823835346A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" y="274320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D328DDD-A7A9-4A4D-8983-FA7BA9DBE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600529"/>
              </p:ext>
            </p:extLst>
          </p:nvPr>
        </p:nvGraphicFramePr>
        <p:xfrm>
          <a:off x="274320" y="2499361"/>
          <a:ext cx="11653520" cy="421548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965440">
                  <a:extLst>
                    <a:ext uri="{9D8B030D-6E8A-4147-A177-3AD203B41FA5}">
                      <a16:colId xmlns:a16="http://schemas.microsoft.com/office/drawing/2014/main" val="3011569777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147567468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56313162"/>
                    </a:ext>
                  </a:extLst>
                </a:gridCol>
              </a:tblGrid>
              <a:tr h="578235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94303"/>
                  </a:ext>
                </a:extLst>
              </a:tr>
              <a:tr h="691794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Baird moved to the South of England in 1933.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435256"/>
                  </a:ext>
                </a:extLst>
              </a:tr>
              <a:tr h="691794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A man called William was the first person to ever be televised.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60961"/>
                  </a:ext>
                </a:extLst>
              </a:tr>
              <a:tr h="1123238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Baird did start an engineering degree, but this was soon derailed by the start of war.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05944"/>
                  </a:ext>
                </a:extLst>
              </a:tr>
              <a:tr h="999258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OpenDyslexic" panose="00000500000000000000" pitchFamily="50" charset="0"/>
                        </a:rPr>
                        <a:t>The first moving image was transmitted using Baird’s system on 2nd October 1945.</a:t>
                      </a:r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973932"/>
                  </a:ext>
                </a:extLst>
              </a:tr>
            </a:tbl>
          </a:graphicData>
        </a:graphic>
      </p:graphicFrame>
      <p:pic>
        <p:nvPicPr>
          <p:cNvPr id="8" name="Graphic 7" descr="Tick">
            <a:extLst>
              <a:ext uri="{FF2B5EF4-FFF2-40B4-BE49-F238E27FC236}">
                <a16:creationId xmlns:a16="http://schemas.microsoft.com/office/drawing/2014/main" id="{06990C5E-A048-4B7E-86D4-943E873B5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5440" y="2961959"/>
            <a:ext cx="914400" cy="914400"/>
          </a:xfrm>
          <a:prstGeom prst="rect">
            <a:avLst/>
          </a:prstGeom>
        </p:spPr>
      </p:pic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F241423B-7092-4F31-9FFE-C1ABD3BCA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2680" y="3627120"/>
            <a:ext cx="914400" cy="914400"/>
          </a:xfrm>
          <a:prstGeom prst="rect">
            <a:avLst/>
          </a:prstGeom>
        </p:spPr>
      </p:pic>
      <p:pic>
        <p:nvPicPr>
          <p:cNvPr id="10" name="Graphic 9" descr="Tick">
            <a:extLst>
              <a:ext uri="{FF2B5EF4-FFF2-40B4-BE49-F238E27FC236}">
                <a16:creationId xmlns:a16="http://schemas.microsoft.com/office/drawing/2014/main" id="{FE79930D-49F0-496A-AC6A-B7051A5D1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2680" y="4713783"/>
            <a:ext cx="914400" cy="914400"/>
          </a:xfrm>
          <a:prstGeom prst="rect">
            <a:avLst/>
          </a:prstGeom>
        </p:spPr>
      </p:pic>
      <p:pic>
        <p:nvPicPr>
          <p:cNvPr id="11" name="Graphic 10" descr="Tick">
            <a:extLst>
              <a:ext uri="{FF2B5EF4-FFF2-40B4-BE49-F238E27FC236}">
                <a16:creationId xmlns:a16="http://schemas.microsoft.com/office/drawing/2014/main" id="{5D9EF7C6-ED49-46F9-BB63-B5BBD5893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5440" y="5720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05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8: Inference</a:t>
            </a: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Using information from the text, tick one box in each row to show whether each statement is a fact or an opinion.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D328DDD-A7A9-4A4D-8983-FA7BA9DBE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788905"/>
              </p:ext>
            </p:extLst>
          </p:nvPr>
        </p:nvGraphicFramePr>
        <p:xfrm>
          <a:off x="634682" y="2499359"/>
          <a:ext cx="10922635" cy="3764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8050">
                  <a:extLst>
                    <a:ext uri="{9D8B030D-6E8A-4147-A177-3AD203B41FA5}">
                      <a16:colId xmlns:a16="http://schemas.microsoft.com/office/drawing/2014/main" val="3011569777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475674683"/>
                    </a:ext>
                  </a:extLst>
                </a:gridCol>
                <a:gridCol w="1797685">
                  <a:extLst>
                    <a:ext uri="{9D8B030D-6E8A-4147-A177-3AD203B41FA5}">
                      <a16:colId xmlns:a16="http://schemas.microsoft.com/office/drawing/2014/main" val="1756313162"/>
                    </a:ext>
                  </a:extLst>
                </a:gridCol>
              </a:tblGrid>
              <a:tr h="941229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FACT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OPINION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94303"/>
                  </a:ext>
                </a:extLst>
              </a:tr>
              <a:tr h="941229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Baird’s invention was nowhere near as good as Alexander Bell’s invention.</a:t>
                      </a:r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435256"/>
                  </a:ext>
                </a:extLst>
              </a:tr>
              <a:tr h="941229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The television was originally called the televisor. </a:t>
                      </a:r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60961"/>
                  </a:ext>
                </a:extLst>
              </a:tr>
              <a:tr h="941229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Due to his poor health, Baird was unable to fight in the First World War.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05944"/>
                  </a:ext>
                </a:extLst>
              </a:tr>
            </a:tbl>
          </a:graphicData>
        </a:graphic>
      </p:graphicFrame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D3E6A841-0979-4837-A0C9-F0F14FE5E1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4" y="183197"/>
            <a:ext cx="1034415" cy="821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Graphic 6" descr="Tick">
            <a:extLst>
              <a:ext uri="{FF2B5EF4-FFF2-40B4-BE49-F238E27FC236}">
                <a16:creationId xmlns:a16="http://schemas.microsoft.com/office/drawing/2014/main" id="{F54A218D-B796-4EEB-A72A-93E9C72EA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3165" y="3336925"/>
            <a:ext cx="914400" cy="914400"/>
          </a:xfrm>
          <a:prstGeom prst="rect">
            <a:avLst/>
          </a:prstGeom>
        </p:spPr>
      </p:pic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83645F89-7B0B-4857-A8C2-CB44A9B3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5965" y="4344353"/>
            <a:ext cx="914400" cy="914400"/>
          </a:xfrm>
          <a:prstGeom prst="rect">
            <a:avLst/>
          </a:prstGeom>
        </p:spPr>
      </p:pic>
      <p:pic>
        <p:nvPicPr>
          <p:cNvPr id="10" name="Graphic 9" descr="Tick">
            <a:extLst>
              <a:ext uri="{FF2B5EF4-FFF2-40B4-BE49-F238E27FC236}">
                <a16:creationId xmlns:a16="http://schemas.microsoft.com/office/drawing/2014/main" id="{47395F5F-7A85-4D1B-864A-CF7C15FEC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5965" y="53355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63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8: Summarise!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8623"/>
            <a:ext cx="10515600" cy="3925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Complete these sentence stems, using information from the text!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Baird moved to the south of England because…</a:t>
            </a: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Baird moved to the south of England, but…</a:t>
            </a: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Baird moved to the south of England, so…</a:t>
            </a: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10" name="Picture 9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F909043B-C894-4915-AE22-1D6A34465A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" y="295752"/>
            <a:ext cx="977265" cy="80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1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9: Odd one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605"/>
            <a:ext cx="10515600" cy="368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Which is the odd word out and why?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Baird      Bell      William     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Stooky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 Bill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Use evidence from the text and your own ideas to support your opinion. There are no right or wrong answers!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29B0EB2-8E87-4DF2-A69B-10A78AC53F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3" y="439262"/>
            <a:ext cx="1059815" cy="83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582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10: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605"/>
            <a:ext cx="10515600" cy="368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What are the positive and negative effects of owning a television? Perhaps you could record your ideas in a table!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Use evidence from the text and your own ideas to support your opinion.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29B0EB2-8E87-4DF2-A69B-10A78AC53F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3" y="439262"/>
            <a:ext cx="1059815" cy="83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1288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5B17-BECE-4899-BD41-A7A40E17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  <a:latin typeface="OpenDyslexic" panose="00000500000000000000" pitchFamily="50" charset="0"/>
              </a:rPr>
              <a:t>Today we are learning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BE71-2DAD-4F77-A4DD-CCB64CB3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6" y="2788574"/>
            <a:ext cx="10515600" cy="4351338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identify synonyms</a:t>
            </a:r>
          </a:p>
          <a:p>
            <a:pPr marL="0" indent="0">
              <a:buNone/>
            </a:pPr>
            <a:br>
              <a:rPr lang="en-GB" dirty="0">
                <a:latin typeface="OpenDyslexic" panose="00000500000000000000" pitchFamily="50" charset="0"/>
              </a:rPr>
            </a:br>
            <a:r>
              <a:rPr lang="en-GB" dirty="0">
                <a:latin typeface="OpenDyslexic" panose="00000500000000000000" pitchFamily="50" charset="0"/>
              </a:rPr>
              <a:t>explain and justify using evidence from the text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retrieve simple facts, match figures, answer true and false questions</a:t>
            </a:r>
          </a:p>
        </p:txBody>
      </p:sp>
      <p:pic>
        <p:nvPicPr>
          <p:cNvPr id="7" name="Picture 6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ECF45050-602A-450E-9E07-C60638E265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3" y="3214789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576E6-1223-41E2-A4F7-CD0B764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11" name="Picture 10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954DF670-8B95-4A40-913A-1EB5549C8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6" y="5383502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3719FCDA-2320-4FAA-AA08-EAE1DEC6CB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2" y="4272280"/>
            <a:ext cx="1059815" cy="83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A267D-F257-4A7C-B6E4-ED47EDB91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21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You have reached the end of the lesson!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8989"/>
            <a:ext cx="10515600" cy="2994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What do you think one of the main themes in this text is? Why?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Use evidence from the text to support your ideas.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10" name="Picture 9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F909043B-C894-4915-AE22-1D6A34465A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" y="295752"/>
            <a:ext cx="977265" cy="80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0C11C7-24A7-4B3D-A360-8E8F93C62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44720"/>
            <a:ext cx="12192000" cy="21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5B17-BECE-4899-BD41-A7A40E17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  <a:latin typeface="OpenDyslexic" panose="00000500000000000000" pitchFamily="50" charset="0"/>
              </a:rPr>
              <a:t>Before reading…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BE71-2DAD-4F77-A4DD-CCB64CB3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536" y="925388"/>
            <a:ext cx="10515600" cy="1773266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How many of you have a television? How many hours of television do you think you watch a day? A week?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576E6-1223-41E2-A4F7-CD0B764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7" name="Picture 2" descr="Children, Tv, Child, Television, Home, People, Boy">
            <a:extLst>
              <a:ext uri="{FF2B5EF4-FFF2-40B4-BE49-F238E27FC236}">
                <a16:creationId xmlns:a16="http://schemas.microsoft.com/office/drawing/2014/main" id="{5F61C172-29B1-4DB3-B513-596A6EFFC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20" y="2499655"/>
            <a:ext cx="5527040" cy="367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26A0-7584-4C54-ACD0-BC586073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222885"/>
            <a:ext cx="1101852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1: Read ‘Television’ in pairs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67177-E924-4CA7-90DD-563D35B0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i="1" dirty="0">
                <a:latin typeface="OpenDyslexic" panose="00000500000000000000" pitchFamily="50" charset="0"/>
              </a:rPr>
              <a:t>While you are reading, you may wish to:</a:t>
            </a:r>
          </a:p>
          <a:p>
            <a:endParaRPr lang="en-GB" dirty="0">
              <a:latin typeface="OpenDyslexic" panose="00000500000000000000" pitchFamily="50" charset="0"/>
            </a:endParaRPr>
          </a:p>
          <a:p>
            <a:r>
              <a:rPr lang="en-GB" dirty="0">
                <a:latin typeface="OpenDyslexic" panose="00000500000000000000" pitchFamily="50" charset="0"/>
              </a:rPr>
              <a:t>Underline and identify any new, unknown words</a:t>
            </a:r>
          </a:p>
          <a:p>
            <a:r>
              <a:rPr lang="en-GB" dirty="0">
                <a:latin typeface="OpenDyslexic" panose="00000500000000000000" pitchFamily="50" charset="0"/>
              </a:rPr>
              <a:t>Underline any interesting facts</a:t>
            </a:r>
          </a:p>
          <a:p>
            <a:endParaRPr lang="en-GB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i="1" dirty="0">
                <a:latin typeface="OpenDyslexic" panose="00000500000000000000" pitchFamily="50" charset="0"/>
              </a:rPr>
              <a:t>Challenge:</a:t>
            </a:r>
          </a:p>
          <a:p>
            <a:pPr marL="0" indent="0" algn="ctr">
              <a:buNone/>
            </a:pPr>
            <a:r>
              <a:rPr lang="en-GB" i="1" dirty="0">
                <a:solidFill>
                  <a:srgbClr val="C00000"/>
                </a:solidFill>
                <a:latin typeface="OpenDyslexic" panose="00000500000000000000" pitchFamily="50" charset="0"/>
              </a:rPr>
              <a:t>What is the most interesting fact you’ve learnt?</a:t>
            </a:r>
          </a:p>
          <a:p>
            <a:pPr marL="0" indent="0" algn="ctr">
              <a:buNone/>
            </a:pPr>
            <a:r>
              <a:rPr lang="en-GB" i="1" dirty="0">
                <a:solidFill>
                  <a:srgbClr val="C00000"/>
                </a:solidFill>
                <a:latin typeface="OpenDyslexic" panose="00000500000000000000" pitchFamily="50" charset="0"/>
              </a:rPr>
              <a:t>Was there anything puzzling or confusing?</a:t>
            </a:r>
          </a:p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826E-BBBE-4E45-9F1B-AB30963C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</p:spTree>
    <p:extLst>
      <p:ext uri="{BB962C8B-B14F-4D97-AF65-F5344CB8AC3E}">
        <p14:creationId xmlns:p14="http://schemas.microsoft.com/office/powerpoint/2010/main" val="198766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379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OpenDyslexic" panose="00000500000000000000" pitchFamily="50" charset="0"/>
              </a:rPr>
              <a:t>Task 2: Fluency and Expression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Read this extract from the text. Think carefully about how to make this extract engaging!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CCE60AD5-23BE-4215-920F-6A904F93C7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3" y="819935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8119C5-4126-4FF9-A172-48DF4B9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02" y="2977952"/>
            <a:ext cx="11339195" cy="2737215"/>
          </a:xfrm>
          <a:solidFill>
            <a:srgbClr val="CCE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OpenDyslexic" panose="00000500000000000000" pitchFamily="50" charset="0"/>
              </a:rPr>
              <a:t>The video was of the head of a ventriloquist’s dummy called “</a:t>
            </a:r>
            <a:r>
              <a:rPr lang="en-GB" sz="3600" dirty="0" err="1">
                <a:latin typeface="OpenDyslexic" panose="00000500000000000000" pitchFamily="50" charset="0"/>
              </a:rPr>
              <a:t>Stooky</a:t>
            </a:r>
            <a:r>
              <a:rPr lang="en-GB" sz="3600" dirty="0">
                <a:latin typeface="OpenDyslexic" panose="00000500000000000000" pitchFamily="50" charset="0"/>
              </a:rPr>
              <a:t> Bill”. At one point, a man named William accidentally stepped in front of the camera and became the first person ever televised. </a:t>
            </a:r>
            <a:endParaRPr lang="en-GB" sz="3600" b="1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2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3: Spelling Check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dirty="0">
                <a:latin typeface="OpenDyslexic" panose="00000500000000000000" pitchFamily="50" charset="0"/>
              </a:rPr>
              <a:t>What do you think the prefix ‘tele’ means?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42E4-E7C9-4673-B50C-D9E40BC5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2597985"/>
            <a:ext cx="10414000" cy="4123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Television</a:t>
            </a:r>
            <a:r>
              <a:rPr lang="en-GB" i="1" dirty="0">
                <a:latin typeface="OpenDyslexic" panose="00000500000000000000" pitchFamily="50" charset="0"/>
              </a:rPr>
              <a:t> is a big part of people’s lives today. With hundreds of channels in the UK alone, it’s hard to remember the technology is less than a hundred years old… 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Time yourself one minute. How many words with the prefix ‘tele’ can you write down? For example: </a:t>
            </a:r>
            <a:r>
              <a:rPr lang="en-GB" i="1" dirty="0">
                <a:latin typeface="OpenDyslexic" panose="00000500000000000000" pitchFamily="50" charset="0"/>
              </a:rPr>
              <a:t>telepathic…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97" y="169184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</p:spTree>
    <p:extLst>
      <p:ext uri="{BB962C8B-B14F-4D97-AF65-F5344CB8AC3E}">
        <p14:creationId xmlns:p14="http://schemas.microsoft.com/office/powerpoint/2010/main" val="38158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4: Vocabulary Check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Complete this table to show your understanding of these words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47" y="410961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1105"/>
            <a:ext cx="4114800" cy="365125"/>
          </a:xfrm>
        </p:spPr>
        <p:txBody>
          <a:bodyPr/>
          <a:lstStyle/>
          <a:p>
            <a:r>
              <a:rPr lang="en-GB"/>
              <a:t>© The Literacy Shed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CDC8856-5849-4079-8C57-F3030F219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433927"/>
              </p:ext>
            </p:extLst>
          </p:nvPr>
        </p:nvGraphicFramePr>
        <p:xfrm>
          <a:off x="792480" y="2401809"/>
          <a:ext cx="10515600" cy="386246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74652583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469555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7666999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3282535"/>
                    </a:ext>
                  </a:extLst>
                </a:gridCol>
              </a:tblGrid>
              <a:tr h="965617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Have you heard the word before?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What do you think it means?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663662"/>
                  </a:ext>
                </a:extLst>
              </a:tr>
              <a:tr h="965617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transferred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953810"/>
                  </a:ext>
                </a:extLst>
              </a:tr>
              <a:tr h="965617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interrupted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228112"/>
                  </a:ext>
                </a:extLst>
              </a:tr>
              <a:tr h="965617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5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2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15BFE6-636D-4F9D-98D2-4D47CA6F5EAC}"/>
              </a:ext>
            </a:extLst>
          </p:cNvPr>
          <p:cNvSpPr txBox="1">
            <a:spLocks/>
          </p:cNvSpPr>
          <p:nvPr/>
        </p:nvSpPr>
        <p:spPr>
          <a:xfrm>
            <a:off x="938104" y="321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1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5: Vocabulary Synonyms</a:t>
            </a:r>
            <a:br>
              <a:rPr lang="en-GB" dirty="0">
                <a:latin typeface="OpenDyslexic" panose="00000500000000000000" pitchFamily="50" charset="0"/>
              </a:rPr>
            </a:br>
            <a:endParaRPr lang="en-GB" sz="3100" i="1" dirty="0">
              <a:latin typeface="OpenDyslexic" panose="00000500000000000000" pitchFamily="50" charset="0"/>
            </a:endParaRP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0CA5CDF1-CEA2-436B-A766-0297B34B76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8" y="461760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BB5324-5FEF-43DF-B5F8-2187085698FD}"/>
              </a:ext>
            </a:extLst>
          </p:cNvPr>
          <p:cNvSpPr txBox="1"/>
          <p:nvPr/>
        </p:nvSpPr>
        <p:spPr>
          <a:xfrm>
            <a:off x="1131987" y="1478289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" panose="00000500000000000000" pitchFamily="50" charset="0"/>
              </a:rPr>
              <a:t>When he was a boy, he 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rigged up </a:t>
            </a:r>
            <a:r>
              <a:rPr lang="en-GB" sz="2800" dirty="0">
                <a:latin typeface="OpenDyslexic" panose="00000500000000000000" pitchFamily="50" charset="0"/>
              </a:rPr>
              <a:t>a telephone wire to his friend’s bedroom…</a:t>
            </a:r>
          </a:p>
          <a:p>
            <a:endParaRPr lang="en-GB" sz="2800" dirty="0">
              <a:latin typeface="OpenDyslexic" panose="00000500000000000000" pitchFamily="50" charset="0"/>
            </a:endParaRPr>
          </a:p>
          <a:p>
            <a:r>
              <a:rPr lang="en-GB" sz="2800" dirty="0">
                <a:latin typeface="OpenDyslexic" panose="00000500000000000000" pitchFamily="50" charset="0"/>
              </a:rPr>
              <a:t>What does the word </a:t>
            </a:r>
            <a:r>
              <a:rPr lang="en-GB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rigged up</a:t>
            </a:r>
            <a:r>
              <a:rPr lang="en-GB" sz="2800" dirty="0">
                <a:latin typeface="OpenDyslexic" panose="00000500000000000000" pitchFamily="50" charset="0"/>
              </a:rPr>
              <a:t> mean in this sentence? Tick one. 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4AC667F-3D7F-4A74-AD60-7768667B7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829248"/>
              </p:ext>
            </p:extLst>
          </p:nvPr>
        </p:nvGraphicFramePr>
        <p:xfrm>
          <a:off x="1256447" y="3907155"/>
          <a:ext cx="9878914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02034">
                  <a:extLst>
                    <a:ext uri="{9D8B030D-6E8A-4147-A177-3AD203B41FA5}">
                      <a16:colId xmlns:a16="http://schemas.microsoft.com/office/drawing/2014/main" val="3965812320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4279216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Tick 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03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mast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50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tore 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2354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bedizen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1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fitted up/out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693158"/>
                  </a:ext>
                </a:extLst>
              </a:tr>
            </a:tbl>
          </a:graphicData>
        </a:graphic>
      </p:graphicFrame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810C1F09-8C37-4392-8EA0-F42E85A60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4540" y="56221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15BFE6-636D-4F9D-98D2-4D47CA6F5EAC}"/>
              </a:ext>
            </a:extLst>
          </p:cNvPr>
          <p:cNvSpPr txBox="1">
            <a:spLocks/>
          </p:cNvSpPr>
          <p:nvPr/>
        </p:nvSpPr>
        <p:spPr>
          <a:xfrm>
            <a:off x="938104" y="321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1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5: Vocabulary Synonyms</a:t>
            </a:r>
            <a:br>
              <a:rPr lang="en-GB" dirty="0">
                <a:latin typeface="OpenDyslexic" panose="00000500000000000000" pitchFamily="50" charset="0"/>
              </a:rPr>
            </a:br>
            <a:endParaRPr lang="en-GB" sz="3100" i="1" dirty="0">
              <a:latin typeface="OpenDyslexic" panose="00000500000000000000" pitchFamily="50" charset="0"/>
            </a:endParaRP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0CA5CDF1-CEA2-436B-A766-0297B34B76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8" y="461760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BB5324-5FEF-43DF-B5F8-2187085698FD}"/>
              </a:ext>
            </a:extLst>
          </p:cNvPr>
          <p:cNvSpPr txBox="1"/>
          <p:nvPr/>
        </p:nvSpPr>
        <p:spPr>
          <a:xfrm>
            <a:off x="1131987" y="1478289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" panose="00000500000000000000" pitchFamily="50" charset="0"/>
              </a:rPr>
              <a:t>The first moving image was 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transmitted</a:t>
            </a:r>
            <a:r>
              <a:rPr lang="en-GB" sz="2800" dirty="0">
                <a:latin typeface="OpenDyslexic" panose="00000500000000000000" pitchFamily="50" charset="0"/>
              </a:rPr>
              <a:t> using Baird’s system on 2nd October 1925… </a:t>
            </a:r>
          </a:p>
          <a:p>
            <a:endParaRPr lang="en-GB" sz="2800" dirty="0">
              <a:latin typeface="OpenDyslexic" panose="00000500000000000000" pitchFamily="50" charset="0"/>
            </a:endParaRPr>
          </a:p>
          <a:p>
            <a:r>
              <a:rPr lang="en-GB" sz="2800" dirty="0">
                <a:latin typeface="OpenDyslexic" panose="00000500000000000000" pitchFamily="50" charset="0"/>
              </a:rPr>
              <a:t>What does the word </a:t>
            </a:r>
            <a:r>
              <a:rPr lang="en-GB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transmitted</a:t>
            </a:r>
            <a:r>
              <a:rPr lang="en-GB" sz="2800" dirty="0">
                <a:latin typeface="OpenDyslexic" panose="00000500000000000000" pitchFamily="50" charset="0"/>
              </a:rPr>
              <a:t> mean in this sentence? Tick </a:t>
            </a:r>
            <a:r>
              <a:rPr lang="en-GB" sz="2800" b="1" dirty="0">
                <a:latin typeface="OpenDyslexic" panose="00000500000000000000" pitchFamily="50" charset="0"/>
              </a:rPr>
              <a:t>one</a:t>
            </a:r>
            <a:r>
              <a:rPr lang="en-GB" sz="2800" dirty="0">
                <a:latin typeface="OpenDyslexic" panose="00000500000000000000" pitchFamily="50" charset="0"/>
              </a:rPr>
              <a:t>. 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4AC667F-3D7F-4A74-AD60-7768667B7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53954"/>
              </p:ext>
            </p:extLst>
          </p:nvPr>
        </p:nvGraphicFramePr>
        <p:xfrm>
          <a:off x="1256447" y="3907155"/>
          <a:ext cx="9878914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02034">
                  <a:extLst>
                    <a:ext uri="{9D8B030D-6E8A-4147-A177-3AD203B41FA5}">
                      <a16:colId xmlns:a16="http://schemas.microsoft.com/office/drawing/2014/main" val="3965812320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4279216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Tick 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03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50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changed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2354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communicated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1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deleted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693158"/>
                  </a:ext>
                </a:extLst>
              </a:tr>
            </a:tbl>
          </a:graphicData>
        </a:graphic>
      </p:graphicFrame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810C1F09-8C37-4392-8EA0-F42E85A60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64380" y="51198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1017</Words>
  <Application>Microsoft Office PowerPoint</Application>
  <PresentationFormat>Widescreen</PresentationFormat>
  <Paragraphs>176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 Light</vt:lpstr>
      <vt:lpstr>OpenDyslexic</vt:lpstr>
      <vt:lpstr>Calibri</vt:lpstr>
      <vt:lpstr>Office Theme</vt:lpstr>
      <vt:lpstr>1_Office Theme</vt:lpstr>
      <vt:lpstr>Television</vt:lpstr>
      <vt:lpstr>Today we are learning to…</vt:lpstr>
      <vt:lpstr>Before reading…</vt:lpstr>
      <vt:lpstr>Task 1: Read ‘Television’ in pairs </vt:lpstr>
      <vt:lpstr>Task 2: Fluency and Expression  Read this extract from the text. Think carefully about how to make this extract engaging!</vt:lpstr>
      <vt:lpstr>Task 3: Spelling Check  What do you think the prefix ‘tele’ means?</vt:lpstr>
      <vt:lpstr>Task 4: Vocabulary Check  Complete this table to show your understanding of these words</vt:lpstr>
      <vt:lpstr>PowerPoint Presentation</vt:lpstr>
      <vt:lpstr>PowerPoint Presentation</vt:lpstr>
      <vt:lpstr>PowerPoint Presentation</vt:lpstr>
      <vt:lpstr>Task 6: Multiple choice  </vt:lpstr>
      <vt:lpstr>Task 6: Multiple choice  </vt:lpstr>
      <vt:lpstr>Task 6: Multiple choice  </vt:lpstr>
      <vt:lpstr>Task 6: Multiple choice  </vt:lpstr>
      <vt:lpstr>Task 7: True or false?   Using information from the text, tick one box in each row to show whether  each statement is true or false.</vt:lpstr>
      <vt:lpstr>Task 8: Inference Using information from the text, tick one box in each row to show whether each statement is a fact or an opinion.</vt:lpstr>
      <vt:lpstr>Task 8: Summarise!</vt:lpstr>
      <vt:lpstr>Task 9: Odd one out!</vt:lpstr>
      <vt:lpstr>Task 10: Discussion</vt:lpstr>
      <vt:lpstr>You have reached the end of the lesson!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Finch Solution</dc:title>
  <dc:creator>Ian Eagleton</dc:creator>
  <cp:lastModifiedBy>Christina Fleming</cp:lastModifiedBy>
  <cp:revision>88</cp:revision>
  <dcterms:created xsi:type="dcterms:W3CDTF">2020-03-02T10:35:52Z</dcterms:created>
  <dcterms:modified xsi:type="dcterms:W3CDTF">2021-02-18T11:25:55Z</dcterms:modified>
</cp:coreProperties>
</file>