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60A37"/>
    <a:srgbClr val="FD4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799D37-38CD-43FC-83A0-1C1E73FDE91E}">
  <a:tblStyle styleId="{BA799D37-38CD-43FC-83A0-1C1E73FDE9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1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c30c4a09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c30c4a0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c30c4a09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c30c4a09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c30c4a09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c30c4a09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c30c4a094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c30c4a09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c30c4a09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c30c4a09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c30c4a09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c30c4a09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c30c4a0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c30c4a0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c30c4a0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c30c4a0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30c4a2e7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30c4a2e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c30c4a094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c30c4a09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c30c4a09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c30c4a09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c30c4a094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c30c4a09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c30c4a09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c30c4a09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c30c4a09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c30c4a09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c30c4a094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c30c4a09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c30c4a094_1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c30c4a09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c30c4a09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c30c4a09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youtube.com/watch?v=dOGptw_-PD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www.youtube.com/watch?v=UB9UB9QN-O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www.youtube.com/watch?v=QUM3RlKkcv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www.youtube.com/watch?v=41N6bKO-NVI" TargetMode="External"/><Relationship Id="rId4" Type="http://schemas.openxmlformats.org/officeDocument/2006/relationships/hyperlink" Target="https://www.youtube.com/watch?v=41N6bKO-NVI&amp;t=12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youtube.com/watch?v=EkhRF9inAJ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youtube.com/watch?v=O0et8tJ59X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8PxUM59nCe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2509500" y="5153050"/>
            <a:ext cx="7221900" cy="1532400"/>
          </a:xfrm>
          <a:prstGeom prst="rect">
            <a:avLst/>
          </a:prstGeom>
          <a:solidFill>
            <a:srgbClr val="660000"/>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2200" b="1">
                <a:solidFill>
                  <a:schemeClr val="lt1"/>
                </a:solidFill>
              </a:rPr>
              <a:t>While we wait for other players to join you need to find: </a:t>
            </a:r>
            <a:endParaRPr sz="2200" b="1">
              <a:solidFill>
                <a:schemeClr val="lt1"/>
              </a:solidFill>
            </a:endParaRPr>
          </a:p>
          <a:p>
            <a:pPr marL="0" lvl="0" indent="0" algn="ctr" rtl="0">
              <a:spcBef>
                <a:spcPts val="0"/>
              </a:spcBef>
              <a:spcAft>
                <a:spcPts val="0"/>
              </a:spcAft>
              <a:buNone/>
            </a:pPr>
            <a:endParaRPr sz="2200" b="1">
              <a:solidFill>
                <a:schemeClr val="lt1"/>
              </a:solidFill>
            </a:endParaRPr>
          </a:p>
          <a:p>
            <a:pPr marL="457200" lvl="0" indent="-368300" algn="ctr" rtl="0">
              <a:spcBef>
                <a:spcPts val="0"/>
              </a:spcBef>
              <a:spcAft>
                <a:spcPts val="0"/>
              </a:spcAft>
              <a:buClr>
                <a:schemeClr val="lt1"/>
              </a:buClr>
              <a:buSzPts val="2200"/>
              <a:buAutoNum type="arabicPeriod"/>
            </a:pPr>
            <a:r>
              <a:rPr lang="en-US" sz="2200" b="1">
                <a:solidFill>
                  <a:schemeClr val="lt1"/>
                </a:solidFill>
              </a:rPr>
              <a:t>A toilet roll</a:t>
            </a:r>
            <a:endParaRPr sz="2200" b="1">
              <a:solidFill>
                <a:schemeClr val="lt1"/>
              </a:solidFill>
            </a:endParaRPr>
          </a:p>
          <a:p>
            <a:pPr marL="457200" lvl="0" indent="-368300" algn="ctr" rtl="0">
              <a:spcBef>
                <a:spcPts val="0"/>
              </a:spcBef>
              <a:spcAft>
                <a:spcPts val="0"/>
              </a:spcAft>
              <a:buClr>
                <a:schemeClr val="lt1"/>
              </a:buClr>
              <a:buSzPts val="2200"/>
              <a:buAutoNum type="arabicPeriod"/>
            </a:pPr>
            <a:r>
              <a:rPr lang="en-US" sz="2200" b="1">
                <a:solidFill>
                  <a:schemeClr val="lt1"/>
                </a:solidFill>
              </a:rPr>
              <a:t>A dry unused tea bag and mug</a:t>
            </a:r>
            <a:endParaRPr sz="2200" b="1">
              <a:solidFill>
                <a:schemeClr val="lt1"/>
              </a:solidFill>
            </a:endParaRPr>
          </a:p>
          <a:p>
            <a:pPr marL="457200" lvl="0" indent="-368300" algn="ctr" rtl="0">
              <a:spcBef>
                <a:spcPts val="0"/>
              </a:spcBef>
              <a:spcAft>
                <a:spcPts val="0"/>
              </a:spcAft>
              <a:buClr>
                <a:schemeClr val="lt1"/>
              </a:buClr>
              <a:buSzPts val="2200"/>
              <a:buAutoNum type="arabicPeriod"/>
            </a:pPr>
            <a:r>
              <a:rPr lang="en-US" sz="2200" b="1">
                <a:solidFill>
                  <a:schemeClr val="lt1"/>
                </a:solidFill>
              </a:rPr>
              <a:t>A step/ stairs </a:t>
            </a:r>
            <a:endParaRPr sz="22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body" idx="1"/>
          </p:nvPr>
        </p:nvSpPr>
        <p:spPr>
          <a:xfrm>
            <a:off x="6812400" y="2566950"/>
            <a:ext cx="5070000" cy="3861600"/>
          </a:xfrm>
          <a:prstGeom prst="rect">
            <a:avLst/>
          </a:prstGeom>
          <a:solidFill>
            <a:srgbClr val="660000"/>
          </a:solidFill>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900" b="1">
                <a:solidFill>
                  <a:srgbClr val="FFFFFF"/>
                </a:solidFill>
                <a:latin typeface="Arial"/>
                <a:ea typeface="Arial"/>
                <a:cs typeface="Arial"/>
                <a:sym typeface="Arial"/>
              </a:rPr>
              <a:t>Instructions:</a:t>
            </a:r>
            <a:endParaRPr sz="1900" b="1">
              <a:solidFill>
                <a:srgbClr val="FFFFFF"/>
              </a:solidFill>
              <a:latin typeface="Arial"/>
              <a:ea typeface="Arial"/>
              <a:cs typeface="Arial"/>
              <a:sym typeface="Arial"/>
            </a:endParaRPr>
          </a:p>
          <a:p>
            <a:pPr marL="457200" lvl="0" indent="-349250" algn="l" rtl="0">
              <a:lnSpc>
                <a:spcPct val="115000"/>
              </a:lnSpc>
              <a:spcBef>
                <a:spcPts val="1200"/>
              </a:spcBef>
              <a:spcAft>
                <a:spcPts val="0"/>
              </a:spcAft>
              <a:buClr>
                <a:srgbClr val="FFFFFF"/>
              </a:buClr>
              <a:buSzPts val="1900"/>
              <a:buFont typeface="Arial"/>
              <a:buAutoNum type="arabicPeriod"/>
            </a:pPr>
            <a:r>
              <a:rPr lang="en-US" sz="1900">
                <a:solidFill>
                  <a:srgbClr val="FFFFFF"/>
                </a:solidFill>
                <a:latin typeface="Arial"/>
                <a:ea typeface="Arial"/>
                <a:cs typeface="Arial"/>
                <a:sym typeface="Arial"/>
              </a:rPr>
              <a:t>Position a Tea cup on your side, then collect a tea bag</a:t>
            </a:r>
            <a:endParaRPr sz="1900">
              <a:solidFill>
                <a:srgbClr val="FFFFFF"/>
              </a:solidFill>
              <a:latin typeface="Arial"/>
              <a:ea typeface="Arial"/>
              <a:cs typeface="Arial"/>
              <a:sym typeface="Arial"/>
            </a:endParaRPr>
          </a:p>
          <a:p>
            <a:pPr marL="457200" lvl="0" indent="-349250" algn="l" rtl="0">
              <a:lnSpc>
                <a:spcPct val="115000"/>
              </a:lnSpc>
              <a:spcBef>
                <a:spcPts val="0"/>
              </a:spcBef>
              <a:spcAft>
                <a:spcPts val="0"/>
              </a:spcAft>
              <a:buClr>
                <a:srgbClr val="FFFFFF"/>
              </a:buClr>
              <a:buSzPts val="1900"/>
              <a:buFont typeface="Arial"/>
              <a:buAutoNum type="arabicPeriod"/>
            </a:pPr>
            <a:r>
              <a:rPr lang="en-US" sz="1900">
                <a:solidFill>
                  <a:srgbClr val="FFFFFF"/>
                </a:solidFill>
                <a:latin typeface="Arial"/>
                <a:ea typeface="Arial"/>
                <a:cs typeface="Arial"/>
                <a:sym typeface="Arial"/>
              </a:rPr>
              <a:t>Walk three big steps – this is now your throwing line</a:t>
            </a:r>
            <a:endParaRPr sz="1900">
              <a:solidFill>
                <a:srgbClr val="FFFFFF"/>
              </a:solidFill>
              <a:latin typeface="Arial"/>
              <a:ea typeface="Arial"/>
              <a:cs typeface="Arial"/>
              <a:sym typeface="Arial"/>
            </a:endParaRPr>
          </a:p>
          <a:p>
            <a:pPr marL="457200" lvl="0" indent="-349250" algn="l" rtl="0">
              <a:lnSpc>
                <a:spcPct val="115000"/>
              </a:lnSpc>
              <a:spcBef>
                <a:spcPts val="0"/>
              </a:spcBef>
              <a:spcAft>
                <a:spcPts val="0"/>
              </a:spcAft>
              <a:buClr>
                <a:srgbClr val="FFFFFF"/>
              </a:buClr>
              <a:buSzPts val="1900"/>
              <a:buFont typeface="Arial"/>
              <a:buAutoNum type="arabicPeriod"/>
            </a:pPr>
            <a:r>
              <a:rPr lang="en-US" sz="1900">
                <a:solidFill>
                  <a:srgbClr val="FFFFFF"/>
                </a:solidFill>
                <a:latin typeface="Arial"/>
                <a:ea typeface="Arial"/>
                <a:cs typeface="Arial"/>
                <a:sym typeface="Arial"/>
              </a:rPr>
              <a:t>Throw your tea bag in to the cup</a:t>
            </a:r>
            <a:endParaRPr sz="1900">
              <a:solidFill>
                <a:srgbClr val="FFFFFF"/>
              </a:solidFill>
              <a:latin typeface="Arial"/>
              <a:ea typeface="Arial"/>
              <a:cs typeface="Arial"/>
              <a:sym typeface="Arial"/>
            </a:endParaRPr>
          </a:p>
          <a:p>
            <a:pPr marL="0" lvl="0" indent="0" algn="l" rtl="0">
              <a:lnSpc>
                <a:spcPct val="115000"/>
              </a:lnSpc>
              <a:spcBef>
                <a:spcPts val="1200"/>
              </a:spcBef>
              <a:spcAft>
                <a:spcPts val="0"/>
              </a:spcAft>
              <a:buNone/>
            </a:pPr>
            <a:r>
              <a:rPr lang="en-US" sz="1900" b="1">
                <a:solidFill>
                  <a:srgbClr val="FFFFFF"/>
                </a:solidFill>
                <a:latin typeface="Arial"/>
                <a:ea typeface="Arial"/>
                <a:cs typeface="Arial"/>
                <a:sym typeface="Arial"/>
              </a:rPr>
              <a:t>Simplifier:</a:t>
            </a:r>
            <a:endParaRPr sz="1900" b="1">
              <a:solidFill>
                <a:srgbClr val="FFFFFF"/>
              </a:solidFill>
              <a:latin typeface="Arial"/>
              <a:ea typeface="Arial"/>
              <a:cs typeface="Arial"/>
              <a:sym typeface="Arial"/>
            </a:endParaRPr>
          </a:p>
          <a:p>
            <a:pPr marL="457200" lvl="0" indent="-349250" algn="l" rtl="0">
              <a:spcBef>
                <a:spcPts val="1200"/>
              </a:spcBef>
              <a:spcAft>
                <a:spcPts val="0"/>
              </a:spcAft>
              <a:buClr>
                <a:srgbClr val="FFFFFF"/>
              </a:buClr>
              <a:buSzPts val="1900"/>
              <a:buAutoNum type="arabicPeriod"/>
            </a:pPr>
            <a:r>
              <a:rPr lang="en-US" sz="1900">
                <a:solidFill>
                  <a:srgbClr val="FFFFFF"/>
                </a:solidFill>
              </a:rPr>
              <a:t>You can change your tea cup with a bowl/ box/ larger target</a:t>
            </a:r>
            <a:endParaRPr sz="3600"/>
          </a:p>
        </p:txBody>
      </p:sp>
      <p:sp>
        <p:nvSpPr>
          <p:cNvPr id="152" name="Google Shape;152;p23"/>
          <p:cNvSpPr txBox="1">
            <a:spLocks noGrp="1"/>
          </p:cNvSpPr>
          <p:nvPr>
            <p:ph type="title"/>
          </p:nvPr>
        </p:nvSpPr>
        <p:spPr>
          <a:xfrm>
            <a:off x="6812400" y="1685550"/>
            <a:ext cx="5070000" cy="8814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2600" b="1">
                <a:solidFill>
                  <a:srgbClr val="FFFF00"/>
                </a:solidFill>
                <a:latin typeface="Arial"/>
                <a:ea typeface="Arial"/>
                <a:cs typeface="Arial"/>
                <a:sym typeface="Arial"/>
              </a:rPr>
              <a:t>Tea Bag throw</a:t>
            </a:r>
            <a:endParaRPr sz="4900">
              <a:solidFill>
                <a:srgbClr val="FFFF00"/>
              </a:solidFill>
            </a:endParaRPr>
          </a:p>
        </p:txBody>
      </p:sp>
      <p:sp>
        <p:nvSpPr>
          <p:cNvPr id="153" name="Google Shape;153;p23"/>
          <p:cNvSpPr txBox="1">
            <a:spLocks noGrp="1"/>
          </p:cNvSpPr>
          <p:nvPr>
            <p:ph type="title"/>
          </p:nvPr>
        </p:nvSpPr>
        <p:spPr>
          <a:xfrm>
            <a:off x="2720250" y="5638225"/>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£25,000</a:t>
            </a:r>
            <a:endParaRPr sz="3000" b="1" dirty="0">
              <a:solidFill>
                <a:srgbClr val="FF0000"/>
              </a:solidFill>
            </a:endParaRPr>
          </a:p>
        </p:txBody>
      </p:sp>
      <p:sp>
        <p:nvSpPr>
          <p:cNvPr id="154" name="Google Shape;154;p23"/>
          <p:cNvSpPr/>
          <p:nvPr/>
        </p:nvSpPr>
        <p:spPr>
          <a:xfrm>
            <a:off x="174562" y="171975"/>
            <a:ext cx="11842881" cy="6879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Coordination Challenge 2</a:t>
            </a:r>
          </a:p>
        </p:txBody>
      </p:sp>
      <p:pic>
        <p:nvPicPr>
          <p:cNvPr id="155" name="Google Shape;155;p23" descr="Mr Uddin is back again with a new skills challenge for this week. You have to try and throw the tea bag into the cup in as least attempts as possible. You can choose the distance and also the type of throw, maybe even try to kick the tea bag into the cup if you wanted to challenge yourself. &#10;&#10;Have a go and enjoy a nice cup of tea after :)" title="Throw The Tea Bag Challenge">
            <a:hlinkClick r:id="rId4"/>
          </p:cNvPr>
          <p:cNvPicPr preferRelativeResize="0"/>
          <p:nvPr/>
        </p:nvPicPr>
        <p:blipFill>
          <a:blip r:embed="rId5">
            <a:alphaModFix/>
          </a:blip>
          <a:stretch>
            <a:fillRect/>
          </a:stretch>
        </p:blipFill>
        <p:spPr>
          <a:xfrm>
            <a:off x="3620550" y="1449170"/>
            <a:ext cx="2234075" cy="167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dirty="0">
                <a:solidFill>
                  <a:srgbClr val="FF0000"/>
                </a:solidFill>
              </a:rPr>
              <a:t>£25,000</a:t>
            </a:r>
            <a:endParaRPr sz="76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5"/>
          <p:cNvSpPr txBox="1">
            <a:spLocks noGrp="1"/>
          </p:cNvSpPr>
          <p:nvPr>
            <p:ph type="body" idx="1"/>
          </p:nvPr>
        </p:nvSpPr>
        <p:spPr>
          <a:xfrm>
            <a:off x="6463200" y="2337100"/>
            <a:ext cx="5411400" cy="3954600"/>
          </a:xfrm>
          <a:prstGeom prst="rect">
            <a:avLst/>
          </a:prstGeom>
          <a:solidFill>
            <a:srgbClr val="660000"/>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sz="2600">
                <a:solidFill>
                  <a:schemeClr val="lt1"/>
                </a:solidFill>
              </a:rPr>
              <a:t>Using a toilet roll you must:</a:t>
            </a:r>
            <a:endParaRPr sz="2600">
              <a:solidFill>
                <a:schemeClr val="lt1"/>
              </a:solidFill>
            </a:endParaRPr>
          </a:p>
          <a:p>
            <a:pPr marL="457200" lvl="0" indent="-393700" algn="l" rtl="0">
              <a:spcBef>
                <a:spcPts val="1000"/>
              </a:spcBef>
              <a:spcAft>
                <a:spcPts val="0"/>
              </a:spcAft>
              <a:buClr>
                <a:schemeClr val="lt1"/>
              </a:buClr>
              <a:buSzPts val="2600"/>
              <a:buAutoNum type="arabicPeriod"/>
            </a:pPr>
            <a:r>
              <a:rPr lang="en-US" sz="2600">
                <a:solidFill>
                  <a:schemeClr val="lt1"/>
                </a:solidFill>
              </a:rPr>
              <a:t>Place the toilet roll on the floor standing upright</a:t>
            </a:r>
            <a:endParaRPr sz="2600">
              <a:solidFill>
                <a:schemeClr val="lt1"/>
              </a:solidFill>
            </a:endParaRPr>
          </a:p>
          <a:p>
            <a:pPr marL="457200" lvl="0" indent="-393700" algn="l" rtl="0">
              <a:spcBef>
                <a:spcPts val="0"/>
              </a:spcBef>
              <a:spcAft>
                <a:spcPts val="0"/>
              </a:spcAft>
              <a:buClr>
                <a:schemeClr val="lt1"/>
              </a:buClr>
              <a:buSzPts val="2600"/>
              <a:buAutoNum type="arabicPeriod"/>
            </a:pPr>
            <a:r>
              <a:rPr lang="en-US" sz="2600">
                <a:solidFill>
                  <a:schemeClr val="lt1"/>
                </a:solidFill>
              </a:rPr>
              <a:t>Stand on one side of the toilet roll with feet together and jump over the toilet roll to the other side</a:t>
            </a:r>
            <a:endParaRPr sz="2600">
              <a:solidFill>
                <a:schemeClr val="lt1"/>
              </a:solidFill>
            </a:endParaRPr>
          </a:p>
          <a:p>
            <a:pPr marL="457200" lvl="0" indent="-393700" algn="l" rtl="0">
              <a:spcBef>
                <a:spcPts val="0"/>
              </a:spcBef>
              <a:spcAft>
                <a:spcPts val="0"/>
              </a:spcAft>
              <a:buClr>
                <a:schemeClr val="lt1"/>
              </a:buClr>
              <a:buSzPts val="2600"/>
              <a:buAutoNum type="arabicPeriod"/>
            </a:pPr>
            <a:r>
              <a:rPr lang="en-US" sz="2600">
                <a:solidFill>
                  <a:schemeClr val="lt1"/>
                </a:solidFill>
              </a:rPr>
              <a:t>Land with feet together</a:t>
            </a:r>
            <a:endParaRPr sz="2600">
              <a:solidFill>
                <a:schemeClr val="lt1"/>
              </a:solidFill>
            </a:endParaRPr>
          </a:p>
          <a:p>
            <a:pPr marL="0" lvl="0" indent="0" algn="l" rtl="0">
              <a:spcBef>
                <a:spcPts val="1000"/>
              </a:spcBef>
              <a:spcAft>
                <a:spcPts val="0"/>
              </a:spcAft>
              <a:buNone/>
            </a:pPr>
            <a:endParaRPr sz="2600">
              <a:solidFill>
                <a:schemeClr val="lt1"/>
              </a:solidFill>
            </a:endParaRPr>
          </a:p>
          <a:p>
            <a:pPr marL="0" lvl="0" indent="0" algn="l" rtl="0">
              <a:spcBef>
                <a:spcPts val="1000"/>
              </a:spcBef>
              <a:spcAft>
                <a:spcPts val="0"/>
              </a:spcAft>
              <a:buNone/>
            </a:pPr>
            <a:endParaRPr sz="2600">
              <a:solidFill>
                <a:schemeClr val="lt1"/>
              </a:solidFill>
            </a:endParaRPr>
          </a:p>
        </p:txBody>
      </p:sp>
      <p:sp>
        <p:nvSpPr>
          <p:cNvPr id="166" name="Google Shape;166;p25"/>
          <p:cNvSpPr txBox="1">
            <a:spLocks noGrp="1"/>
          </p:cNvSpPr>
          <p:nvPr>
            <p:ph type="title"/>
          </p:nvPr>
        </p:nvSpPr>
        <p:spPr>
          <a:xfrm>
            <a:off x="6463200" y="1431925"/>
            <a:ext cx="5411400" cy="699600"/>
          </a:xfrm>
          <a:prstGeom prst="rect">
            <a:avLst/>
          </a:prstGeom>
          <a:solidFill>
            <a:srgbClr val="990000"/>
          </a:solidFill>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2800" b="1">
                <a:solidFill>
                  <a:srgbClr val="FFFF00"/>
                </a:solidFill>
              </a:rPr>
              <a:t>Speed bounce</a:t>
            </a:r>
            <a:endParaRPr sz="4900" b="1">
              <a:solidFill>
                <a:srgbClr val="FFFF00"/>
              </a:solidFill>
            </a:endParaRPr>
          </a:p>
        </p:txBody>
      </p:sp>
      <p:sp>
        <p:nvSpPr>
          <p:cNvPr id="167" name="Google Shape;167;p25"/>
          <p:cNvSpPr txBox="1">
            <a:spLocks noGrp="1"/>
          </p:cNvSpPr>
          <p:nvPr>
            <p:ph type="title"/>
          </p:nvPr>
        </p:nvSpPr>
        <p:spPr>
          <a:xfrm>
            <a:off x="2356275" y="5501200"/>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£100,000</a:t>
            </a:r>
            <a:endParaRPr sz="3000" b="1" dirty="0">
              <a:solidFill>
                <a:srgbClr val="FF0000"/>
              </a:solidFill>
            </a:endParaRPr>
          </a:p>
        </p:txBody>
      </p:sp>
      <p:sp>
        <p:nvSpPr>
          <p:cNvPr id="168" name="Google Shape;168;p25"/>
          <p:cNvSpPr/>
          <p:nvPr/>
        </p:nvSpPr>
        <p:spPr>
          <a:xfrm>
            <a:off x="1639600" y="134886"/>
            <a:ext cx="8912808" cy="111514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Power Challenge</a:t>
            </a:r>
          </a:p>
        </p:txBody>
      </p:sp>
      <p:pic>
        <p:nvPicPr>
          <p:cNvPr id="169" name="Google Shape;169;p25" title="Hampton Skills Challenge: Toilet Roll Speed Bounce">
            <a:hlinkClick r:id="rId4"/>
          </p:cNvPr>
          <p:cNvPicPr preferRelativeResize="0"/>
          <p:nvPr/>
        </p:nvPicPr>
        <p:blipFill>
          <a:blip r:embed="rId5">
            <a:alphaModFix/>
          </a:blip>
          <a:stretch>
            <a:fillRect/>
          </a:stretch>
        </p:blipFill>
        <p:spPr>
          <a:xfrm>
            <a:off x="3334175" y="1136325"/>
            <a:ext cx="2911124" cy="2183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dirty="0">
                <a:solidFill>
                  <a:srgbClr val="FF0000"/>
                </a:solidFill>
              </a:rPr>
              <a:t>£100,000</a:t>
            </a:r>
            <a:endParaRPr sz="76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7"/>
          <p:cNvSpPr txBox="1">
            <a:spLocks noGrp="1"/>
          </p:cNvSpPr>
          <p:nvPr>
            <p:ph type="body" idx="1"/>
          </p:nvPr>
        </p:nvSpPr>
        <p:spPr>
          <a:xfrm>
            <a:off x="6088225" y="3485625"/>
            <a:ext cx="5265600" cy="2691300"/>
          </a:xfrm>
          <a:prstGeom prst="rect">
            <a:avLst/>
          </a:prstGeom>
          <a:solidFill>
            <a:srgbClr val="660000"/>
          </a:solidFill>
        </p:spPr>
        <p:txBody>
          <a:bodyPr spcFirstLastPara="1" wrap="square" lIns="91425" tIns="45700" rIns="91425" bIns="45700" anchor="t" anchorCtr="0">
            <a:noAutofit/>
          </a:bodyPr>
          <a:lstStyle/>
          <a:p>
            <a:pPr marL="457200" lvl="0" indent="-342900" algn="l" rtl="0">
              <a:spcBef>
                <a:spcPts val="1000"/>
              </a:spcBef>
              <a:spcAft>
                <a:spcPts val="0"/>
              </a:spcAft>
              <a:buClr>
                <a:schemeClr val="lt1"/>
              </a:buClr>
              <a:buSzPts val="1800"/>
              <a:buAutoNum type="arabicPeriod"/>
            </a:pPr>
            <a:r>
              <a:rPr lang="en-US">
                <a:solidFill>
                  <a:schemeClr val="lt1"/>
                </a:solidFill>
              </a:rPr>
              <a:t>Go down to the floor without using your arms</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Roll along the floor and get back up without using your arms.</a:t>
            </a:r>
            <a:endParaRPr>
              <a:solidFill>
                <a:schemeClr val="lt1"/>
              </a:solidFill>
            </a:endParaRPr>
          </a:p>
          <a:p>
            <a:pPr marL="0" lvl="0" indent="0" algn="l" rtl="0">
              <a:spcBef>
                <a:spcPts val="1000"/>
              </a:spcBef>
              <a:spcAft>
                <a:spcPts val="0"/>
              </a:spcAft>
              <a:buNone/>
            </a:pPr>
            <a:endParaRPr>
              <a:solidFill>
                <a:schemeClr val="lt1"/>
              </a:solidFill>
            </a:endParaRPr>
          </a:p>
          <a:p>
            <a:pPr marL="0" lvl="0" indent="0" algn="l" rtl="0">
              <a:spcBef>
                <a:spcPts val="1000"/>
              </a:spcBef>
              <a:spcAft>
                <a:spcPts val="0"/>
              </a:spcAft>
              <a:buNone/>
            </a:pPr>
            <a:endParaRPr>
              <a:solidFill>
                <a:schemeClr val="lt1"/>
              </a:solidFill>
            </a:endParaRPr>
          </a:p>
          <a:p>
            <a:pPr marL="0" lvl="0" indent="0" algn="l" rtl="0">
              <a:spcBef>
                <a:spcPts val="1000"/>
              </a:spcBef>
              <a:spcAft>
                <a:spcPts val="0"/>
              </a:spcAft>
              <a:buNone/>
            </a:pPr>
            <a:endParaRPr>
              <a:solidFill>
                <a:schemeClr val="lt1"/>
              </a:solidFill>
            </a:endParaRPr>
          </a:p>
        </p:txBody>
      </p:sp>
      <p:sp>
        <p:nvSpPr>
          <p:cNvPr id="180" name="Google Shape;180;p27"/>
          <p:cNvSpPr txBox="1">
            <a:spLocks noGrp="1"/>
          </p:cNvSpPr>
          <p:nvPr>
            <p:ph type="title"/>
          </p:nvPr>
        </p:nvSpPr>
        <p:spPr>
          <a:xfrm>
            <a:off x="6186025" y="2471150"/>
            <a:ext cx="5070000" cy="8814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2600" b="1">
                <a:solidFill>
                  <a:srgbClr val="FFFF00"/>
                </a:solidFill>
                <a:latin typeface="Arial"/>
                <a:ea typeface="Arial"/>
                <a:cs typeface="Arial"/>
                <a:sym typeface="Arial"/>
              </a:rPr>
              <a:t>No hands flexibility task</a:t>
            </a:r>
            <a:endParaRPr sz="4900">
              <a:solidFill>
                <a:srgbClr val="FFFF00"/>
              </a:solidFill>
            </a:endParaRPr>
          </a:p>
        </p:txBody>
      </p:sp>
      <p:sp>
        <p:nvSpPr>
          <p:cNvPr id="181" name="Google Shape;181;p27"/>
          <p:cNvSpPr txBox="1">
            <a:spLocks noGrp="1"/>
          </p:cNvSpPr>
          <p:nvPr>
            <p:ph type="title"/>
          </p:nvPr>
        </p:nvSpPr>
        <p:spPr>
          <a:xfrm>
            <a:off x="2126375" y="5386325"/>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£250,000</a:t>
            </a:r>
            <a:endParaRPr sz="3000" b="1" dirty="0">
              <a:solidFill>
                <a:srgbClr val="FF0000"/>
              </a:solidFill>
            </a:endParaRPr>
          </a:p>
        </p:txBody>
      </p:sp>
      <p:pic>
        <p:nvPicPr>
          <p:cNvPr id="182" name="Google Shape;182;p27" descr="A world full of challenges! - PE challenges&#10;&#10;SOFT SURFACE MANDATORY! Just check at 0:58! 😅Easy challenge for everyone! Just take your time and don't rush. If you have serious difficulties in doing this challenge, try to pin point what is hard for you and try to create a plan to improve on those points. Again, ask help from your PE teacher or leave a comment below. Will be glad to help.&#10;&#10;Please do not perform this challenge if you are currently injured or have any known functional impairments that may make this activity unsafe.&#10;&#10;If you want the instruction in your language, there are English subtitles available and if you see this on the desktop version, you can then translate them into any language you want.&#10;&#10;Good luck and have a good workout.&#10;&#10;This challenge is part of a playlist were you can find more than 50 physical challenges that anyone can do at home with almost any equipment. &#10;https://www.youtube.com/playlist?list=PLaOhq-TCnHO5FWVmV-15Kpe2WUCK1DnzI&#10;Some are easy and some are hard, but hopefully all of them will be a great opportunity to move around and have some fun.&#10;We used this in our school while online learning but they can be used also at school, with the benefit of allowing for social distancing if needed. They also work as a family activity to do at home. Loads of FUN!&#10;&#10;Please subscribe and share with anyone you think would benefit from these.&#10;http://www.youtube.com/channel/UCErvFRn58cKc_lZca3HNX5Q?sub_confirmation=1&#10;&#10;#PE #Physed #Educacionfisica Sportunterricht 體育 Tǐyù Pisikal na edukasyon Физическая культура Fizicheskaya kul'tura Pendidikan jasmani शारीरिक शिक्षा shaareerik shiksha Educazione fisica 体育 Taiiku Tjelesna kultura التربية البدنية Dene tarbiya #Educaçãofísica Fizychne vykhovannya Liggaamlike opvoeding Fizychne vykhovannya التربية Śārīrika śikṣā آموزش فیزیکی Beden eğitimi Fiziksel etkinlikler dersi Egitsel oyunlar&#10;&#10;&quot;ar&quot;,&quot;تحدي التربية البدنية&quot;&#10;&quot;bg&quot;,&quot;Предизвикателство за физическото възпитание&quot;&#10;&quot;zh-cn&quot;,&quot;体育挑战&quot;&#10;&quot;zh-tw&quot;,&quot;體育挑戰&quot;&#10;&quot;hr&quot;,&quot;Izazov tjelesnog odgoja&quot;&#10;&quot;cs&quot;,&quot;Výzva pro tělesnou výchovu&quot;&#10;&quot;da&quot;,&quot;Fysisk uddannelse udfordring&quot;&#10;&quot;nl&quot;,&quot;Lichamelijke opvoeding uitdaging&quot;&#10;&quot;et&quot;,&quot;Kehalise kasvatuse väljakutse&quot;&#10;&quot;fi&quot;,&quot;Liikuntahaaste&quot;&#10;&quot;fr&quot;,&quot;Défi de l'éducation physique&quot;&#10;&quot;de&quot;,&quot;Herausforderung des Sportunterrichts&quot;&#10;&quot;el&quot;,&quot;Πρόκληση φυσικής αγωγής&quot;&#10;&quot;iw&quot;,&quot;אתגר חינוך גופני&quot;&#10;&quot;id&quot;,&quot;Tantangan pendidikan jasmani&quot;&#10;&quot;it&quot;,&quot;Sfida dell'educazione fisica&quot;&#10;&quot;ja&quot;,&quot;体育の挑戦&quot;&#10;&quot;ko&quot;,&quot;체육 도전&quot;&#10;&quot;lv&quot;,&quot;Fiziskās audzināšanas izaicinājums&quot;&#10;&quot;lt&quot;,&quot;Kūno kultūros iššūkis&quot;&#10;&quot;no&quot;,&quot;Fysisk utdanningsutfordring&quot;&#10;&quot;pl&quot;,&quot;Wyzwanie wychowania fizycznego&quot;&#10;&quot;pt&quot;,&quot;Desafio de educação física&quot;&#10;&quot;ro&quot;,&quot;Provocarea educației fizice&quot;&#10;&quot;ru&quot;,&quot;Задача физического воспитания&quot;&#10;&quot;sr&quot;,&quot;Изазов за физички одгој&quot;&#10;&quot;sk&quot;,&quot;Výzva pre telesnú výchovu&quot;&#10;&quot;sl&quot;,&quot;Izziv za telesno vzgojo&quot;&#10;&quot;es&quot;,&quot;Desafío de educación física&quot;&#10;&quot;sv&quot;,&quot;Utbildning för kroppsutbildning&quot;&#10;&quot;tg&quot;,&quot;Мушкилоти тарбияи ҷисмонӣ&quot;&#10;&quot;th&quot;,&quot;ความท้าทายทางพลศึกษา&quot;&#10;&quot;tr&quot;,&quot;Beden eğitimi zorluğu&quot;&#10;&quot;uk&quot;,&quot;Завдання фізичної культури&quot;&#10;&quot;vi&quot;,&quot;Thử thách giáo dục thể chất&quot;&#10;&quot;ca&quot;,&quot;Repte d'educació física&quot;&#10;&quot;tl&quot;,&quot;Hamon sa edukasyon sa pisikal&quot;&#10;&quot;bn&quot;,&quot;শারীরিক শিক্ষার চ্যালেঞ্জ&quot;&#10;&quot;ms&quot;,&quot;Cabaran pendidikan jasmani&quot;&#10;&quot;ur&quot;,&quot;جسمانی تعلیم کا چیلنج&quot;&#10;&quot;af&quot;,&quot;Liggaamsopvoeding uitdaging&quot;&#10;&quot;hy&quot;,&quot;Ֆիզիկական դաստիարակության մարտահրավեր&quot;&#10;&quot;be&quot;,&quot;Задача фізічнай культуры&quot;&#10;&quot;gl&quot;,&quot;Desafío á educación física&quot;&#10;&quot;hi&quot;,&quot;शारीरिक शिक्षा चुनौती&quot;&#10;&quot;is&quot;,&quot;Áskorun um líkamsrækt&quot;&#10;&quot;lo&quot;,&quot;ສິ່ງທ້າທາຍດ້ານການສຶກສາທາງດ້ານຮ່າງກາຍ&quot;&#10;&quot;mk&quot;,&quot;Предизвик за физичко образование&quot;&#10;&quot;mi&quot;,&quot;Te wero o te maatauranga&quot;&#10;&quot;ne&quot;,&quot;शारीरिक शिक्षा चुनौती&quot;&#10;&quot;sm&quot;,&quot;Faigaluega faʻamalositino aʻoga&quot;&#10;&quot;so&quot;,&quot;Caqabada waxbarashada jimicsiga&quot;&#10;&quot;uz&quot;,&quot;Jismoniy tarbiya muammosi&quot;&#10;&quot;cy&quot;,&quot;Her addysg gorfforol&quot;&#10;&quot;mn&quot;,&quot;Бие бялдрын боловсролын сорилт&quot;&#10;&quot;la&quot;,&quot;Physica educationem provocatione&quot;&#10;&quot;ku&quot;,&quot;Pêşbirka perwerdehiya laşî&quot;&#10;&quot;zu&quot;,&quot;Inselelo yemfundo yomzimba&quot;&#10;&quot;xh&quot;,&quot;Umngeni wemfundo yomzimba&quot;&#10;&quot;sw&quot;,&quot;Changamoto ya elimu ya mwili&quot;&#10;&quot;fa&quot;,&quot;چالش تربیت بدنی&quot;&#10;&quot;my&quot;,&quot;ရုပ်ပိုင်းဆိုင်ရာပညာရေးစိန်ခေါ်မှု&quot;&#10;&quot;mt&quot;,&quot;Sfida tal-edukazzjoni fiżika&quot;&#10;&quot;lb&quot;,&quot;Kierperlech Ausbildung Erausfuerderung&quot;&#10;&quot;ky&quot;,&quot;Дене тарбияга чакырык&quot;&#10;&quot;kk&quot;,&quot;Дене тәрбиесінің міндеті&quot;&#10;&quot;ga&quot;,&quot;Dúshlán corpoideachais&quot;&#10;&quot;hu&quot;,&quot;Testnevelési kihívás&quot;&#10;&quot;haw&quot;,&quot;Hōʻikeʻike hoʻonaʻauao kino&quot;&#10;&quot;eu&quot;,&quot;Gorputz hezkuntzaren erronka&quot;&#10;&quot;sq&quot;,&quot;Sfidë edukimi fizik&quot;&#10;&quot;az&quot;,&quot;Bədən tərbiyəsi çətinliyi&quot;&#10;&quot;bs&quot;,&quot;Izazov za fizički odgoj&quot;&#10;&quot;ka&quot;,&quot;ფიზიკური აღზრდის გამოწვევა&quot;&#10;&#10;Music:&#10;&#10;NO COPYRIGHT Rock Background Music For Videos / Copyright Free Rock Music&#10;https://www.youtube.com/watch?v=WXP_Ad_ij2Q&#10;&#10;? SUBSCRIBE TO CHANNEL?: http://bit.ly/2PrNydy&#10;?Get this music: https://1.envato.market/NJqRP&#10;?Download from Patreon: http://bit.ly/2S7kfhv" title="Physical Challenges! - #9 (get down get up) - P.E. at home/school activity">
            <a:hlinkClick r:id="rId4"/>
          </p:cNvPr>
          <p:cNvPicPr preferRelativeResize="0"/>
          <p:nvPr/>
        </p:nvPicPr>
        <p:blipFill>
          <a:blip r:embed="rId5">
            <a:alphaModFix/>
          </a:blip>
          <a:stretch>
            <a:fillRect/>
          </a:stretch>
        </p:blipFill>
        <p:spPr>
          <a:xfrm>
            <a:off x="2892625" y="1350325"/>
            <a:ext cx="2847076" cy="2135300"/>
          </a:xfrm>
          <a:prstGeom prst="rect">
            <a:avLst/>
          </a:prstGeom>
          <a:noFill/>
          <a:ln>
            <a:noFill/>
          </a:ln>
        </p:spPr>
      </p:pic>
      <p:sp>
        <p:nvSpPr>
          <p:cNvPr id="183" name="Google Shape;183;p27"/>
          <p:cNvSpPr/>
          <p:nvPr/>
        </p:nvSpPr>
        <p:spPr>
          <a:xfrm>
            <a:off x="475950" y="148124"/>
            <a:ext cx="11240092" cy="120219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Flexibility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dirty="0">
                <a:solidFill>
                  <a:srgbClr val="FF0000"/>
                </a:solidFill>
              </a:rPr>
              <a:t>£250,000</a:t>
            </a:r>
            <a:endParaRPr sz="76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9"/>
          <p:cNvSpPr txBox="1">
            <a:spLocks noGrp="1"/>
          </p:cNvSpPr>
          <p:nvPr>
            <p:ph type="body" idx="1"/>
          </p:nvPr>
        </p:nvSpPr>
        <p:spPr>
          <a:xfrm>
            <a:off x="7509325" y="2509500"/>
            <a:ext cx="4513200" cy="4146300"/>
          </a:xfrm>
          <a:prstGeom prst="rect">
            <a:avLst/>
          </a:prstGeom>
          <a:solidFill>
            <a:srgbClr val="660000"/>
          </a:solidFill>
        </p:spPr>
        <p:txBody>
          <a:bodyPr spcFirstLastPara="1" wrap="square" lIns="91425" tIns="45700" rIns="91425" bIns="45700" anchor="t" anchorCtr="0">
            <a:noAutofit/>
          </a:bodyPr>
          <a:lstStyle/>
          <a:p>
            <a:pPr marL="0" lvl="0" indent="0" algn="ctr" rtl="0">
              <a:spcBef>
                <a:spcPts val="1000"/>
              </a:spcBef>
              <a:spcAft>
                <a:spcPts val="0"/>
              </a:spcAft>
              <a:buNone/>
            </a:pPr>
            <a:r>
              <a:rPr lang="en-US" sz="2400" b="1" dirty="0">
                <a:solidFill>
                  <a:schemeClr val="lt1"/>
                </a:solidFill>
              </a:rPr>
              <a:t>**VERY HARD**</a:t>
            </a:r>
          </a:p>
          <a:p>
            <a:pPr marL="0" lvl="0" indent="0" algn="l" rtl="0">
              <a:spcBef>
                <a:spcPts val="1000"/>
              </a:spcBef>
              <a:spcAft>
                <a:spcPts val="0"/>
              </a:spcAft>
              <a:buNone/>
            </a:pPr>
            <a:r>
              <a:rPr lang="en-US" sz="2400" b="1" dirty="0">
                <a:solidFill>
                  <a:schemeClr val="lt1"/>
                </a:solidFill>
              </a:rPr>
              <a:t>Instructions:</a:t>
            </a:r>
            <a:endParaRPr sz="2400" b="1" dirty="0">
              <a:solidFill>
                <a:schemeClr val="lt1"/>
              </a:solidFill>
            </a:endParaRPr>
          </a:p>
          <a:p>
            <a:pPr marL="0" lvl="0" indent="0" algn="l" rtl="0">
              <a:spcBef>
                <a:spcPts val="1000"/>
              </a:spcBef>
              <a:spcAft>
                <a:spcPts val="0"/>
              </a:spcAft>
              <a:buNone/>
            </a:pPr>
            <a:r>
              <a:rPr lang="en-US" sz="2400" dirty="0">
                <a:solidFill>
                  <a:schemeClr val="lt1"/>
                </a:solidFill>
              </a:rPr>
              <a:t>When you hear “Bring sally Up” push up, when you hear “Bring Sally down” lower your press up</a:t>
            </a:r>
            <a:endParaRPr sz="2400" dirty="0">
              <a:solidFill>
                <a:schemeClr val="lt1"/>
              </a:solidFill>
            </a:endParaRPr>
          </a:p>
          <a:p>
            <a:pPr marL="0" lvl="0" indent="0" algn="l" rtl="0">
              <a:spcBef>
                <a:spcPts val="1000"/>
              </a:spcBef>
              <a:spcAft>
                <a:spcPts val="0"/>
              </a:spcAft>
              <a:buNone/>
            </a:pPr>
            <a:endParaRPr sz="2400" dirty="0">
              <a:solidFill>
                <a:schemeClr val="lt1"/>
              </a:solidFill>
            </a:endParaRPr>
          </a:p>
          <a:p>
            <a:pPr marL="0" lvl="0" indent="0" algn="l" rtl="0">
              <a:spcBef>
                <a:spcPts val="1000"/>
              </a:spcBef>
              <a:spcAft>
                <a:spcPts val="0"/>
              </a:spcAft>
              <a:buNone/>
            </a:pPr>
            <a:r>
              <a:rPr lang="en-US" sz="2400" b="1" dirty="0">
                <a:solidFill>
                  <a:schemeClr val="lt1"/>
                </a:solidFill>
              </a:rPr>
              <a:t>Simplifier:</a:t>
            </a:r>
            <a:endParaRPr sz="2400" b="1" dirty="0">
              <a:solidFill>
                <a:schemeClr val="lt1"/>
              </a:solidFill>
            </a:endParaRPr>
          </a:p>
          <a:p>
            <a:pPr marL="0" lvl="0" indent="0" algn="l" rtl="0">
              <a:spcBef>
                <a:spcPts val="1000"/>
              </a:spcBef>
              <a:spcAft>
                <a:spcPts val="0"/>
              </a:spcAft>
              <a:buNone/>
            </a:pPr>
            <a:r>
              <a:rPr lang="en-US" sz="2400" dirty="0">
                <a:solidFill>
                  <a:schemeClr val="lt1"/>
                </a:solidFill>
              </a:rPr>
              <a:t>Perform Squats instead of Press ups</a:t>
            </a:r>
            <a:endParaRPr sz="2400" dirty="0">
              <a:solidFill>
                <a:schemeClr val="lt1"/>
              </a:solidFill>
            </a:endParaRPr>
          </a:p>
          <a:p>
            <a:pPr marL="0" lvl="0" indent="0" algn="l" rtl="0">
              <a:spcBef>
                <a:spcPts val="1000"/>
              </a:spcBef>
              <a:spcAft>
                <a:spcPts val="0"/>
              </a:spcAft>
              <a:buNone/>
            </a:pPr>
            <a:endParaRPr sz="2900"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sz="1500" u="sng" dirty="0">
                <a:solidFill>
                  <a:schemeClr val="lt1"/>
                </a:solidFill>
                <a:hlinkClick r:id="rId4">
                  <a:extLst>
                    <a:ext uri="{A12FA001-AC4F-418D-AE19-62706E023703}">
                      <ahyp:hlinkClr xmlns:ahyp="http://schemas.microsoft.com/office/drawing/2018/hyperlinkcolor" val="tx"/>
                    </a:ext>
                  </a:extLst>
                </a:hlinkClick>
              </a:rPr>
              <a:t>https://www.youtube.com/watch?v=41N6bKO-NVI&amp;t=12s</a:t>
            </a:r>
            <a:r>
              <a:rPr lang="en-US" sz="1500" dirty="0">
                <a:solidFill>
                  <a:schemeClr val="lt1"/>
                </a:solidFill>
              </a:rPr>
              <a:t> </a:t>
            </a:r>
            <a:endParaRPr sz="1500" dirty="0">
              <a:solidFill>
                <a:schemeClr val="lt1"/>
              </a:solidFill>
            </a:endParaRPr>
          </a:p>
        </p:txBody>
      </p:sp>
      <p:sp>
        <p:nvSpPr>
          <p:cNvPr id="194" name="Google Shape;194;p29"/>
          <p:cNvSpPr txBox="1">
            <a:spLocks noGrp="1"/>
          </p:cNvSpPr>
          <p:nvPr>
            <p:ph type="title"/>
          </p:nvPr>
        </p:nvSpPr>
        <p:spPr>
          <a:xfrm>
            <a:off x="2720225" y="5865225"/>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£1,000,000</a:t>
            </a:r>
            <a:endParaRPr sz="3000" b="1" dirty="0">
              <a:solidFill>
                <a:srgbClr val="FF0000"/>
              </a:solidFill>
            </a:endParaRPr>
          </a:p>
        </p:txBody>
      </p:sp>
      <p:pic>
        <p:nvPicPr>
          <p:cNvPr id="195" name="Google Shape;195;p29" descr="The Bring Sally Up Push Up Challenge - Have you completed it yet? Buy the T-shirt https://teespring.com/bring-sally-up-challenge&#10;&#10;More Push Up videos below, compliments of orange pants...&#10;&#10;1000 Push Ups Fasted - https://youtu.be/Ufe8gp6BfJM&#10;&#10;Need Help? Try this https://youtu.be/1rMZWMUn09Y&#10;&#10;To increase the difficulty try The Up &amp; Down Pushup Challenge https://youtu.be/nHCT7MHSKrM&#10;&#10;Royal Marines Push Up Test - https://youtu.be/40JKdf3gBpk&#10;&#10;100 Push Ups Easy with Variations - https://youtu.be/UEGJ2al8sgU&#10;&#10;The Hindu Workout - https://youtu.be/VS-2g04FC8Q&#10;&#10;Good Luck!&#10;&#10;This challenge was filmed at our Kung Fu Camp in China https://www.RisingDragonSchool.com&#10;&#10;Learn to breath &amp; relax at our Barbados Retreat https://www.CaribbeanHealthRetreat.com&#10;&#10;Hardcore Winter Training - Get in the best shape of your life! https://www.EliteTraining.Center&#10;&#10;Follow RDS owner Scott (OrangePants) on Instagram:  https://www.instagram.com/risingdragonschool/&#10;&#10;#pushupchallenge #fitnesschallenge #homeworkout" title="Bring Sally Up - Push Up Challenge">
            <a:hlinkClick r:id="rId5"/>
          </p:cNvPr>
          <p:cNvPicPr preferRelativeResize="0"/>
          <p:nvPr/>
        </p:nvPicPr>
        <p:blipFill>
          <a:blip r:embed="rId6">
            <a:alphaModFix/>
          </a:blip>
          <a:stretch>
            <a:fillRect/>
          </a:stretch>
        </p:blipFill>
        <p:spPr>
          <a:xfrm>
            <a:off x="3738050" y="1417600"/>
            <a:ext cx="2303225" cy="1727425"/>
          </a:xfrm>
          <a:prstGeom prst="rect">
            <a:avLst/>
          </a:prstGeom>
          <a:noFill/>
          <a:ln>
            <a:noFill/>
          </a:ln>
        </p:spPr>
      </p:pic>
      <p:sp>
        <p:nvSpPr>
          <p:cNvPr id="196" name="Google Shape;196;p29"/>
          <p:cNvSpPr txBox="1">
            <a:spLocks noGrp="1"/>
          </p:cNvSpPr>
          <p:nvPr>
            <p:ph type="title"/>
          </p:nvPr>
        </p:nvSpPr>
        <p:spPr>
          <a:xfrm>
            <a:off x="7509325" y="1722400"/>
            <a:ext cx="4513200" cy="7089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2000" b="1">
                <a:solidFill>
                  <a:srgbClr val="FFFF00"/>
                </a:solidFill>
                <a:latin typeface="Arial"/>
                <a:ea typeface="Arial"/>
                <a:cs typeface="Arial"/>
                <a:sym typeface="Arial"/>
              </a:rPr>
              <a:t>Challenge: Muscular Endurance</a:t>
            </a:r>
            <a:endParaRPr sz="5300">
              <a:solidFill>
                <a:srgbClr val="FFFF00"/>
              </a:solidFill>
            </a:endParaRPr>
          </a:p>
        </p:txBody>
      </p:sp>
      <p:sp>
        <p:nvSpPr>
          <p:cNvPr id="197" name="Google Shape;197;p29"/>
          <p:cNvSpPr/>
          <p:nvPr/>
        </p:nvSpPr>
        <p:spPr>
          <a:xfrm>
            <a:off x="476038" y="218980"/>
            <a:ext cx="11239922" cy="90356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Muscular Endurance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t>
            </a:r>
            <a:endParaRPr/>
          </a:p>
        </p:txBody>
      </p:sp>
      <p:sp>
        <p:nvSpPr>
          <p:cNvPr id="203" name="Google Shape;203;p30"/>
          <p:cNvSpPr txBox="1">
            <a:spLocks noGrp="1"/>
          </p:cNvSpPr>
          <p:nvPr>
            <p:ph type="title"/>
          </p:nvPr>
        </p:nvSpPr>
        <p:spPr>
          <a:xfrm>
            <a:off x="2291200" y="4598625"/>
            <a:ext cx="6498600" cy="1325700"/>
          </a:xfrm>
          <a:prstGeom prst="rect">
            <a:avLst/>
          </a:prstGeom>
          <a:solidFill>
            <a:srgbClr val="FFFF00"/>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8800" b="1" dirty="0">
                <a:solidFill>
                  <a:srgbClr val="FF0000"/>
                </a:solidFill>
              </a:rPr>
              <a:t>£1,000,000</a:t>
            </a:r>
            <a:endParaRPr sz="8800" b="1" dirty="0">
              <a:solidFill>
                <a:srgbClr val="FF0000"/>
              </a:solidFill>
            </a:endParaRPr>
          </a:p>
        </p:txBody>
      </p:sp>
      <p:sp>
        <p:nvSpPr>
          <p:cNvPr id="204" name="Google Shape;204;p30"/>
          <p:cNvSpPr txBox="1"/>
          <p:nvPr/>
        </p:nvSpPr>
        <p:spPr>
          <a:xfrm>
            <a:off x="7356075" y="365125"/>
            <a:ext cx="45783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b="1">
                <a:solidFill>
                  <a:srgbClr val="FFFF00"/>
                </a:solidFill>
                <a:latin typeface="Calibri"/>
                <a:ea typeface="Calibri"/>
                <a:cs typeface="Calibri"/>
                <a:sym typeface="Calibri"/>
              </a:rPr>
              <a:t>Congratulations! You defeated The CUBE and won...</a:t>
            </a:r>
            <a:endParaRPr sz="5000" b="1">
              <a:solidFill>
                <a:srgbClr val="FFFF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14"/>
        <p:cNvGrpSpPr/>
        <p:nvPr/>
      </p:nvGrpSpPr>
      <p:grpSpPr>
        <a:xfrm>
          <a:off x="0" y="0"/>
          <a:ext cx="0" cy="0"/>
          <a:chOff x="0" y="0"/>
          <a:chExt cx="0" cy="0"/>
        </a:xfrm>
      </p:grpSpPr>
      <p:pic>
        <p:nvPicPr>
          <p:cNvPr id="215" name="Google Shape;215;p32"/>
          <p:cNvPicPr preferRelativeResize="0"/>
          <p:nvPr/>
        </p:nvPicPr>
        <p:blipFill>
          <a:blip r:embed="rId3">
            <a:alphaModFix/>
          </a:blip>
          <a:stretch>
            <a:fillRect/>
          </a:stretch>
        </p:blipFill>
        <p:spPr>
          <a:xfrm>
            <a:off x="2974550" y="664950"/>
            <a:ext cx="6242900" cy="511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7000">
              <a:srgbClr val="FD4D5E"/>
            </a:gs>
            <a:gs pos="75000">
              <a:srgbClr val="A60A37"/>
            </a:gs>
            <a:gs pos="100000">
              <a:srgbClr val="FF0000"/>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58A34A-B1A7-40F3-AEA5-8C4FA1EE4366}"/>
              </a:ext>
            </a:extLst>
          </p:cNvPr>
          <p:cNvSpPr>
            <a:spLocks noGrp="1"/>
          </p:cNvSpPr>
          <p:nvPr>
            <p:ph type="subTitle" idx="1"/>
          </p:nvPr>
        </p:nvSpPr>
        <p:spPr>
          <a:xfrm>
            <a:off x="0" y="-140676"/>
            <a:ext cx="5233181" cy="4304713"/>
          </a:xfrm>
        </p:spPr>
        <p:txBody>
          <a:bodyPr/>
          <a:lstStyle/>
          <a:p>
            <a:pPr algn="l"/>
            <a:r>
              <a:rPr lang="en-GB" sz="4800" b="1" u="sng" dirty="0">
                <a:latin typeface="The Hand Black" panose="03070902030502020204" pitchFamily="66" charset="0"/>
              </a:rPr>
              <a:t>Learning Intention</a:t>
            </a:r>
          </a:p>
          <a:p>
            <a:pPr algn="l"/>
            <a:r>
              <a:rPr lang="en-GB" sz="4800" dirty="0">
                <a:latin typeface="The Hand Black" panose="03070902030502020204" pitchFamily="66" charset="0"/>
              </a:rPr>
              <a:t>I can perform different challenges</a:t>
            </a:r>
          </a:p>
          <a:p>
            <a:pPr algn="l"/>
            <a:r>
              <a:rPr lang="en-GB" sz="4800" dirty="0">
                <a:latin typeface="The Hand Black" panose="03070902030502020204" pitchFamily="66" charset="0"/>
              </a:rPr>
              <a:t>to improve my skills.</a:t>
            </a:r>
          </a:p>
          <a:p>
            <a:pPr algn="l"/>
            <a:endParaRPr lang="en-GB" sz="4800" dirty="0">
              <a:latin typeface="The Hand Black" panose="03070902030502020204" pitchFamily="66" charset="0"/>
            </a:endParaRPr>
          </a:p>
          <a:p>
            <a:pPr algn="l"/>
            <a:r>
              <a:rPr lang="en-GB" sz="4800" b="1" u="sng" dirty="0">
                <a:latin typeface="The Hand Black" panose="03070902030502020204" pitchFamily="66" charset="0"/>
              </a:rPr>
              <a:t>Success Criteria</a:t>
            </a:r>
          </a:p>
          <a:p>
            <a:pPr algn="l"/>
            <a:r>
              <a:rPr lang="en-GB" sz="4800" dirty="0">
                <a:latin typeface="The Hand Black" panose="03070902030502020204" pitchFamily="66" charset="0"/>
              </a:rPr>
              <a:t>Can I set myself a target?</a:t>
            </a:r>
          </a:p>
          <a:p>
            <a:pPr algn="l"/>
            <a:r>
              <a:rPr lang="en-GB" sz="4800" dirty="0">
                <a:latin typeface="The Hand Black" panose="03070902030502020204" pitchFamily="66" charset="0"/>
              </a:rPr>
              <a:t>Can I follow the rules of the game?</a:t>
            </a:r>
          </a:p>
          <a:p>
            <a:pPr algn="l"/>
            <a:r>
              <a:rPr lang="en-GB" sz="4800" dirty="0">
                <a:latin typeface="The Hand Black" panose="03070902030502020204" pitchFamily="66" charset="0"/>
              </a:rPr>
              <a:t>Can I beat The Cube?</a:t>
            </a:r>
          </a:p>
        </p:txBody>
      </p:sp>
      <p:sp>
        <p:nvSpPr>
          <p:cNvPr id="4" name="TextBox 3">
            <a:extLst>
              <a:ext uri="{FF2B5EF4-FFF2-40B4-BE49-F238E27FC236}">
                <a16:creationId xmlns:a16="http://schemas.microsoft.com/office/drawing/2014/main" id="{D6FB30D1-3953-4E42-9A3E-D50C83AD1A4F}"/>
              </a:ext>
            </a:extLst>
          </p:cNvPr>
          <p:cNvSpPr txBox="1"/>
          <p:nvPr/>
        </p:nvSpPr>
        <p:spPr>
          <a:xfrm>
            <a:off x="6096000" y="166568"/>
            <a:ext cx="5992837" cy="6186309"/>
          </a:xfrm>
          <a:prstGeom prst="rect">
            <a:avLst/>
          </a:prstGeom>
          <a:solidFill>
            <a:schemeClr val="bg1"/>
          </a:solidFill>
          <a:ln w="38100">
            <a:solidFill>
              <a:schemeClr val="tx1"/>
            </a:solidFill>
          </a:ln>
        </p:spPr>
        <p:txBody>
          <a:bodyPr wrap="square" rtlCol="0">
            <a:spAutoFit/>
          </a:bodyPr>
          <a:lstStyle/>
          <a:p>
            <a:pPr algn="ctr"/>
            <a:r>
              <a:rPr lang="en-GB" sz="2200" b="1" u="sng" dirty="0">
                <a:latin typeface="PrimaryCheynes" panose="020B0500000000000000" pitchFamily="34" charset="0"/>
              </a:rPr>
              <a:t>Rules of the game</a:t>
            </a:r>
          </a:p>
          <a:p>
            <a:endParaRPr lang="en-GB" sz="2200" dirty="0">
              <a:latin typeface="PrimaryCheynes" panose="020B0500000000000000" pitchFamily="34" charset="0"/>
            </a:endParaRPr>
          </a:p>
          <a:p>
            <a:pPr marL="342900" indent="-342900">
              <a:buAutoNum type="arabicPeriod"/>
            </a:pPr>
            <a:r>
              <a:rPr lang="en-GB" sz="2200" dirty="0">
                <a:latin typeface="PrimaryCheynes" panose="020B0500000000000000" pitchFamily="34" charset="0"/>
              </a:rPr>
              <a:t>There are 7 games. If you win each one, you can win more money.</a:t>
            </a:r>
          </a:p>
          <a:p>
            <a:pPr marL="342900" indent="-342900">
              <a:buAutoNum type="arabicPeriod"/>
            </a:pPr>
            <a:r>
              <a:rPr lang="en-GB" sz="2200" dirty="0">
                <a:latin typeface="PrimaryCheynes" panose="020B0500000000000000" pitchFamily="34" charset="0"/>
              </a:rPr>
              <a:t>You have 9 lives. If you unsuccessfully complete a challenge, you lose a life.</a:t>
            </a:r>
          </a:p>
          <a:p>
            <a:pPr marL="342900" indent="-342900">
              <a:buAutoNum type="arabicPeriod"/>
            </a:pPr>
            <a:r>
              <a:rPr lang="en-GB" sz="2200" dirty="0">
                <a:latin typeface="PrimaryCheynes" panose="020B0500000000000000" pitchFamily="34" charset="0"/>
              </a:rPr>
              <a:t>You can preview the game and then decide to play or not. If you play, you risk losing your lives and winning nothing. If you choose to not play, you go home with whatever you have won.</a:t>
            </a:r>
          </a:p>
          <a:p>
            <a:pPr marL="342900" indent="-342900">
              <a:buAutoNum type="arabicPeriod"/>
            </a:pPr>
            <a:r>
              <a:rPr lang="en-GB" sz="2200" dirty="0">
                <a:latin typeface="PrimaryCheynes" panose="020B0500000000000000" pitchFamily="34" charset="0"/>
              </a:rPr>
              <a:t>You can only use a simplify twice. But you also have one swap.</a:t>
            </a:r>
          </a:p>
          <a:p>
            <a:pPr marL="342900" indent="-342900">
              <a:buAutoNum type="arabicPeriod"/>
            </a:pPr>
            <a:r>
              <a:rPr lang="en-GB" sz="2200" dirty="0">
                <a:latin typeface="PrimaryCheynes" panose="020B0500000000000000" pitchFamily="34" charset="0"/>
              </a:rPr>
              <a:t>The seventh and final game is worth a jackpot of £1,000,000; contestants who complete this game are said to have "beaten the Cube". It is the most difficult challenge of them all.</a:t>
            </a:r>
          </a:p>
        </p:txBody>
      </p:sp>
      <p:pic>
        <p:nvPicPr>
          <p:cNvPr id="8" name="Audio 7">
            <a:hlinkClick r:id="" action="ppaction://media"/>
            <a:extLst>
              <a:ext uri="{FF2B5EF4-FFF2-40B4-BE49-F238E27FC236}">
                <a16:creationId xmlns:a16="http://schemas.microsoft.com/office/drawing/2014/main" id="{9874AE32-16D7-4023-953A-CE3428D4F2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86721326"/>
      </p:ext>
    </p:extLst>
  </p:cSld>
  <p:clrMapOvr>
    <a:masterClrMapping/>
  </p:clrMapOvr>
  <mc:AlternateContent xmlns:mc="http://schemas.openxmlformats.org/markup-compatibility/2006">
    <mc:Choice xmlns:p14="http://schemas.microsoft.com/office/powerpoint/2010/main" Requires="p14">
      <p:transition spd="slow" p14:dur="2000" advTm="204948"/>
    </mc:Choice>
    <mc:Fallback>
      <p:transition spd="slow" advTm="204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772850" y="440600"/>
            <a:ext cx="4184688" cy="4665972"/>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5900" b="1" dirty="0">
                <a:solidFill>
                  <a:srgbClr val="FF0000"/>
                </a:solidFill>
              </a:rPr>
              <a:t>Let’s build play </a:t>
            </a:r>
            <a:endParaRPr sz="5900" b="1" dirty="0">
              <a:solidFill>
                <a:srgbClr val="FF0000"/>
              </a:solidFill>
            </a:endParaRPr>
          </a:p>
          <a:p>
            <a:pPr marL="0" lvl="0" indent="0" algn="ctr" rtl="0">
              <a:spcBef>
                <a:spcPts val="0"/>
              </a:spcBef>
              <a:spcAft>
                <a:spcPts val="0"/>
              </a:spcAft>
              <a:buNone/>
            </a:pPr>
            <a:r>
              <a:rPr lang="en-US" sz="5900" b="1" dirty="0">
                <a:solidFill>
                  <a:srgbClr val="FF0000"/>
                </a:solidFill>
              </a:rPr>
              <a:t>The Million Pound CUBE!</a:t>
            </a:r>
            <a:endParaRPr sz="59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630400" y="1386763"/>
            <a:ext cx="5066400" cy="7089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2000" b="1">
                <a:solidFill>
                  <a:srgbClr val="FFFF00"/>
                </a:solidFill>
                <a:latin typeface="Arial"/>
                <a:ea typeface="Arial"/>
                <a:cs typeface="Arial"/>
                <a:sym typeface="Arial"/>
              </a:rPr>
              <a:t>Speed Step Ups</a:t>
            </a:r>
            <a:endParaRPr sz="5300">
              <a:solidFill>
                <a:srgbClr val="FFFF00"/>
              </a:solidFill>
            </a:endParaRPr>
          </a:p>
        </p:txBody>
      </p:sp>
      <p:sp>
        <p:nvSpPr>
          <p:cNvPr id="109" name="Google Shape;109;p17"/>
          <p:cNvSpPr txBox="1">
            <a:spLocks noGrp="1"/>
          </p:cNvSpPr>
          <p:nvPr>
            <p:ph type="body" idx="1"/>
          </p:nvPr>
        </p:nvSpPr>
        <p:spPr>
          <a:xfrm>
            <a:off x="6630400" y="2183825"/>
            <a:ext cx="5066400" cy="4054200"/>
          </a:xfrm>
          <a:prstGeom prst="rect">
            <a:avLst/>
          </a:prstGeom>
          <a:solidFill>
            <a:srgbClr val="660000"/>
          </a:solidFill>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700" b="1">
                <a:solidFill>
                  <a:srgbClr val="FFFFFF"/>
                </a:solidFill>
                <a:latin typeface="Arial"/>
                <a:ea typeface="Arial"/>
                <a:cs typeface="Arial"/>
                <a:sym typeface="Arial"/>
              </a:rPr>
              <a:t>Instructions:</a:t>
            </a:r>
            <a:endParaRPr sz="1700" b="1">
              <a:solidFill>
                <a:srgbClr val="FFFFFF"/>
              </a:solidFill>
              <a:latin typeface="Arial"/>
              <a:ea typeface="Arial"/>
              <a:cs typeface="Arial"/>
              <a:sym typeface="Arial"/>
            </a:endParaRPr>
          </a:p>
          <a:p>
            <a:pPr marL="457200" lvl="0" indent="-336550" algn="l" rtl="0">
              <a:lnSpc>
                <a:spcPct val="115000"/>
              </a:lnSpc>
              <a:spcBef>
                <a:spcPts val="1200"/>
              </a:spcBef>
              <a:spcAft>
                <a:spcPts val="0"/>
              </a:spcAft>
              <a:buClr>
                <a:srgbClr val="FFFFFF"/>
              </a:buClr>
              <a:buSzPts val="1700"/>
              <a:buFont typeface="Arial"/>
              <a:buAutoNum type="arabicPeriod"/>
            </a:pPr>
            <a:r>
              <a:rPr lang="en-US" sz="1700">
                <a:solidFill>
                  <a:srgbClr val="FFFFFF"/>
                </a:solidFill>
                <a:latin typeface="Arial"/>
                <a:ea typeface="Arial"/>
                <a:cs typeface="Arial"/>
                <a:sym typeface="Arial"/>
              </a:rPr>
              <a:t>You will need a set of stairs/ step or something sturdy to step up and down on</a:t>
            </a:r>
            <a:endParaRPr sz="1700">
              <a:solidFill>
                <a:srgbClr val="FFFFFF"/>
              </a:solidFill>
              <a:latin typeface="Arial"/>
              <a:ea typeface="Arial"/>
              <a:cs typeface="Arial"/>
              <a:sym typeface="Arial"/>
            </a:endParaRPr>
          </a:p>
          <a:p>
            <a:pPr marL="457200" lvl="0" indent="-336550" algn="l" rtl="0">
              <a:lnSpc>
                <a:spcPct val="115000"/>
              </a:lnSpc>
              <a:spcBef>
                <a:spcPts val="0"/>
              </a:spcBef>
              <a:spcAft>
                <a:spcPts val="0"/>
              </a:spcAft>
              <a:buClr>
                <a:srgbClr val="FFFFFF"/>
              </a:buClr>
              <a:buSzPts val="1700"/>
              <a:buFont typeface="Arial"/>
              <a:buAutoNum type="arabicPeriod"/>
            </a:pPr>
            <a:r>
              <a:rPr lang="en-US" sz="1700">
                <a:solidFill>
                  <a:srgbClr val="FFFFFF"/>
                </a:solidFill>
                <a:latin typeface="Arial"/>
                <a:ea typeface="Arial"/>
                <a:cs typeface="Arial"/>
                <a:sym typeface="Arial"/>
              </a:rPr>
              <a:t>You have to complete 30 step ups in 30 seconds</a:t>
            </a:r>
            <a:endParaRPr sz="1700">
              <a:solidFill>
                <a:srgbClr val="FFFFFF"/>
              </a:solidFill>
              <a:latin typeface="Arial"/>
              <a:ea typeface="Arial"/>
              <a:cs typeface="Arial"/>
              <a:sym typeface="Arial"/>
            </a:endParaRPr>
          </a:p>
          <a:p>
            <a:pPr marL="457200" lvl="0" indent="-336550" algn="l" rtl="0">
              <a:lnSpc>
                <a:spcPct val="115000"/>
              </a:lnSpc>
              <a:spcBef>
                <a:spcPts val="0"/>
              </a:spcBef>
              <a:spcAft>
                <a:spcPts val="0"/>
              </a:spcAft>
              <a:buClr>
                <a:srgbClr val="FFFFFF"/>
              </a:buClr>
              <a:buSzPts val="1700"/>
              <a:buFont typeface="Arial"/>
              <a:buAutoNum type="arabicPeriod"/>
            </a:pPr>
            <a:r>
              <a:rPr lang="en-US" sz="1700">
                <a:solidFill>
                  <a:srgbClr val="FFFFFF"/>
                </a:solidFill>
                <a:latin typeface="Arial"/>
                <a:ea typeface="Arial"/>
                <a:cs typeface="Arial"/>
                <a:sym typeface="Arial"/>
              </a:rPr>
              <a:t>Each time your feet touch the stairs it counts as 1. (Both feet must go on the step and back down for it to count)</a:t>
            </a:r>
            <a:endParaRPr sz="1700">
              <a:solidFill>
                <a:srgbClr val="FFFFFF"/>
              </a:solidFill>
              <a:latin typeface="Arial"/>
              <a:ea typeface="Arial"/>
              <a:cs typeface="Arial"/>
              <a:sym typeface="Arial"/>
            </a:endParaRPr>
          </a:p>
          <a:p>
            <a:pPr marL="0" lvl="0" indent="0" algn="l" rtl="0">
              <a:lnSpc>
                <a:spcPct val="115000"/>
              </a:lnSpc>
              <a:spcBef>
                <a:spcPts val="1200"/>
              </a:spcBef>
              <a:spcAft>
                <a:spcPts val="0"/>
              </a:spcAft>
              <a:buNone/>
            </a:pPr>
            <a:r>
              <a:rPr lang="en-US" sz="1700" b="1">
                <a:solidFill>
                  <a:srgbClr val="FFFFFF"/>
                </a:solidFill>
                <a:latin typeface="Arial"/>
                <a:ea typeface="Arial"/>
                <a:cs typeface="Arial"/>
                <a:sym typeface="Arial"/>
              </a:rPr>
              <a:t>Simplify:</a:t>
            </a:r>
            <a:endParaRPr sz="1700" b="1">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300">
                <a:solidFill>
                  <a:srgbClr val="FFFFFF"/>
                </a:solidFill>
                <a:latin typeface="Times New Roman"/>
                <a:ea typeface="Times New Roman"/>
                <a:cs typeface="Times New Roman"/>
                <a:sym typeface="Times New Roman"/>
              </a:rPr>
              <a:t> </a:t>
            </a:r>
            <a:r>
              <a:rPr lang="en-US" sz="1700">
                <a:solidFill>
                  <a:srgbClr val="FFFFFF"/>
                </a:solidFill>
                <a:latin typeface="Arial"/>
                <a:ea typeface="Arial"/>
                <a:cs typeface="Arial"/>
                <a:sym typeface="Arial"/>
              </a:rPr>
              <a:t>You must complete 20 step ups in 30 seconds</a:t>
            </a:r>
            <a:endParaRPr sz="17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050">
                <a:solidFill>
                  <a:srgbClr val="FFFFFF"/>
                </a:solidFill>
                <a:latin typeface="Arial"/>
                <a:ea typeface="Arial"/>
                <a:cs typeface="Arial"/>
                <a:sym typeface="Arial"/>
              </a:rPr>
              <a:t> </a:t>
            </a:r>
            <a:endParaRPr sz="1050">
              <a:solidFill>
                <a:srgbClr val="FFFFFF"/>
              </a:solidFill>
              <a:latin typeface="Arial"/>
              <a:ea typeface="Arial"/>
              <a:cs typeface="Arial"/>
              <a:sym typeface="Arial"/>
            </a:endParaRPr>
          </a:p>
          <a:p>
            <a:pPr marL="0" lvl="0" indent="0" algn="l" rtl="0">
              <a:spcBef>
                <a:spcPts val="1200"/>
              </a:spcBef>
              <a:spcAft>
                <a:spcPts val="0"/>
              </a:spcAft>
              <a:buNone/>
            </a:pPr>
            <a:endParaRPr/>
          </a:p>
        </p:txBody>
      </p:sp>
      <p:sp>
        <p:nvSpPr>
          <p:cNvPr id="110" name="Google Shape;110;p17"/>
          <p:cNvSpPr txBox="1">
            <a:spLocks noGrp="1"/>
          </p:cNvSpPr>
          <p:nvPr>
            <p:ph type="title"/>
          </p:nvPr>
        </p:nvSpPr>
        <p:spPr>
          <a:xfrm>
            <a:off x="2586150" y="5447450"/>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£2,000</a:t>
            </a:r>
            <a:endParaRPr sz="3000" b="1" dirty="0">
              <a:solidFill>
                <a:srgbClr val="FF0000"/>
              </a:solidFill>
            </a:endParaRPr>
          </a:p>
        </p:txBody>
      </p:sp>
      <p:pic>
        <p:nvPicPr>
          <p:cNvPr id="111" name="Google Shape;111;p17" descr="Challenging everyone in South Northants and beyond to stay fit and healthy during the lockdown. &#10;Everyday we'll be posting a simple 30 second challenge that you can do with little or no equipment in your home or garden. &#10;Can you beat our Youth Activator Kieren who did 32 step ups in 30 seconds?" title="30 Challenge - Day One - How many step ups can you do in 30 second?">
            <a:hlinkClick r:id="rId4"/>
          </p:cNvPr>
          <p:cNvPicPr preferRelativeResize="0"/>
          <p:nvPr/>
        </p:nvPicPr>
        <p:blipFill>
          <a:blip r:embed="rId5">
            <a:alphaModFix/>
          </a:blip>
          <a:stretch>
            <a:fillRect/>
          </a:stretch>
        </p:blipFill>
        <p:spPr>
          <a:xfrm>
            <a:off x="3369550" y="1148525"/>
            <a:ext cx="2810725" cy="2108050"/>
          </a:xfrm>
          <a:prstGeom prst="rect">
            <a:avLst/>
          </a:prstGeom>
          <a:noFill/>
          <a:ln>
            <a:noFill/>
          </a:ln>
        </p:spPr>
      </p:pic>
      <p:sp>
        <p:nvSpPr>
          <p:cNvPr id="112" name="Google Shape;112;p17"/>
          <p:cNvSpPr/>
          <p:nvPr/>
        </p:nvSpPr>
        <p:spPr>
          <a:xfrm>
            <a:off x="1168411" y="80025"/>
            <a:ext cx="9855181"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Speed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dirty="0">
                <a:solidFill>
                  <a:srgbClr val="FF0000"/>
                </a:solidFill>
              </a:rPr>
              <a:t>£2,000</a:t>
            </a:r>
            <a:endParaRPr sz="76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body" idx="1"/>
          </p:nvPr>
        </p:nvSpPr>
        <p:spPr>
          <a:xfrm>
            <a:off x="7150375" y="2375400"/>
            <a:ext cx="4578300" cy="3666600"/>
          </a:xfrm>
          <a:prstGeom prst="rect">
            <a:avLst/>
          </a:prstGeom>
          <a:solidFill>
            <a:srgbClr val="660000"/>
          </a:solidFill>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600" b="1">
                <a:solidFill>
                  <a:srgbClr val="FFFFFF"/>
                </a:solidFill>
                <a:latin typeface="Arial"/>
                <a:ea typeface="Arial"/>
                <a:cs typeface="Arial"/>
                <a:sym typeface="Arial"/>
              </a:rPr>
              <a:t>Instructions:</a:t>
            </a:r>
            <a:endParaRPr sz="1600" b="1">
              <a:solidFill>
                <a:srgbClr val="FFFFFF"/>
              </a:solidFill>
              <a:latin typeface="Arial"/>
              <a:ea typeface="Arial"/>
              <a:cs typeface="Arial"/>
              <a:sym typeface="Arial"/>
            </a:endParaRPr>
          </a:p>
          <a:p>
            <a:pPr marL="457200" lvl="0" indent="-342900" algn="l" rtl="0">
              <a:lnSpc>
                <a:spcPct val="115000"/>
              </a:lnSpc>
              <a:spcBef>
                <a:spcPts val="1200"/>
              </a:spcBef>
              <a:spcAft>
                <a:spcPts val="0"/>
              </a:spcAft>
              <a:buClr>
                <a:srgbClr val="FFFFFF"/>
              </a:buClr>
              <a:buSzPts val="1800"/>
              <a:buAutoNum type="arabicPeriod"/>
            </a:pPr>
            <a:r>
              <a:rPr lang="en-US" sz="1200">
                <a:solidFill>
                  <a:srgbClr val="FFFFFF"/>
                </a:solidFill>
                <a:latin typeface="Times New Roman"/>
                <a:ea typeface="Times New Roman"/>
                <a:cs typeface="Times New Roman"/>
                <a:sym typeface="Times New Roman"/>
              </a:rPr>
              <a:t> </a:t>
            </a:r>
            <a:r>
              <a:rPr lang="en-US" sz="1600">
                <a:solidFill>
                  <a:srgbClr val="FFFFFF"/>
                </a:solidFill>
                <a:latin typeface="Arial"/>
                <a:ea typeface="Arial"/>
                <a:cs typeface="Arial"/>
                <a:sym typeface="Arial"/>
              </a:rPr>
              <a:t>Stand up and balance a toilet roll on your forehead</a:t>
            </a:r>
            <a:endParaRPr sz="160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AutoNum type="arabicPeriod"/>
            </a:pPr>
            <a:r>
              <a:rPr lang="en-US" sz="1600">
                <a:solidFill>
                  <a:srgbClr val="FFFFFF"/>
                </a:solidFill>
                <a:latin typeface="Arial"/>
                <a:ea typeface="Arial"/>
                <a:cs typeface="Arial"/>
                <a:sym typeface="Arial"/>
              </a:rPr>
              <a:t>Then proceed to sit down and lay flat on your back, still balancing the toilet roll</a:t>
            </a:r>
            <a:endParaRPr sz="160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AutoNum type="arabicPeriod"/>
            </a:pPr>
            <a:r>
              <a:rPr lang="en-US" sz="1600">
                <a:solidFill>
                  <a:srgbClr val="FFFFFF"/>
                </a:solidFill>
                <a:latin typeface="Arial"/>
                <a:ea typeface="Arial"/>
                <a:cs typeface="Arial"/>
                <a:sym typeface="Arial"/>
              </a:rPr>
              <a:t>Finally stand all the way back up without dropping the toilet roll</a:t>
            </a:r>
            <a:endParaRPr sz="16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600" b="1">
                <a:solidFill>
                  <a:srgbClr val="FFFFFF"/>
                </a:solidFill>
                <a:latin typeface="Arial"/>
                <a:ea typeface="Arial"/>
                <a:cs typeface="Arial"/>
                <a:sym typeface="Arial"/>
              </a:rPr>
              <a:t>Simplify:</a:t>
            </a:r>
            <a:endParaRPr sz="1600" b="1">
              <a:solidFill>
                <a:srgbClr val="FFFFFF"/>
              </a:solidFill>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US" sz="1600">
                <a:solidFill>
                  <a:srgbClr val="FFFFFF"/>
                </a:solidFill>
                <a:latin typeface="Arial"/>
                <a:ea typeface="Arial"/>
                <a:cs typeface="Arial"/>
                <a:sym typeface="Arial"/>
              </a:rPr>
              <a:t>·</a:t>
            </a:r>
            <a:r>
              <a:rPr lang="en-US" sz="1200">
                <a:solidFill>
                  <a:srgbClr val="FFFFFF"/>
                </a:solidFill>
                <a:latin typeface="Times New Roman"/>
                <a:ea typeface="Times New Roman"/>
                <a:cs typeface="Times New Roman"/>
                <a:sym typeface="Times New Roman"/>
              </a:rPr>
              <a:t>         </a:t>
            </a:r>
            <a:r>
              <a:rPr lang="en-US" sz="1600">
                <a:solidFill>
                  <a:srgbClr val="FFFFFF"/>
                </a:solidFill>
                <a:latin typeface="Arial"/>
                <a:ea typeface="Arial"/>
                <a:cs typeface="Arial"/>
                <a:sym typeface="Arial"/>
              </a:rPr>
              <a:t>Sit down and stand back up whilst balancing the toilet roll instead of lying flat on your back</a:t>
            </a:r>
            <a:endParaRPr sz="1600">
              <a:solidFill>
                <a:srgbClr val="FFFFFF"/>
              </a:solidFill>
              <a:latin typeface="Arial"/>
              <a:ea typeface="Arial"/>
              <a:cs typeface="Arial"/>
              <a:sym typeface="Arial"/>
            </a:endParaRPr>
          </a:p>
          <a:p>
            <a:pPr marL="0" lvl="0" indent="0" algn="l" rtl="0">
              <a:spcBef>
                <a:spcPts val="1200"/>
              </a:spcBef>
              <a:spcAft>
                <a:spcPts val="0"/>
              </a:spcAft>
              <a:buNone/>
            </a:pPr>
            <a:endParaRPr/>
          </a:p>
        </p:txBody>
      </p:sp>
      <p:sp>
        <p:nvSpPr>
          <p:cNvPr id="123" name="Google Shape;123;p19"/>
          <p:cNvSpPr txBox="1">
            <a:spLocks noGrp="1"/>
          </p:cNvSpPr>
          <p:nvPr>
            <p:ph type="title"/>
          </p:nvPr>
        </p:nvSpPr>
        <p:spPr>
          <a:xfrm>
            <a:off x="7166275" y="1590100"/>
            <a:ext cx="4546500" cy="7089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1900" b="1">
                <a:solidFill>
                  <a:srgbClr val="FFFF00"/>
                </a:solidFill>
                <a:latin typeface="Arial"/>
                <a:ea typeface="Arial"/>
                <a:cs typeface="Arial"/>
                <a:sym typeface="Arial"/>
              </a:rPr>
              <a:t>Toilet roll balance</a:t>
            </a:r>
            <a:endParaRPr sz="5100">
              <a:solidFill>
                <a:srgbClr val="FFFF00"/>
              </a:solidFill>
            </a:endParaRPr>
          </a:p>
        </p:txBody>
      </p:sp>
      <p:sp>
        <p:nvSpPr>
          <p:cNvPr id="124" name="Google Shape;124;p19"/>
          <p:cNvSpPr txBox="1">
            <a:spLocks noGrp="1"/>
          </p:cNvSpPr>
          <p:nvPr>
            <p:ph type="title"/>
          </p:nvPr>
        </p:nvSpPr>
        <p:spPr>
          <a:xfrm>
            <a:off x="2758550" y="5251525"/>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rPr>
              <a:t>To win £5,000</a:t>
            </a:r>
            <a:endParaRPr sz="3000" b="1" dirty="0">
              <a:solidFill>
                <a:srgbClr val="FF0000"/>
              </a:solidFill>
            </a:endParaRPr>
          </a:p>
        </p:txBody>
      </p:sp>
      <p:pic>
        <p:nvPicPr>
          <p:cNvPr id="125" name="Google Shape;125;p19" descr="Adam and the team have invented a challenge guaranteed to keep you and your loved ones entertained. THE AIM OF THE GAME: Balance a toilet roll on your head whilst lying down on the ground and then standing back up. Make the challenge harder by adding another balancing toilet roll, or lie down twice. &#10;&#10;Get your family, friends, and neighbours involved by tagging them in your attempts and nominating them! #LMCatHome" title="Toilet Roll Balance Challenge">
            <a:hlinkClick r:id="rId4"/>
          </p:cNvPr>
          <p:cNvPicPr preferRelativeResize="0"/>
          <p:nvPr/>
        </p:nvPicPr>
        <p:blipFill>
          <a:blip r:embed="rId5">
            <a:alphaModFix/>
          </a:blip>
          <a:stretch>
            <a:fillRect/>
          </a:stretch>
        </p:blipFill>
        <p:spPr>
          <a:xfrm>
            <a:off x="3505188" y="1590100"/>
            <a:ext cx="2299625" cy="1724725"/>
          </a:xfrm>
          <a:prstGeom prst="rect">
            <a:avLst/>
          </a:prstGeom>
          <a:noFill/>
          <a:ln>
            <a:noFill/>
          </a:ln>
        </p:spPr>
      </p:pic>
      <p:sp>
        <p:nvSpPr>
          <p:cNvPr id="126" name="Google Shape;126;p19"/>
          <p:cNvSpPr/>
          <p:nvPr/>
        </p:nvSpPr>
        <p:spPr>
          <a:xfrm>
            <a:off x="717613" y="153250"/>
            <a:ext cx="10756776"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Balance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dirty="0">
                <a:solidFill>
                  <a:srgbClr val="FF0000"/>
                </a:solidFill>
              </a:rPr>
              <a:t>£5,000</a:t>
            </a:r>
            <a:endParaRPr sz="76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1"/>
          <p:cNvSpPr txBox="1">
            <a:spLocks noGrp="1"/>
          </p:cNvSpPr>
          <p:nvPr>
            <p:ph type="body" idx="1"/>
          </p:nvPr>
        </p:nvSpPr>
        <p:spPr>
          <a:xfrm>
            <a:off x="6672600" y="3218275"/>
            <a:ext cx="5070000" cy="3065100"/>
          </a:xfrm>
          <a:prstGeom prst="rect">
            <a:avLst/>
          </a:prstGeom>
          <a:solidFill>
            <a:srgbClr val="660000"/>
          </a:solidFill>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900" b="1">
                <a:solidFill>
                  <a:srgbClr val="FFFFFF"/>
                </a:solidFill>
                <a:latin typeface="Arial"/>
                <a:ea typeface="Arial"/>
                <a:cs typeface="Arial"/>
                <a:sym typeface="Arial"/>
              </a:rPr>
              <a:t>Instructions:</a:t>
            </a:r>
            <a:endParaRPr sz="1900" b="1">
              <a:solidFill>
                <a:srgbClr val="FFFFFF"/>
              </a:solidFill>
              <a:latin typeface="Arial"/>
              <a:ea typeface="Arial"/>
              <a:cs typeface="Arial"/>
              <a:sym typeface="Arial"/>
            </a:endParaRPr>
          </a:p>
          <a:p>
            <a:pPr marL="457200" lvl="0" indent="-349250" algn="l" rtl="0">
              <a:lnSpc>
                <a:spcPct val="115000"/>
              </a:lnSpc>
              <a:spcBef>
                <a:spcPts val="1200"/>
              </a:spcBef>
              <a:spcAft>
                <a:spcPts val="0"/>
              </a:spcAft>
              <a:buClr>
                <a:srgbClr val="FFFFFF"/>
              </a:buClr>
              <a:buSzPts val="1900"/>
              <a:buFont typeface="Arial"/>
              <a:buAutoNum type="arabicPeriod"/>
            </a:pPr>
            <a:r>
              <a:rPr lang="en-US" sz="1900">
                <a:solidFill>
                  <a:srgbClr val="FFFFFF"/>
                </a:solidFill>
                <a:latin typeface="Arial"/>
                <a:ea typeface="Arial"/>
                <a:cs typeface="Arial"/>
                <a:sym typeface="Arial"/>
              </a:rPr>
              <a:t>You will need a Toilet roll for this</a:t>
            </a:r>
            <a:endParaRPr sz="1900">
              <a:solidFill>
                <a:srgbClr val="FFFFFF"/>
              </a:solidFill>
              <a:latin typeface="Arial"/>
              <a:ea typeface="Arial"/>
              <a:cs typeface="Arial"/>
              <a:sym typeface="Arial"/>
            </a:endParaRPr>
          </a:p>
          <a:p>
            <a:pPr marL="457200" lvl="0" indent="-349250" algn="l" rtl="0">
              <a:lnSpc>
                <a:spcPct val="115000"/>
              </a:lnSpc>
              <a:spcBef>
                <a:spcPts val="0"/>
              </a:spcBef>
              <a:spcAft>
                <a:spcPts val="0"/>
              </a:spcAft>
              <a:buClr>
                <a:srgbClr val="FFFFFF"/>
              </a:buClr>
              <a:buSzPts val="1900"/>
              <a:buFont typeface="Arial"/>
              <a:buAutoNum type="arabicPeriod"/>
            </a:pPr>
            <a:r>
              <a:rPr lang="en-US" sz="1900">
                <a:solidFill>
                  <a:srgbClr val="FFFFFF"/>
                </a:solidFill>
                <a:latin typeface="Arial"/>
                <a:ea typeface="Arial"/>
                <a:cs typeface="Arial"/>
                <a:sym typeface="Arial"/>
              </a:rPr>
              <a:t>You must perform 30 figures of 8 in 30 seconds</a:t>
            </a:r>
            <a:endParaRPr sz="1900">
              <a:solidFill>
                <a:srgbClr val="FFFFFF"/>
              </a:solidFill>
              <a:latin typeface="Arial"/>
              <a:ea typeface="Arial"/>
              <a:cs typeface="Arial"/>
              <a:sym typeface="Arial"/>
            </a:endParaRPr>
          </a:p>
          <a:p>
            <a:pPr marL="0" lvl="0" indent="0" algn="l" rtl="0">
              <a:lnSpc>
                <a:spcPct val="115000"/>
              </a:lnSpc>
              <a:spcBef>
                <a:spcPts val="1200"/>
              </a:spcBef>
              <a:spcAft>
                <a:spcPts val="0"/>
              </a:spcAft>
              <a:buNone/>
            </a:pPr>
            <a:r>
              <a:rPr lang="en-US" sz="1900" b="1">
                <a:solidFill>
                  <a:srgbClr val="FFFFFF"/>
                </a:solidFill>
                <a:latin typeface="Arial"/>
                <a:ea typeface="Arial"/>
                <a:cs typeface="Arial"/>
                <a:sym typeface="Arial"/>
              </a:rPr>
              <a:t>Simplifier</a:t>
            </a:r>
            <a:endParaRPr sz="1900" b="1">
              <a:solidFill>
                <a:srgbClr val="FFFFFF"/>
              </a:solidFill>
              <a:latin typeface="Arial"/>
              <a:ea typeface="Arial"/>
              <a:cs typeface="Arial"/>
              <a:sym typeface="Arial"/>
            </a:endParaRPr>
          </a:p>
          <a:p>
            <a:pPr marL="0" lvl="0" indent="0" algn="l" rtl="0">
              <a:lnSpc>
                <a:spcPct val="115000"/>
              </a:lnSpc>
              <a:spcBef>
                <a:spcPts val="1200"/>
              </a:spcBef>
              <a:spcAft>
                <a:spcPts val="0"/>
              </a:spcAft>
              <a:buNone/>
            </a:pPr>
            <a:r>
              <a:rPr lang="en-US" sz="1900">
                <a:solidFill>
                  <a:srgbClr val="FFFFFF"/>
                </a:solidFill>
                <a:latin typeface="Arial"/>
                <a:ea typeface="Arial"/>
                <a:cs typeface="Arial"/>
                <a:sym typeface="Arial"/>
              </a:rPr>
              <a:t>Complete 20 figures of 8 in 30 seconds</a:t>
            </a:r>
            <a:endParaRPr sz="19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050">
                <a:solidFill>
                  <a:srgbClr val="FFFFFF"/>
                </a:solidFill>
                <a:latin typeface="Arial"/>
                <a:ea typeface="Arial"/>
                <a:cs typeface="Arial"/>
                <a:sym typeface="Arial"/>
              </a:rPr>
              <a:t> </a:t>
            </a:r>
            <a:endParaRPr sz="1050">
              <a:solidFill>
                <a:srgbClr val="FFFFFF"/>
              </a:solidFill>
              <a:latin typeface="Arial"/>
              <a:ea typeface="Arial"/>
              <a:cs typeface="Arial"/>
              <a:sym typeface="Arial"/>
            </a:endParaRPr>
          </a:p>
          <a:p>
            <a:pPr marL="0" lvl="0" indent="0" algn="l" rtl="0">
              <a:spcBef>
                <a:spcPts val="1200"/>
              </a:spcBef>
              <a:spcAft>
                <a:spcPts val="0"/>
              </a:spcAft>
              <a:buNone/>
            </a:pPr>
            <a:endParaRPr/>
          </a:p>
        </p:txBody>
      </p:sp>
      <p:sp>
        <p:nvSpPr>
          <p:cNvPr id="137" name="Google Shape;137;p21"/>
          <p:cNvSpPr txBox="1"/>
          <p:nvPr/>
        </p:nvSpPr>
        <p:spPr>
          <a:xfrm>
            <a:off x="7221900" y="478900"/>
            <a:ext cx="4520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a:p>
        </p:txBody>
      </p:sp>
      <p:sp>
        <p:nvSpPr>
          <p:cNvPr id="138" name="Google Shape;138;p21"/>
          <p:cNvSpPr txBox="1">
            <a:spLocks noGrp="1"/>
          </p:cNvSpPr>
          <p:nvPr>
            <p:ph type="title"/>
          </p:nvPr>
        </p:nvSpPr>
        <p:spPr>
          <a:xfrm>
            <a:off x="6672600" y="2298750"/>
            <a:ext cx="5070000" cy="708900"/>
          </a:xfrm>
          <a:prstGeom prst="rect">
            <a:avLst/>
          </a:prstGeom>
          <a:solidFill>
            <a:srgbClr val="990000"/>
          </a:solidFill>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1900" b="1">
                <a:solidFill>
                  <a:srgbClr val="FFFF00"/>
                </a:solidFill>
                <a:latin typeface="Arial"/>
                <a:ea typeface="Arial"/>
                <a:cs typeface="Arial"/>
                <a:sym typeface="Arial"/>
              </a:rPr>
              <a:t>Figure of 8 between legs</a:t>
            </a:r>
            <a:endParaRPr sz="5100">
              <a:solidFill>
                <a:srgbClr val="FFFF00"/>
              </a:solidFill>
            </a:endParaRPr>
          </a:p>
        </p:txBody>
      </p:sp>
      <p:sp>
        <p:nvSpPr>
          <p:cNvPr id="139" name="Google Shape;139;p21"/>
          <p:cNvSpPr txBox="1">
            <a:spLocks noGrp="1"/>
          </p:cNvSpPr>
          <p:nvPr>
            <p:ph type="title"/>
          </p:nvPr>
        </p:nvSpPr>
        <p:spPr>
          <a:xfrm>
            <a:off x="2605300" y="5492875"/>
            <a:ext cx="3792900" cy="7905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a:solidFill>
                  <a:srgbClr val="FF0000"/>
                </a:solidFill>
              </a:rPr>
              <a:t>To win £10,000</a:t>
            </a:r>
            <a:endParaRPr sz="3000" b="1">
              <a:solidFill>
                <a:srgbClr val="FF0000"/>
              </a:solidFill>
            </a:endParaRPr>
          </a:p>
        </p:txBody>
      </p:sp>
      <p:sp>
        <p:nvSpPr>
          <p:cNvPr id="140" name="Google Shape;140;p21"/>
          <p:cNvSpPr/>
          <p:nvPr/>
        </p:nvSpPr>
        <p:spPr>
          <a:xfrm>
            <a:off x="591200" y="170194"/>
            <a:ext cx="11239124" cy="101759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Coordination Challenge</a:t>
            </a:r>
          </a:p>
        </p:txBody>
      </p:sp>
      <p:pic>
        <p:nvPicPr>
          <p:cNvPr id="141" name="Google Shape;141;p21" title="Toilet Roll Figure of 8 Challenge">
            <a:hlinkClick r:id="rId4"/>
          </p:cNvPr>
          <p:cNvPicPr preferRelativeResize="0"/>
          <p:nvPr/>
        </p:nvPicPr>
        <p:blipFill>
          <a:blip r:embed="rId5">
            <a:alphaModFix/>
          </a:blip>
          <a:stretch>
            <a:fillRect/>
          </a:stretch>
        </p:blipFill>
        <p:spPr>
          <a:xfrm>
            <a:off x="3473550" y="1389349"/>
            <a:ext cx="2438550" cy="1828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7408875" y="480050"/>
            <a:ext cx="4314900" cy="1325700"/>
          </a:xfrm>
          <a:prstGeom prst="rect">
            <a:avLst/>
          </a:prstGeom>
          <a:solidFill>
            <a:srgbClr val="FFFFF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7600" b="1">
                <a:solidFill>
                  <a:srgbClr val="FF0000"/>
                </a:solidFill>
              </a:rPr>
              <a:t>£10,000</a:t>
            </a:r>
            <a:endParaRPr sz="7600" b="1">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625</Words>
  <Application>Microsoft Office PowerPoint</Application>
  <PresentationFormat>Widescreen</PresentationFormat>
  <Paragraphs>94</Paragraphs>
  <Slides>18</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PrimaryCheynes</vt:lpstr>
      <vt:lpstr>The Hand Black</vt:lpstr>
      <vt:lpstr>Times New Roman</vt:lpstr>
      <vt:lpstr>Office Theme</vt:lpstr>
      <vt:lpstr>While we wait for other players to join you need to find:   A toilet roll A dry unused tea bag and mug A step/ stairs </vt:lpstr>
      <vt:lpstr>PowerPoint Presentation</vt:lpstr>
      <vt:lpstr>Let’s build play  The Million Pound CUBE!</vt:lpstr>
      <vt:lpstr>Speed Step Ups</vt:lpstr>
      <vt:lpstr>£2,000</vt:lpstr>
      <vt:lpstr>Toilet roll balance</vt:lpstr>
      <vt:lpstr>£5,000</vt:lpstr>
      <vt:lpstr>Figure of 8 between legs</vt:lpstr>
      <vt:lpstr>£10,000</vt:lpstr>
      <vt:lpstr>Tea Bag throw</vt:lpstr>
      <vt:lpstr>£25,000</vt:lpstr>
      <vt:lpstr>Speed bounce</vt:lpstr>
      <vt:lpstr>£100,000</vt:lpstr>
      <vt:lpstr>No hands flexibility task</vt:lpstr>
      <vt:lpstr>£250,000</vt:lpstr>
      <vt:lpstr>To win £1,000,000</vt:lpstr>
      <vt:lpst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While we wait for other players to join you need to find:   A toilet roll A dry unused tea bag and mug A step/ stairs </dc:title>
  <cp:lastModifiedBy>Rachel Petrie</cp:lastModifiedBy>
  <cp:revision>6</cp:revision>
  <dcterms:modified xsi:type="dcterms:W3CDTF">2021-02-23T13:54:47Z</dcterms:modified>
</cp:coreProperties>
</file>