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5" r:id="rId7"/>
    <p:sldId id="266" r:id="rId8"/>
    <p:sldId id="26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0AE4-93AA-404C-AE39-FA921A0C3407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5822-FC6C-4C05-B92F-E8F652CD65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E25A-6A8B-488E-8092-FC2CA65FA977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BA16-F7D9-41C6-AC52-3ED0FBCBFF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5246A-9CFC-41A1-8932-57222062FDD4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ED044-975F-4BA7-B7AE-1847038861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2932-7AC3-4A3A-92B2-862922157284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8E9B-8633-4B55-BD32-AF09AFEB5A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446E-46F7-478B-801A-54F269806012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4118-51AB-4FA9-9B32-53524049BC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1EB7-FF6B-4C39-941B-B8522C24D887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D8F90-2BD5-4A13-B56D-F3D248195C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C4F08-5B34-4F3C-B242-81A812A56F2C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3685E-F87F-48F0-B5D2-C92884049B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13E8-B14F-48ED-89EB-88278508F40D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14D03-6BD1-43FB-A37F-2E564D6B72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38F3-44D2-4463-84F7-D4CFE3C8DFB1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71151-1515-4F33-9023-74F75D7BB2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498EC-3127-408B-A778-C8510D53A6F5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89C9-E5B0-41D3-BE97-1536308898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4587-4C72-4B88-B51C-C4E5F1B567D1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4E0D-0226-4CC7-BC0E-C8B9C42791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861454-5947-42F1-8420-AB08F7A3EA93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9D9E51-91F8-4154-AAE1-9E56C7F1FF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7.m4a"/><Relationship Id="rId7" Type="http://schemas.openxmlformats.org/officeDocument/2006/relationships/image" Target="../media/image5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88" y="260350"/>
            <a:ext cx="8632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cs typeface="+mn-cs"/>
              </a:rPr>
              <a:t>Fraction and Decimal Equivalence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63663" y="992188"/>
            <a:ext cx="64166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Let’s recap on some things</a:t>
            </a:r>
            <a:br>
              <a:rPr lang="en-GB" sz="320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we know about fractions first ...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20725" y="3398838"/>
            <a:ext cx="6742113" cy="1489075"/>
            <a:chOff x="720956" y="3398768"/>
            <a:chExt cx="6742531" cy="1489521"/>
          </a:xfrm>
        </p:grpSpPr>
        <p:grpSp>
          <p:nvGrpSpPr>
            <p:cNvPr id="2056" name="Group 10"/>
            <p:cNvGrpSpPr>
              <a:grpSpLocks/>
            </p:cNvGrpSpPr>
            <p:nvPr/>
          </p:nvGrpSpPr>
          <p:grpSpPr bwMode="auto">
            <a:xfrm>
              <a:off x="720956" y="3398768"/>
              <a:ext cx="519694" cy="1489521"/>
              <a:chOff x="926661" y="2595446"/>
              <a:chExt cx="519694" cy="1489521"/>
            </a:xfrm>
          </p:grpSpPr>
          <p:sp>
            <p:nvSpPr>
              <p:cNvPr id="2074" name="TextBox 6"/>
              <p:cNvSpPr txBox="1">
                <a:spLocks noChangeArrowheads="1"/>
              </p:cNvSpPr>
              <p:nvPr/>
            </p:nvSpPr>
            <p:spPr bwMode="auto">
              <a:xfrm>
                <a:off x="926661" y="2595446"/>
                <a:ext cx="51969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4400">
                    <a:solidFill>
                      <a:srgbClr val="FF0000"/>
                    </a:solidFill>
                    <a:latin typeface="Arial Rounded MT Bold" pitchFamily="34" charset="0"/>
                  </a:rPr>
                  <a:t>4</a:t>
                </a:r>
                <a:endParaRPr lang="en-GB" sz="4400">
                  <a:solidFill>
                    <a:srgbClr val="000099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2075" name="TextBox 7"/>
              <p:cNvSpPr txBox="1">
                <a:spLocks noChangeArrowheads="1"/>
              </p:cNvSpPr>
              <p:nvPr/>
            </p:nvSpPr>
            <p:spPr bwMode="auto">
              <a:xfrm>
                <a:off x="926661" y="3315526"/>
                <a:ext cx="51969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4400">
                    <a:solidFill>
                      <a:srgbClr val="FF0000"/>
                    </a:solidFill>
                    <a:latin typeface="Arial Rounded MT Bold" pitchFamily="34" charset="0"/>
                  </a:rPr>
                  <a:t>4</a:t>
                </a:r>
                <a:endParaRPr lang="en-GB" sz="4400">
                  <a:solidFill>
                    <a:srgbClr val="000099"/>
                  </a:solidFill>
                  <a:latin typeface="Arial Rounded MT Bold" pitchFamily="34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1006041" y="3348146"/>
                <a:ext cx="360385" cy="0"/>
              </a:xfrm>
              <a:prstGeom prst="line">
                <a:avLst/>
              </a:prstGeom>
              <a:ln w="60325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7" name="TextBox 9"/>
            <p:cNvSpPr txBox="1">
              <a:spLocks noChangeArrowheads="1"/>
            </p:cNvSpPr>
            <p:nvPr/>
          </p:nvSpPr>
          <p:spPr bwMode="auto">
            <a:xfrm>
              <a:off x="6943793" y="3758808"/>
              <a:ext cx="5196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400">
                  <a:solidFill>
                    <a:srgbClr val="FF0000"/>
                  </a:solidFill>
                  <a:latin typeface="Arial Rounded MT Bold" pitchFamily="34" charset="0"/>
                </a:rPr>
                <a:t>=</a:t>
              </a:r>
              <a:endParaRPr lang="en-GB" sz="44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grpSp>
          <p:nvGrpSpPr>
            <p:cNvPr id="2058" name="Group 11"/>
            <p:cNvGrpSpPr>
              <a:grpSpLocks/>
            </p:cNvGrpSpPr>
            <p:nvPr/>
          </p:nvGrpSpPr>
          <p:grpSpPr bwMode="auto">
            <a:xfrm>
              <a:off x="1723942" y="3398768"/>
              <a:ext cx="519694" cy="1489521"/>
              <a:chOff x="926661" y="2595446"/>
              <a:chExt cx="519694" cy="1489521"/>
            </a:xfrm>
          </p:grpSpPr>
          <p:sp>
            <p:nvSpPr>
              <p:cNvPr id="2071" name="TextBox 12"/>
              <p:cNvSpPr txBox="1">
                <a:spLocks noChangeArrowheads="1"/>
              </p:cNvSpPr>
              <p:nvPr/>
            </p:nvSpPr>
            <p:spPr bwMode="auto">
              <a:xfrm>
                <a:off x="926661" y="2595446"/>
                <a:ext cx="51969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4400">
                    <a:solidFill>
                      <a:srgbClr val="FF0000"/>
                    </a:solidFill>
                    <a:latin typeface="Arial Rounded MT Bold" pitchFamily="34" charset="0"/>
                  </a:rPr>
                  <a:t>2</a:t>
                </a:r>
                <a:endParaRPr lang="en-GB" sz="4400">
                  <a:solidFill>
                    <a:srgbClr val="000099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2072" name="TextBox 13"/>
              <p:cNvSpPr txBox="1">
                <a:spLocks noChangeArrowheads="1"/>
              </p:cNvSpPr>
              <p:nvPr/>
            </p:nvSpPr>
            <p:spPr bwMode="auto">
              <a:xfrm>
                <a:off x="926661" y="3315526"/>
                <a:ext cx="51969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4400">
                    <a:solidFill>
                      <a:srgbClr val="FF0000"/>
                    </a:solidFill>
                    <a:latin typeface="Arial Rounded MT Bold" pitchFamily="34" charset="0"/>
                  </a:rPr>
                  <a:t>2</a:t>
                </a:r>
                <a:endParaRPr lang="en-GB" sz="4400">
                  <a:solidFill>
                    <a:srgbClr val="000099"/>
                  </a:solidFill>
                  <a:latin typeface="Arial Rounded MT Bold" pitchFamily="34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1006417" y="3348146"/>
                <a:ext cx="360385" cy="0"/>
              </a:xfrm>
              <a:prstGeom prst="line">
                <a:avLst/>
              </a:prstGeom>
              <a:ln w="60325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9" name="Group 15"/>
            <p:cNvGrpSpPr>
              <a:grpSpLocks/>
            </p:cNvGrpSpPr>
            <p:nvPr/>
          </p:nvGrpSpPr>
          <p:grpSpPr bwMode="auto">
            <a:xfrm>
              <a:off x="2726928" y="3398768"/>
              <a:ext cx="519694" cy="1489521"/>
              <a:chOff x="926661" y="2595446"/>
              <a:chExt cx="519694" cy="1489521"/>
            </a:xfrm>
          </p:grpSpPr>
          <p:sp>
            <p:nvSpPr>
              <p:cNvPr id="2068" name="TextBox 16"/>
              <p:cNvSpPr txBox="1">
                <a:spLocks noChangeArrowheads="1"/>
              </p:cNvSpPr>
              <p:nvPr/>
            </p:nvSpPr>
            <p:spPr bwMode="auto">
              <a:xfrm>
                <a:off x="926661" y="2595446"/>
                <a:ext cx="51969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4400">
                    <a:solidFill>
                      <a:srgbClr val="FF0000"/>
                    </a:solidFill>
                    <a:latin typeface="Arial Rounded MT Bold" pitchFamily="34" charset="0"/>
                  </a:rPr>
                  <a:t>6</a:t>
                </a:r>
                <a:endParaRPr lang="en-GB" sz="4400">
                  <a:solidFill>
                    <a:srgbClr val="000099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2069" name="TextBox 17"/>
              <p:cNvSpPr txBox="1">
                <a:spLocks noChangeArrowheads="1"/>
              </p:cNvSpPr>
              <p:nvPr/>
            </p:nvSpPr>
            <p:spPr bwMode="auto">
              <a:xfrm>
                <a:off x="926661" y="3315526"/>
                <a:ext cx="51969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4400">
                    <a:solidFill>
                      <a:srgbClr val="FF0000"/>
                    </a:solidFill>
                    <a:latin typeface="Arial Rounded MT Bold" pitchFamily="34" charset="0"/>
                  </a:rPr>
                  <a:t>6</a:t>
                </a:r>
                <a:endParaRPr lang="en-GB" sz="4400">
                  <a:solidFill>
                    <a:srgbClr val="000099"/>
                  </a:solidFill>
                  <a:latin typeface="Arial Rounded MT Bold" pitchFamily="34" charset="0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1006793" y="3348146"/>
                <a:ext cx="360385" cy="0"/>
              </a:xfrm>
              <a:prstGeom prst="line">
                <a:avLst/>
              </a:prstGeom>
              <a:ln w="60325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0" name="Group 25"/>
            <p:cNvGrpSpPr>
              <a:grpSpLocks/>
            </p:cNvGrpSpPr>
            <p:nvPr/>
          </p:nvGrpSpPr>
          <p:grpSpPr bwMode="auto">
            <a:xfrm>
              <a:off x="3729914" y="3398768"/>
              <a:ext cx="854722" cy="1489521"/>
              <a:chOff x="5373378" y="2869031"/>
              <a:chExt cx="854722" cy="1489521"/>
            </a:xfrm>
          </p:grpSpPr>
          <p:sp>
            <p:nvSpPr>
              <p:cNvPr id="2065" name="TextBox 20"/>
              <p:cNvSpPr txBox="1">
                <a:spLocks noChangeArrowheads="1"/>
              </p:cNvSpPr>
              <p:nvPr/>
            </p:nvSpPr>
            <p:spPr bwMode="auto">
              <a:xfrm>
                <a:off x="5373378" y="2869031"/>
                <a:ext cx="854722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4400">
                    <a:solidFill>
                      <a:srgbClr val="FF0000"/>
                    </a:solidFill>
                    <a:latin typeface="Arial Rounded MT Bold" pitchFamily="34" charset="0"/>
                  </a:rPr>
                  <a:t>13</a:t>
                </a:r>
                <a:endParaRPr lang="en-GB" sz="4400">
                  <a:solidFill>
                    <a:srgbClr val="000099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2066" name="TextBox 21"/>
              <p:cNvSpPr txBox="1">
                <a:spLocks noChangeArrowheads="1"/>
              </p:cNvSpPr>
              <p:nvPr/>
            </p:nvSpPr>
            <p:spPr bwMode="auto">
              <a:xfrm>
                <a:off x="5373378" y="3589111"/>
                <a:ext cx="854722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4400">
                    <a:solidFill>
                      <a:srgbClr val="FF0000"/>
                    </a:solidFill>
                    <a:latin typeface="Arial Rounded MT Bold" pitchFamily="34" charset="0"/>
                  </a:rPr>
                  <a:t>13</a:t>
                </a:r>
                <a:endParaRPr lang="en-GB" sz="4400">
                  <a:solidFill>
                    <a:srgbClr val="000099"/>
                  </a:solidFill>
                  <a:latin typeface="Arial Rounded MT Bold" pitchFamily="34" charset="0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5496753" y="3621731"/>
                <a:ext cx="639802" cy="0"/>
              </a:xfrm>
              <a:prstGeom prst="line">
                <a:avLst/>
              </a:prstGeom>
              <a:ln w="60325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1" name="Group 32"/>
            <p:cNvGrpSpPr>
              <a:grpSpLocks/>
            </p:cNvGrpSpPr>
            <p:nvPr/>
          </p:nvGrpSpPr>
          <p:grpSpPr bwMode="auto">
            <a:xfrm>
              <a:off x="5067928" y="3398768"/>
              <a:ext cx="1524777" cy="1489521"/>
              <a:chOff x="6589893" y="4178202"/>
              <a:chExt cx="1524777" cy="1489521"/>
            </a:xfrm>
          </p:grpSpPr>
          <p:sp>
            <p:nvSpPr>
              <p:cNvPr id="2062" name="TextBox 27"/>
              <p:cNvSpPr txBox="1">
                <a:spLocks noChangeArrowheads="1"/>
              </p:cNvSpPr>
              <p:nvPr/>
            </p:nvSpPr>
            <p:spPr bwMode="auto">
              <a:xfrm>
                <a:off x="6589893" y="4178202"/>
                <a:ext cx="1524777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4400">
                    <a:solidFill>
                      <a:srgbClr val="FF0000"/>
                    </a:solidFill>
                    <a:latin typeface="Arial Rounded MT Bold" pitchFamily="34" charset="0"/>
                  </a:rPr>
                  <a:t>1256</a:t>
                </a:r>
                <a:endParaRPr lang="en-GB" sz="4400">
                  <a:solidFill>
                    <a:srgbClr val="000099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2063" name="TextBox 28"/>
              <p:cNvSpPr txBox="1">
                <a:spLocks noChangeArrowheads="1"/>
              </p:cNvSpPr>
              <p:nvPr/>
            </p:nvSpPr>
            <p:spPr bwMode="auto">
              <a:xfrm>
                <a:off x="6589893" y="4898282"/>
                <a:ext cx="1524777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4400">
                    <a:solidFill>
                      <a:srgbClr val="FF0000"/>
                    </a:solidFill>
                    <a:latin typeface="Arial Rounded MT Bold" pitchFamily="34" charset="0"/>
                  </a:rPr>
                  <a:t>1256</a:t>
                </a:r>
                <a:endParaRPr lang="en-GB" sz="4400">
                  <a:solidFill>
                    <a:srgbClr val="000099"/>
                  </a:solidFill>
                  <a:latin typeface="Arial Rounded MT Bold" pitchFamily="34" charset="0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6775515" y="4930902"/>
                <a:ext cx="1235152" cy="0"/>
              </a:xfrm>
              <a:prstGeom prst="line">
                <a:avLst/>
              </a:prstGeom>
              <a:ln w="60325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781925" y="3635375"/>
            <a:ext cx="641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6000">
                <a:solidFill>
                  <a:srgbClr val="000099"/>
                </a:solidFill>
                <a:latin typeface="Arial Rounded MT Bold" pitchFamily="34" charset="0"/>
              </a:rPr>
              <a:t>1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933450" y="2444750"/>
            <a:ext cx="7277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What have all these got in common?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60388" y="5273675"/>
            <a:ext cx="80232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If the </a:t>
            </a:r>
            <a:r>
              <a:rPr lang="en-GB" sz="3200">
                <a:solidFill>
                  <a:srgbClr val="000099"/>
                </a:solidFill>
                <a:latin typeface="Arial Rounded MT Bold" pitchFamily="34" charset="0"/>
              </a:rPr>
              <a:t>Numerator</a:t>
            </a:r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 and the </a:t>
            </a:r>
            <a:r>
              <a:rPr lang="en-GB" sz="3200">
                <a:solidFill>
                  <a:srgbClr val="000099"/>
                </a:solidFill>
                <a:latin typeface="Arial Rounded MT Bold" pitchFamily="34" charset="0"/>
              </a:rPr>
              <a:t>Denominator</a:t>
            </a:r>
            <a:br>
              <a:rPr lang="en-GB" sz="320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are the same, then the fraction equals 1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0DA14DD-6242-48BB-95C3-662C5AF835F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64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  <p:bldP spid="34" grpId="0"/>
      <p:bldP spid="37" grpId="0" build="p"/>
      <p:bldP spid="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88" y="260350"/>
            <a:ext cx="8632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cs typeface="+mn-cs"/>
              </a:rPr>
              <a:t>Fraction and Decimal Equivalence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3500" y="2060575"/>
            <a:ext cx="6477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Key Questions:</a:t>
            </a:r>
          </a:p>
          <a:p>
            <a:pPr algn="ctr"/>
            <a:endParaRPr lang="en-GB" sz="32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What does ‘equivalence’ mean?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What is a fraction?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Arial Rounded MT Bold" pitchFamily="34" charset="0"/>
              </a:rPr>
              <a:t>What is a decimal?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6A046A3-4C23-40F7-A8B9-1CBF53514DF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0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88" y="260350"/>
            <a:ext cx="8632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cs typeface="+mn-cs"/>
              </a:rPr>
              <a:t>Fraction and Decimal Equivalence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9550" y="1557338"/>
            <a:ext cx="87249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000099"/>
                </a:solidFill>
                <a:latin typeface="Arial Rounded MT Bold" pitchFamily="34" charset="0"/>
              </a:rPr>
              <a:t>Equivalence</a:t>
            </a:r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 means 2 or more things</a:t>
            </a:r>
            <a:br>
              <a:rPr lang="en-GB" sz="320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that are the same.</a:t>
            </a:r>
          </a:p>
          <a:p>
            <a:pPr algn="ctr"/>
            <a:endParaRPr lang="en-GB" sz="320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/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A </a:t>
            </a:r>
            <a:r>
              <a:rPr lang="en-GB" sz="3200">
                <a:solidFill>
                  <a:srgbClr val="000099"/>
                </a:solidFill>
                <a:latin typeface="Arial Rounded MT Bold" pitchFamily="34" charset="0"/>
              </a:rPr>
              <a:t>fraction</a:t>
            </a:r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 is a word used to</a:t>
            </a:r>
            <a:br>
              <a:rPr lang="en-GB" sz="320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describe parts of a whole.</a:t>
            </a:r>
          </a:p>
          <a:p>
            <a:pPr algn="ctr"/>
            <a:endParaRPr lang="en-GB" sz="320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/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A </a:t>
            </a:r>
            <a:r>
              <a:rPr lang="en-GB" sz="3200">
                <a:solidFill>
                  <a:srgbClr val="000099"/>
                </a:solidFill>
                <a:latin typeface="Arial Rounded MT Bold" pitchFamily="34" charset="0"/>
              </a:rPr>
              <a:t>decimal</a:t>
            </a:r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 also describes a part of a whole,</a:t>
            </a:r>
            <a:br>
              <a:rPr lang="en-GB" sz="320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but we write it using numbers and a</a:t>
            </a:r>
            <a:br>
              <a:rPr lang="en-GB" sz="320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decimal point, for example 0.5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9CBEAE0-2184-493B-B548-11D631D70FA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3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88" y="260350"/>
            <a:ext cx="8632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cs typeface="+mn-cs"/>
              </a:rPr>
              <a:t>Fraction and Decimal Equivalence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11238" y="981075"/>
            <a:ext cx="7121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So, how do we work out a decimal?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7350" y="1635125"/>
            <a:ext cx="83693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It’s simple! We get any fraction and</a:t>
            </a:r>
            <a:br>
              <a:rPr lang="en-GB" sz="320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divide the </a:t>
            </a:r>
            <a:r>
              <a:rPr lang="en-GB" sz="3200">
                <a:solidFill>
                  <a:srgbClr val="000099"/>
                </a:solidFill>
                <a:latin typeface="Arial Rounded MT Bold" pitchFamily="34" charset="0"/>
              </a:rPr>
              <a:t>Numerator</a:t>
            </a:r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 by the </a:t>
            </a:r>
            <a:r>
              <a:rPr lang="en-GB" sz="3200">
                <a:solidFill>
                  <a:srgbClr val="000099"/>
                </a:solidFill>
                <a:latin typeface="Arial Rounded MT Bold" pitchFamily="34" charset="0"/>
              </a:rPr>
              <a:t>Denominator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8638" y="2781300"/>
            <a:ext cx="5851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Let’s work out an example ...</a:t>
            </a:r>
            <a:endParaRPr lang="en-GB" sz="3200">
              <a:solidFill>
                <a:srgbClr val="000099"/>
              </a:solidFill>
              <a:latin typeface="Arial Rounded MT Bold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425575" y="3500438"/>
            <a:ext cx="863600" cy="2281237"/>
            <a:chOff x="971600" y="4149080"/>
            <a:chExt cx="864096" cy="2280449"/>
          </a:xfrm>
        </p:grpSpPr>
        <p:sp>
          <p:nvSpPr>
            <p:cNvPr id="7182" name="TextBox 8"/>
            <p:cNvSpPr txBox="1">
              <a:spLocks noChangeArrowheads="1"/>
            </p:cNvSpPr>
            <p:nvPr/>
          </p:nvSpPr>
          <p:spPr bwMode="auto">
            <a:xfrm>
              <a:off x="1037202" y="4149080"/>
              <a:ext cx="732893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7200">
                  <a:solidFill>
                    <a:srgbClr val="FF0000"/>
                  </a:solidFill>
                  <a:latin typeface="Arial Rounded MT Bold" pitchFamily="34" charset="0"/>
                </a:rPr>
                <a:t>1</a:t>
              </a:r>
              <a:endParaRPr lang="en-GB" sz="72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sp>
          <p:nvSpPr>
            <p:cNvPr id="7183" name="TextBox 10"/>
            <p:cNvSpPr txBox="1">
              <a:spLocks noChangeArrowheads="1"/>
            </p:cNvSpPr>
            <p:nvPr/>
          </p:nvSpPr>
          <p:spPr bwMode="auto">
            <a:xfrm>
              <a:off x="1037202" y="5229200"/>
              <a:ext cx="732893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7200">
                  <a:solidFill>
                    <a:srgbClr val="FF0000"/>
                  </a:solidFill>
                  <a:latin typeface="Arial Rounded MT Bold" pitchFamily="34" charset="0"/>
                </a:rPr>
                <a:t>2</a:t>
              </a:r>
              <a:endParaRPr lang="en-GB" sz="72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971600" y="5301207"/>
              <a:ext cx="864096" cy="0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433638" y="3789363"/>
            <a:ext cx="5319712" cy="584200"/>
            <a:chOff x="2627784" y="4437112"/>
            <a:chExt cx="5319262" cy="585351"/>
          </a:xfrm>
        </p:grpSpPr>
        <p:sp>
          <p:nvSpPr>
            <p:cNvPr id="7180" name="TextBox 14"/>
            <p:cNvSpPr txBox="1">
              <a:spLocks noChangeArrowheads="1"/>
            </p:cNvSpPr>
            <p:nvPr/>
          </p:nvSpPr>
          <p:spPr bwMode="auto">
            <a:xfrm>
              <a:off x="3097175" y="4437112"/>
              <a:ext cx="4849871" cy="58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3200">
                  <a:solidFill>
                    <a:srgbClr val="FF0000"/>
                  </a:solidFill>
                  <a:latin typeface="Arial Rounded MT Bold" pitchFamily="34" charset="0"/>
                </a:rPr>
                <a:t>Divide the </a:t>
              </a:r>
              <a:r>
                <a:rPr lang="en-GB" sz="3200">
                  <a:solidFill>
                    <a:srgbClr val="000099"/>
                  </a:solidFill>
                  <a:latin typeface="Arial Rounded MT Bold" pitchFamily="34" charset="0"/>
                </a:rPr>
                <a:t>Numerator</a:t>
              </a:r>
              <a:r>
                <a:rPr lang="en-GB" sz="3200">
                  <a:solidFill>
                    <a:srgbClr val="FF0000"/>
                  </a:solidFill>
                  <a:latin typeface="Arial Rounded MT Bold" pitchFamily="34" charset="0"/>
                </a:rPr>
                <a:t>, 1</a:t>
              </a:r>
              <a:endParaRPr lang="en-GB" sz="32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2627784" y="4729788"/>
              <a:ext cx="504782" cy="0"/>
            </a:xfrm>
            <a:prstGeom prst="straightConnector1">
              <a:avLst/>
            </a:prstGeom>
            <a:ln w="57150" cap="rnd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433638" y="4860925"/>
            <a:ext cx="5005387" cy="584200"/>
            <a:chOff x="2627784" y="5301208"/>
            <a:chExt cx="5005225" cy="584775"/>
          </a:xfrm>
        </p:grpSpPr>
        <p:sp>
          <p:nvSpPr>
            <p:cNvPr id="7178" name="TextBox 15"/>
            <p:cNvSpPr txBox="1">
              <a:spLocks noChangeArrowheads="1"/>
            </p:cNvSpPr>
            <p:nvPr/>
          </p:nvSpPr>
          <p:spPr bwMode="auto">
            <a:xfrm>
              <a:off x="3131840" y="5301208"/>
              <a:ext cx="450116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3200">
                  <a:solidFill>
                    <a:srgbClr val="FF0000"/>
                  </a:solidFill>
                  <a:latin typeface="Arial Rounded MT Bold" pitchFamily="34" charset="0"/>
                </a:rPr>
                <a:t>by the </a:t>
              </a:r>
              <a:r>
                <a:rPr lang="en-GB" sz="3200">
                  <a:solidFill>
                    <a:srgbClr val="000099"/>
                  </a:solidFill>
                  <a:latin typeface="Arial Rounded MT Bold" pitchFamily="34" charset="0"/>
                </a:rPr>
                <a:t>Denominator</a:t>
              </a:r>
              <a:r>
                <a:rPr lang="en-GB" sz="3200">
                  <a:solidFill>
                    <a:srgbClr val="FF0000"/>
                  </a:solidFill>
                  <a:latin typeface="Arial Rounded MT Bold" pitchFamily="34" charset="0"/>
                </a:rPr>
                <a:t>, 2</a:t>
              </a:r>
              <a:endParaRPr lang="en-GB" sz="32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2627784" y="5593596"/>
              <a:ext cx="504809" cy="0"/>
            </a:xfrm>
            <a:prstGeom prst="straightConnector1">
              <a:avLst/>
            </a:prstGeom>
            <a:ln w="57150" cap="rnd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587625" y="5710238"/>
            <a:ext cx="39163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solidFill>
                  <a:srgbClr val="000099"/>
                </a:solidFill>
                <a:latin typeface="Arial Rounded MT Bold" pitchFamily="34" charset="0"/>
              </a:rPr>
              <a:t>so, 1 </a:t>
            </a:r>
            <a:r>
              <a:rPr lang="en-GB" sz="4400" b="1">
                <a:solidFill>
                  <a:srgbClr val="000099"/>
                </a:solidFill>
              </a:rPr>
              <a:t>÷</a:t>
            </a:r>
            <a:r>
              <a:rPr lang="en-GB" sz="4400">
                <a:solidFill>
                  <a:srgbClr val="000099"/>
                </a:solidFill>
                <a:latin typeface="Arial Rounded MT Bold" pitchFamily="34" charset="0"/>
              </a:rPr>
              <a:t> 2 = 0.5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920427EE-39F5-4BFC-93B6-7BEB871FAB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57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build="p"/>
      <p:bldP spid="6" grpId="0" build="p"/>
      <p:bldP spid="7" grpId="0" build="p"/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88" y="260350"/>
            <a:ext cx="8632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cs typeface="+mn-cs"/>
              </a:rPr>
              <a:t>Fraction and Decimal Equivalence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0750" y="981075"/>
            <a:ext cx="730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Calculators ready? Let’s do some ...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30225" y="1955800"/>
            <a:ext cx="1079500" cy="1490663"/>
            <a:chOff x="937682" y="1659927"/>
            <a:chExt cx="1079723" cy="1489521"/>
          </a:xfrm>
        </p:grpSpPr>
        <p:sp>
          <p:nvSpPr>
            <p:cNvPr id="10276" name="TextBox 17"/>
            <p:cNvSpPr txBox="1">
              <a:spLocks noChangeArrowheads="1"/>
            </p:cNvSpPr>
            <p:nvPr/>
          </p:nvSpPr>
          <p:spPr bwMode="auto">
            <a:xfrm>
              <a:off x="937682" y="1659927"/>
              <a:ext cx="5196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400">
                  <a:solidFill>
                    <a:srgbClr val="FF0000"/>
                  </a:solidFill>
                  <a:latin typeface="Arial Rounded MT Bold" pitchFamily="34" charset="0"/>
                </a:rPr>
                <a:t>1</a:t>
              </a:r>
              <a:endParaRPr lang="en-GB" sz="44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sp>
          <p:nvSpPr>
            <p:cNvPr id="10277" name="TextBox 18"/>
            <p:cNvSpPr txBox="1">
              <a:spLocks noChangeArrowheads="1"/>
            </p:cNvSpPr>
            <p:nvPr/>
          </p:nvSpPr>
          <p:spPr bwMode="auto">
            <a:xfrm>
              <a:off x="937682" y="2380007"/>
              <a:ext cx="5196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400">
                  <a:solidFill>
                    <a:srgbClr val="FF0000"/>
                  </a:solidFill>
                  <a:latin typeface="Arial Rounded MT Bold" pitchFamily="34" charset="0"/>
                </a:rPr>
                <a:t>4</a:t>
              </a:r>
              <a:endParaRPr lang="en-GB" sz="44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017073" y="2413412"/>
              <a:ext cx="360437" cy="0"/>
            </a:xfrm>
            <a:prstGeom prst="line">
              <a:avLst/>
            </a:prstGeom>
            <a:ln w="6032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79" name="TextBox 22"/>
            <p:cNvSpPr txBox="1">
              <a:spLocks noChangeArrowheads="1"/>
            </p:cNvSpPr>
            <p:nvPr/>
          </p:nvSpPr>
          <p:spPr bwMode="auto">
            <a:xfrm>
              <a:off x="1497711" y="2036642"/>
              <a:ext cx="5196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400">
                  <a:solidFill>
                    <a:srgbClr val="FF0000"/>
                  </a:solidFill>
                  <a:latin typeface="Arial Rounded MT Bold" pitchFamily="34" charset="0"/>
                </a:rPr>
                <a:t>=</a:t>
              </a:r>
              <a:endParaRPr lang="en-GB" sz="44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630613" y="1955800"/>
            <a:ext cx="1079500" cy="1490663"/>
            <a:chOff x="937682" y="1659927"/>
            <a:chExt cx="1079723" cy="1489521"/>
          </a:xfrm>
        </p:grpSpPr>
        <p:sp>
          <p:nvSpPr>
            <p:cNvPr id="10272" name="TextBox 25"/>
            <p:cNvSpPr txBox="1">
              <a:spLocks noChangeArrowheads="1"/>
            </p:cNvSpPr>
            <p:nvPr/>
          </p:nvSpPr>
          <p:spPr bwMode="auto">
            <a:xfrm>
              <a:off x="937682" y="1659927"/>
              <a:ext cx="5196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400">
                  <a:solidFill>
                    <a:srgbClr val="FF0000"/>
                  </a:solidFill>
                  <a:latin typeface="Arial Rounded MT Bold" pitchFamily="34" charset="0"/>
                </a:rPr>
                <a:t>1</a:t>
              </a:r>
              <a:endParaRPr lang="en-GB" sz="44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sp>
          <p:nvSpPr>
            <p:cNvPr id="10273" name="TextBox 26"/>
            <p:cNvSpPr txBox="1">
              <a:spLocks noChangeArrowheads="1"/>
            </p:cNvSpPr>
            <p:nvPr/>
          </p:nvSpPr>
          <p:spPr bwMode="auto">
            <a:xfrm>
              <a:off x="937682" y="2380007"/>
              <a:ext cx="5196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400">
                  <a:solidFill>
                    <a:srgbClr val="FF0000"/>
                  </a:solidFill>
                  <a:latin typeface="Arial Rounded MT Bold" pitchFamily="34" charset="0"/>
                </a:rPr>
                <a:t>3</a:t>
              </a:r>
              <a:endParaRPr lang="en-GB" sz="44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017073" y="2413412"/>
              <a:ext cx="360436" cy="0"/>
            </a:xfrm>
            <a:prstGeom prst="line">
              <a:avLst/>
            </a:prstGeom>
            <a:ln w="6032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75" name="TextBox 28"/>
            <p:cNvSpPr txBox="1">
              <a:spLocks noChangeArrowheads="1"/>
            </p:cNvSpPr>
            <p:nvPr/>
          </p:nvSpPr>
          <p:spPr bwMode="auto">
            <a:xfrm>
              <a:off x="1497711" y="2036642"/>
              <a:ext cx="5196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400">
                  <a:solidFill>
                    <a:srgbClr val="FF0000"/>
                  </a:solidFill>
                  <a:latin typeface="Arial Rounded MT Bold" pitchFamily="34" charset="0"/>
                </a:rPr>
                <a:t>=</a:t>
              </a:r>
              <a:endParaRPr lang="en-GB" sz="44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311900" y="1955800"/>
            <a:ext cx="1079500" cy="1490663"/>
            <a:chOff x="937682" y="1659927"/>
            <a:chExt cx="1079723" cy="1489521"/>
          </a:xfrm>
        </p:grpSpPr>
        <p:sp>
          <p:nvSpPr>
            <p:cNvPr id="10268" name="TextBox 30"/>
            <p:cNvSpPr txBox="1">
              <a:spLocks noChangeArrowheads="1"/>
            </p:cNvSpPr>
            <p:nvPr/>
          </p:nvSpPr>
          <p:spPr bwMode="auto">
            <a:xfrm>
              <a:off x="937682" y="1659927"/>
              <a:ext cx="5196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400">
                  <a:solidFill>
                    <a:srgbClr val="FF0000"/>
                  </a:solidFill>
                  <a:latin typeface="Arial Rounded MT Bold" pitchFamily="34" charset="0"/>
                </a:rPr>
                <a:t>1</a:t>
              </a:r>
              <a:endParaRPr lang="en-GB" sz="44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sp>
          <p:nvSpPr>
            <p:cNvPr id="10269" name="TextBox 31"/>
            <p:cNvSpPr txBox="1">
              <a:spLocks noChangeArrowheads="1"/>
            </p:cNvSpPr>
            <p:nvPr/>
          </p:nvSpPr>
          <p:spPr bwMode="auto">
            <a:xfrm>
              <a:off x="937682" y="2380007"/>
              <a:ext cx="5196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400">
                  <a:solidFill>
                    <a:srgbClr val="FF0000"/>
                  </a:solidFill>
                  <a:latin typeface="Arial Rounded MT Bold" pitchFamily="34" charset="0"/>
                </a:rPr>
                <a:t>6</a:t>
              </a:r>
              <a:endParaRPr lang="en-GB" sz="44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017073" y="2413412"/>
              <a:ext cx="360437" cy="0"/>
            </a:xfrm>
            <a:prstGeom prst="line">
              <a:avLst/>
            </a:prstGeom>
            <a:ln w="6032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71" name="TextBox 33"/>
            <p:cNvSpPr txBox="1">
              <a:spLocks noChangeArrowheads="1"/>
            </p:cNvSpPr>
            <p:nvPr/>
          </p:nvSpPr>
          <p:spPr bwMode="auto">
            <a:xfrm>
              <a:off x="1497711" y="2036642"/>
              <a:ext cx="5196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400">
                  <a:solidFill>
                    <a:srgbClr val="FF0000"/>
                  </a:solidFill>
                  <a:latin typeface="Arial Rounded MT Bold" pitchFamily="34" charset="0"/>
                </a:rPr>
                <a:t>=</a:t>
              </a:r>
              <a:endParaRPr lang="en-GB" sz="44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528638" y="4291013"/>
            <a:ext cx="1079500" cy="1489075"/>
            <a:chOff x="937682" y="1659927"/>
            <a:chExt cx="1079723" cy="1489521"/>
          </a:xfrm>
        </p:grpSpPr>
        <p:sp>
          <p:nvSpPr>
            <p:cNvPr id="10264" name="TextBox 35"/>
            <p:cNvSpPr txBox="1">
              <a:spLocks noChangeArrowheads="1"/>
            </p:cNvSpPr>
            <p:nvPr/>
          </p:nvSpPr>
          <p:spPr bwMode="auto">
            <a:xfrm>
              <a:off x="937682" y="1659927"/>
              <a:ext cx="5196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400">
                  <a:solidFill>
                    <a:srgbClr val="FF0000"/>
                  </a:solidFill>
                  <a:latin typeface="Arial Rounded MT Bold" pitchFamily="34" charset="0"/>
                </a:rPr>
                <a:t>1</a:t>
              </a:r>
              <a:endParaRPr lang="en-GB" sz="44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sp>
          <p:nvSpPr>
            <p:cNvPr id="10265" name="TextBox 36"/>
            <p:cNvSpPr txBox="1">
              <a:spLocks noChangeArrowheads="1"/>
            </p:cNvSpPr>
            <p:nvPr/>
          </p:nvSpPr>
          <p:spPr bwMode="auto">
            <a:xfrm>
              <a:off x="937682" y="2380007"/>
              <a:ext cx="5196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400">
                  <a:solidFill>
                    <a:srgbClr val="FF0000"/>
                  </a:solidFill>
                  <a:latin typeface="Arial Rounded MT Bold" pitchFamily="34" charset="0"/>
                </a:rPr>
                <a:t>8</a:t>
              </a:r>
              <a:endParaRPr lang="en-GB" sz="44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017073" y="2412627"/>
              <a:ext cx="360436" cy="0"/>
            </a:xfrm>
            <a:prstGeom prst="line">
              <a:avLst/>
            </a:prstGeom>
            <a:ln w="6032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7" name="TextBox 38"/>
            <p:cNvSpPr txBox="1">
              <a:spLocks noChangeArrowheads="1"/>
            </p:cNvSpPr>
            <p:nvPr/>
          </p:nvSpPr>
          <p:spPr bwMode="auto">
            <a:xfrm>
              <a:off x="1497711" y="2036642"/>
              <a:ext cx="5196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400">
                  <a:solidFill>
                    <a:srgbClr val="FF0000"/>
                  </a:solidFill>
                  <a:latin typeface="Arial Rounded MT Bold" pitchFamily="34" charset="0"/>
                </a:rPr>
                <a:t>=</a:t>
              </a:r>
              <a:endParaRPr lang="en-GB" sz="44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3460750" y="4291013"/>
            <a:ext cx="1247775" cy="1489075"/>
            <a:chOff x="770168" y="1659927"/>
            <a:chExt cx="1247237" cy="1489521"/>
          </a:xfrm>
        </p:grpSpPr>
        <p:sp>
          <p:nvSpPr>
            <p:cNvPr id="10260" name="TextBox 40"/>
            <p:cNvSpPr txBox="1">
              <a:spLocks noChangeArrowheads="1"/>
            </p:cNvSpPr>
            <p:nvPr/>
          </p:nvSpPr>
          <p:spPr bwMode="auto">
            <a:xfrm>
              <a:off x="937682" y="1659927"/>
              <a:ext cx="5196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400">
                  <a:solidFill>
                    <a:srgbClr val="FF0000"/>
                  </a:solidFill>
                  <a:latin typeface="Arial Rounded MT Bold" pitchFamily="34" charset="0"/>
                </a:rPr>
                <a:t>1</a:t>
              </a:r>
              <a:endParaRPr lang="en-GB" sz="44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sp>
          <p:nvSpPr>
            <p:cNvPr id="10261" name="TextBox 41"/>
            <p:cNvSpPr txBox="1">
              <a:spLocks noChangeArrowheads="1"/>
            </p:cNvSpPr>
            <p:nvPr/>
          </p:nvSpPr>
          <p:spPr bwMode="auto">
            <a:xfrm>
              <a:off x="770168" y="2380007"/>
              <a:ext cx="85472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400">
                  <a:solidFill>
                    <a:srgbClr val="FF0000"/>
                  </a:solidFill>
                  <a:latin typeface="Arial Rounded MT Bold" pitchFamily="34" charset="0"/>
                </a:rPr>
                <a:t>10</a:t>
              </a:r>
              <a:endParaRPr lang="en-GB" sz="44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017711" y="2412627"/>
              <a:ext cx="360208" cy="0"/>
            </a:xfrm>
            <a:prstGeom prst="line">
              <a:avLst/>
            </a:prstGeom>
            <a:ln w="6032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3" name="TextBox 43"/>
            <p:cNvSpPr txBox="1">
              <a:spLocks noChangeArrowheads="1"/>
            </p:cNvSpPr>
            <p:nvPr/>
          </p:nvSpPr>
          <p:spPr bwMode="auto">
            <a:xfrm>
              <a:off x="1497711" y="2036642"/>
              <a:ext cx="5196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400">
                  <a:solidFill>
                    <a:srgbClr val="FF0000"/>
                  </a:solidFill>
                  <a:latin typeface="Arial Rounded MT Bold" pitchFamily="34" charset="0"/>
                </a:rPr>
                <a:t>=</a:t>
              </a:r>
              <a:endParaRPr lang="en-GB" sz="44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6310313" y="4291013"/>
            <a:ext cx="1079500" cy="1489075"/>
            <a:chOff x="937682" y="1659927"/>
            <a:chExt cx="1079723" cy="1489521"/>
          </a:xfrm>
        </p:grpSpPr>
        <p:sp>
          <p:nvSpPr>
            <p:cNvPr id="10256" name="TextBox 45"/>
            <p:cNvSpPr txBox="1">
              <a:spLocks noChangeArrowheads="1"/>
            </p:cNvSpPr>
            <p:nvPr/>
          </p:nvSpPr>
          <p:spPr bwMode="auto">
            <a:xfrm>
              <a:off x="937682" y="1659927"/>
              <a:ext cx="5196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400">
                  <a:solidFill>
                    <a:srgbClr val="FF0000"/>
                  </a:solidFill>
                  <a:latin typeface="Arial Rounded MT Bold" pitchFamily="34" charset="0"/>
                </a:rPr>
                <a:t>1</a:t>
              </a:r>
              <a:endParaRPr lang="en-GB" sz="44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sp>
          <p:nvSpPr>
            <p:cNvPr id="10257" name="TextBox 46"/>
            <p:cNvSpPr txBox="1">
              <a:spLocks noChangeArrowheads="1"/>
            </p:cNvSpPr>
            <p:nvPr/>
          </p:nvSpPr>
          <p:spPr bwMode="auto">
            <a:xfrm>
              <a:off x="937682" y="2380007"/>
              <a:ext cx="5196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400">
                  <a:solidFill>
                    <a:srgbClr val="FF0000"/>
                  </a:solidFill>
                  <a:latin typeface="Arial Rounded MT Bold" pitchFamily="34" charset="0"/>
                </a:rPr>
                <a:t>5</a:t>
              </a:r>
              <a:endParaRPr lang="en-GB" sz="44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017073" y="2412627"/>
              <a:ext cx="360436" cy="0"/>
            </a:xfrm>
            <a:prstGeom prst="line">
              <a:avLst/>
            </a:prstGeom>
            <a:ln w="6032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9" name="TextBox 48"/>
            <p:cNvSpPr txBox="1">
              <a:spLocks noChangeArrowheads="1"/>
            </p:cNvSpPr>
            <p:nvPr/>
          </p:nvSpPr>
          <p:spPr bwMode="auto">
            <a:xfrm>
              <a:off x="1497711" y="2036642"/>
              <a:ext cx="5196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4400">
                  <a:solidFill>
                    <a:srgbClr val="FF0000"/>
                  </a:solidFill>
                  <a:latin typeface="Arial Rounded MT Bold" pitchFamily="34" charset="0"/>
                </a:rPr>
                <a:t>=</a:t>
              </a:r>
              <a:endParaRPr lang="en-GB" sz="440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616075" y="2308225"/>
            <a:ext cx="1365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solidFill>
                  <a:srgbClr val="000099"/>
                </a:solidFill>
                <a:latin typeface="Arial Rounded MT Bold" pitchFamily="34" charset="0"/>
              </a:rPr>
              <a:t>0.25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616075" y="4652963"/>
            <a:ext cx="17002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solidFill>
                  <a:srgbClr val="000099"/>
                </a:solidFill>
                <a:latin typeface="Arial Rounded MT Bold" pitchFamily="34" charset="0"/>
              </a:rPr>
              <a:t>0.125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722813" y="2306638"/>
            <a:ext cx="10302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solidFill>
                  <a:srgbClr val="000099"/>
                </a:solidFill>
                <a:latin typeface="Arial Rounded MT Bold" pitchFamily="34" charset="0"/>
              </a:rPr>
              <a:t>0.3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724400" y="4651375"/>
            <a:ext cx="10318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solidFill>
                  <a:srgbClr val="000099"/>
                </a:solidFill>
                <a:latin typeface="Arial Rounded MT Bold" pitchFamily="34" charset="0"/>
              </a:rPr>
              <a:t>0.1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385050" y="2303463"/>
            <a:ext cx="1365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solidFill>
                  <a:srgbClr val="000099"/>
                </a:solidFill>
                <a:latin typeface="Arial Rounded MT Bold" pitchFamily="34" charset="0"/>
              </a:rPr>
              <a:t>0.16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389813" y="4649788"/>
            <a:ext cx="10302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solidFill>
                  <a:srgbClr val="000099"/>
                </a:solidFill>
                <a:latin typeface="Arial Rounded MT Bold" pitchFamily="34" charset="0"/>
              </a:rPr>
              <a:t>0.2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9FBEF284-297D-4317-9622-2E5B88874C3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81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build="p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88" y="260350"/>
            <a:ext cx="8632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cs typeface="+mn-cs"/>
              </a:rPr>
              <a:t>Fraction and Decimal Equivalence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33525" y="981075"/>
            <a:ext cx="6076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So, let’s try these problems ...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90650" y="2606675"/>
            <a:ext cx="57832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If 1 third is 0.3, 2 thirds is ...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53250" y="2606675"/>
            <a:ext cx="8001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000099"/>
                </a:solidFill>
                <a:latin typeface="Arial Rounded MT Bold" pitchFamily="34" charset="0"/>
              </a:rPr>
              <a:t>0.6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00163" y="3409950"/>
            <a:ext cx="5988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If 1 tenth is 0.1, 4 tenths is ...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43738" y="3409950"/>
            <a:ext cx="8001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000099"/>
                </a:solidFill>
                <a:latin typeface="Arial Rounded MT Bold" pitchFamily="34" charset="0"/>
              </a:rPr>
              <a:t>0.4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3725" y="4214813"/>
            <a:ext cx="7161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If 1 quarter is 0.25, 3 quarters is ...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07288" y="4214813"/>
            <a:ext cx="1042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000099"/>
                </a:solidFill>
                <a:latin typeface="Arial Rounded MT Bold" pitchFamily="34" charset="0"/>
              </a:rPr>
              <a:t>0.75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46225" y="5018088"/>
            <a:ext cx="5489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If 1 fifth is 0.2, 4 fifths is ...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97675" y="5018088"/>
            <a:ext cx="80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000099"/>
                </a:solidFill>
                <a:latin typeface="Arial Rounded MT Bold" pitchFamily="34" charset="0"/>
              </a:rPr>
              <a:t>0.8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03350" y="1803400"/>
            <a:ext cx="57737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If 1 half is 0.5, 2 halves is ...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40550" y="1803400"/>
            <a:ext cx="8001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000099"/>
                </a:solidFill>
                <a:latin typeface="Arial Rounded MT Bold" pitchFamily="34" charset="0"/>
              </a:rPr>
              <a:t>1.0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8450" y="5821363"/>
            <a:ext cx="8005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If 5 tenths is 0.5, this is equivalent to ...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58150" y="5821363"/>
            <a:ext cx="78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000099"/>
                </a:solidFill>
                <a:latin typeface="Arial Rounded MT Bold" pitchFamily="34" charset="0"/>
              </a:rPr>
              <a:t>1/2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E5C0C42-46E2-43C5-857E-88B2D17C918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75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88" y="260350"/>
            <a:ext cx="8632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cs typeface="+mn-cs"/>
              </a:rPr>
              <a:t>Fraction and Decimal Equivalence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87438" y="981075"/>
            <a:ext cx="6969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Can you work out these decimals?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900" y="2806700"/>
            <a:ext cx="56578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900" y="1789113"/>
            <a:ext cx="56578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900" y="3822700"/>
            <a:ext cx="56578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0900" y="4838700"/>
            <a:ext cx="56578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0900" y="5854700"/>
            <a:ext cx="56578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64413" y="1781175"/>
            <a:ext cx="8001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000099"/>
                </a:solidFill>
                <a:latin typeface="Arial Rounded MT Bold" pitchFamily="34" charset="0"/>
              </a:rPr>
              <a:t>0.5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64413" y="2798763"/>
            <a:ext cx="80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000099"/>
                </a:solidFill>
                <a:latin typeface="Arial Rounded MT Bold" pitchFamily="34" charset="0"/>
              </a:rPr>
              <a:t>0.7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64413" y="3816350"/>
            <a:ext cx="80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000099"/>
                </a:solidFill>
                <a:latin typeface="Arial Rounded MT Bold" pitchFamily="34" charset="0"/>
              </a:rPr>
              <a:t>0.2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64413" y="4833938"/>
            <a:ext cx="80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000099"/>
                </a:solidFill>
                <a:latin typeface="Arial Rounded MT Bold" pitchFamily="34" charset="0"/>
              </a:rPr>
              <a:t>0.8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64413" y="5849938"/>
            <a:ext cx="8001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000099"/>
                </a:solidFill>
                <a:latin typeface="Arial Rounded MT Bold" pitchFamily="34" charset="0"/>
              </a:rPr>
              <a:t>0.9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9504CBC-A02A-4F5F-8114-67D5C63D15F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9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88" y="260350"/>
            <a:ext cx="8632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cs typeface="+mn-cs"/>
              </a:rPr>
              <a:t>Fraction and Decimal Equivalence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03388" y="981075"/>
            <a:ext cx="5737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0000"/>
                </a:solidFill>
                <a:latin typeface="Arial Rounded MT Bold" pitchFamily="34" charset="0"/>
              </a:rPr>
              <a:t>Thumbs up? Thumbs down?</a:t>
            </a:r>
          </a:p>
        </p:txBody>
      </p:sp>
      <p:pic>
        <p:nvPicPr>
          <p:cNvPr id="6" name="Picture 5" descr="thumbs u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7513" y="1816100"/>
            <a:ext cx="5768975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16E3E6B-54DC-4A6B-AA7B-711A038C0A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31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4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0.4|0.9|2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5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3|15.5|1.7|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6.1|7.9|3.5|3.9|3.5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3|2.5|8.7|2.4|6.6|1.9|6.9|2.3|6.4|2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8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1160</TotalTime>
  <Words>325</Words>
  <Application>Microsoft Office PowerPoint</Application>
  <PresentationFormat>On-screen Show (4:3)</PresentationFormat>
  <Paragraphs>86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</dc:creator>
  <cp:lastModifiedBy>Vicki Grogan</cp:lastModifiedBy>
  <cp:revision>66</cp:revision>
  <dcterms:created xsi:type="dcterms:W3CDTF">2011-11-26T10:57:03Z</dcterms:created>
  <dcterms:modified xsi:type="dcterms:W3CDTF">2021-02-22T13:45:32Z</dcterms:modified>
</cp:coreProperties>
</file>