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2" r:id="rId3"/>
    <p:sldId id="263" r:id="rId4"/>
    <p:sldId id="313" r:id="rId5"/>
    <p:sldId id="314" r:id="rId6"/>
    <p:sldId id="273" r:id="rId7"/>
    <p:sldId id="304" r:id="rId8"/>
    <p:sldId id="315" r:id="rId9"/>
    <p:sldId id="305" r:id="rId10"/>
    <p:sldId id="308" r:id="rId11"/>
    <p:sldId id="312" r:id="rId12"/>
  </p:sldIdLst>
  <p:sldSz cx="9144000" cy="6858000" type="screen4x3"/>
  <p:notesSz cx="6858000" cy="9144000"/>
  <p:embeddedFontLst>
    <p:embeddedFont>
      <p:font typeface="Tuffy" panose="020B0603060100000000" charset="0"/>
      <p:regular r:id="rId13"/>
      <p:bold r:id="rId14"/>
      <p:italic r:id="rId15"/>
      <p:boldItalic r:id="rId16"/>
    </p:embeddedFont>
    <p:embeddedFont>
      <p:font typeface="Twinkl" panose="020B0604020202020204" charset="0"/>
      <p:regular r:id="rId17"/>
      <p:bold r:id="rId18"/>
    </p:embeddedFont>
    <p:embeddedFont>
      <p:font typeface="Twinkl SemiBold" charset="0"/>
      <p:bold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E09B"/>
    <a:srgbClr val="CEB4D7"/>
    <a:srgbClr val="641A6A"/>
    <a:srgbClr val="FECF81"/>
    <a:srgbClr val="FAB003"/>
    <a:srgbClr val="2DB6BC"/>
    <a:srgbClr val="FBDB97"/>
    <a:srgbClr val="2F7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6B44FDA-6302-430F-87F2-BFF645A0F3B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2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2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28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65BFD7F-7C7F-4A32-B25F-13032C3D7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37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E3F2F60-DB8F-4871-B2CE-0275811EE1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7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9E3D9ABA-4EDE-4791-8DAC-907E05977FC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805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7BC566D-0666-42F5-80A1-6343AE19330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D121EBD2-A553-47E9-ACB6-ECDD0ED4C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8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4AA5ED2-6E89-4A62-8412-65895CF73FB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8858E5C6-2752-40A7-A25E-452E3FA0A8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30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F8BF4C9-9C31-48D3-AEF2-D3DC798CF80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252FAAAD-D28E-4B55-923D-8F851D068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14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9C4D822-CDA1-47EC-B0DE-7AA218693FF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90813A91-5993-44BD-8E72-DE1A4D457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19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B66875C-1D7E-4211-B9D2-5A960243B8D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id="{38CE9EE5-6637-40AC-866B-22A9A4DF3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0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2F6813B-12CB-4295-8DD8-B53C27C24A7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665A8AF-9097-47B9-AA64-4CC02AEB5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33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C00E9E-1A0F-452C-9740-2F5D36021BC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C4453-3081-461A-B6B4-2E79EFC3B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9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3B5B167-7004-4B6E-894D-C845748564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5799A6-6D9B-4E3A-A4BE-83C39FBEE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21" r:id="rId10"/>
    <p:sldLayoutId id="2147483722" r:id="rId11"/>
    <p:sldLayoutId id="2147483732" r:id="rId12"/>
    <p:sldLayoutId id="214748373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2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EF0774-B511-4AC1-815B-1886A5E9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"/>
    </mc:Choice>
    <mc:Fallback>
      <p:transition spd="slow" advTm="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0557DD71-E89F-4A5F-BF4C-384FCD9B4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9454" r="8264" b="41289"/>
          <a:stretch>
            <a:fillRect/>
          </a:stretch>
        </p:blipFill>
        <p:spPr bwMode="auto">
          <a:xfrm>
            <a:off x="755650" y="2908300"/>
            <a:ext cx="76327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9E7EE4-D2A4-453E-B302-B941DE70582A}"/>
              </a:ext>
            </a:extLst>
          </p:cNvPr>
          <p:cNvSpPr/>
          <p:nvPr/>
        </p:nvSpPr>
        <p:spPr>
          <a:xfrm>
            <a:off x="1246188" y="758825"/>
            <a:ext cx="6421437" cy="5540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Aeroplane Decimal Remainders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CBBCC-873C-40C0-B179-779E7351F6E3}"/>
              </a:ext>
            </a:extLst>
          </p:cNvPr>
          <p:cNvSpPr/>
          <p:nvPr/>
        </p:nvSpPr>
        <p:spPr>
          <a:xfrm>
            <a:off x="755650" y="1382713"/>
            <a:ext cx="7632700" cy="733425"/>
          </a:xfrm>
          <a:prstGeom prst="rect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Work with a partner to answer this word problem that involves decimal remainders using short division.</a:t>
            </a:r>
          </a:p>
        </p:txBody>
      </p:sp>
      <p:pic>
        <p:nvPicPr>
          <p:cNvPr id="22533" name="Pairs">
            <a:extLst>
              <a:ext uri="{FF2B5EF4-FFF2-40B4-BE49-F238E27FC236}">
                <a16:creationId xmlns:a16="http://schemas.microsoft.com/office/drawing/2014/main" id="{F60D792D-927D-4BCB-9E08-4E983226B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8">
            <a:extLst>
              <a:ext uri="{FF2B5EF4-FFF2-40B4-BE49-F238E27FC236}">
                <a16:creationId xmlns:a16="http://schemas.microsoft.com/office/drawing/2014/main" id="{0CA197B5-403C-420C-B163-B57AD696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76463"/>
            <a:ext cx="7632700" cy="646112"/>
          </a:xfrm>
          <a:prstGeom prst="rect">
            <a:avLst/>
          </a:prstGeom>
          <a:solidFill>
            <a:srgbClr val="CFE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Over 4 days, a pilot flew his aeroplane 2779 miles.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many miles did the pilot fly on average each day?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EBE68F4-428B-4410-971F-452A2AF05A42}"/>
              </a:ext>
            </a:extLst>
          </p:cNvPr>
          <p:cNvGraphicFramePr>
            <a:graphicFrameLocks noGrp="1"/>
          </p:cNvGraphicFramePr>
          <p:nvPr/>
        </p:nvGraphicFramePr>
        <p:xfrm>
          <a:off x="1509713" y="3690938"/>
          <a:ext cx="4016376" cy="173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9437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7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FC000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37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0B0275-D87B-4F75-80EA-76348E261699}"/>
              </a:ext>
            </a:extLst>
          </p:cNvPr>
          <p:cNvCxnSpPr>
            <a:cxnSpLocks/>
          </p:cNvCxnSpPr>
          <p:nvPr/>
        </p:nvCxnSpPr>
        <p:spPr>
          <a:xfrm>
            <a:off x="2097088" y="4265613"/>
            <a:ext cx="0" cy="5762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92944F-B015-4CED-9080-8E837383025F}"/>
              </a:ext>
            </a:extLst>
          </p:cNvPr>
          <p:cNvCxnSpPr>
            <a:cxnSpLocks/>
          </p:cNvCxnSpPr>
          <p:nvPr/>
        </p:nvCxnSpPr>
        <p:spPr>
          <a:xfrm flipH="1">
            <a:off x="2068513" y="4265613"/>
            <a:ext cx="23177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8E4C64F-3DA2-4844-9196-7B70ED05CE09}"/>
              </a:ext>
            </a:extLst>
          </p:cNvPr>
          <p:cNvSpPr/>
          <p:nvPr/>
        </p:nvSpPr>
        <p:spPr>
          <a:xfrm>
            <a:off x="4337050" y="4532313"/>
            <a:ext cx="96838" cy="96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5E30DC-E7B8-4D08-8513-9FFD956C6F97}"/>
              </a:ext>
            </a:extLst>
          </p:cNvPr>
          <p:cNvSpPr/>
          <p:nvPr/>
        </p:nvSpPr>
        <p:spPr>
          <a:xfrm>
            <a:off x="4337050" y="3916363"/>
            <a:ext cx="96838" cy="98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E41C3-05DF-44B6-9DE6-73071A995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4267200"/>
            <a:ext cx="479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1EF15-F78F-40B6-9E8D-959CC2429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4267200"/>
            <a:ext cx="479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2145E-EE01-4B5B-AE16-6103B2F4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0" y="4273550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436A00-4956-4863-B9D8-C650EF268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4273550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54B1E-4279-4C35-A584-4B5E6214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279900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25FDD-2B1E-4E16-A189-96657F9F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4279900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5C22B8-7772-4786-9B6B-E8236C85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427672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B6266D-BDF9-423C-B464-AE0FE4FD0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3665538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765254-A3BD-4E79-927F-B1A14C964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800" y="4227513"/>
            <a:ext cx="479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202274-E1BB-4140-B4CB-5325CA96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3668713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4BE580-F420-4DBA-88C9-0B9EFC5E5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188" y="4227513"/>
            <a:ext cx="479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564B8-0BB1-42EC-B3E7-9A797F85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368617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9E0D7-3F6C-48BC-91BF-669CC8F8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4227513"/>
            <a:ext cx="479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D0270E-4555-491E-A1BE-2BC5F595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3687763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Callout: Left Arrow 26">
            <a:extLst>
              <a:ext uri="{FF2B5EF4-FFF2-40B4-BE49-F238E27FC236}">
                <a16:creationId xmlns:a16="http://schemas.microsoft.com/office/drawing/2014/main" id="{4673810B-12E7-4805-A990-E1F9603FEFEF}"/>
              </a:ext>
            </a:extLst>
          </p:cNvPr>
          <p:cNvSpPr/>
          <p:nvPr/>
        </p:nvSpPr>
        <p:spPr>
          <a:xfrm>
            <a:off x="5535613" y="3594100"/>
            <a:ext cx="2373312" cy="1916113"/>
          </a:xfrm>
          <a:prstGeom prst="leftArrowCallout">
            <a:avLst>
              <a:gd name="adj1" fmla="val 24124"/>
              <a:gd name="adj2" fmla="val 24562"/>
              <a:gd name="adj3" fmla="val 34639"/>
              <a:gd name="adj4" fmla="val 681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tx1"/>
                </a:solidFill>
              </a:rPr>
              <a:t>The pilot flew </a:t>
            </a:r>
            <a:r>
              <a:rPr lang="en-GB" b="1">
                <a:solidFill>
                  <a:schemeClr val="tx1"/>
                </a:solidFill>
              </a:rPr>
              <a:t>694.75 miles </a:t>
            </a:r>
            <a:r>
              <a:rPr lang="en-GB">
                <a:solidFill>
                  <a:schemeClr val="tx1"/>
                </a:solidFill>
              </a:rPr>
              <a:t>on average each day.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983EEE-C876-4AF3-A711-98FB1468C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222750"/>
            <a:ext cx="47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A61232-EBBC-4FCA-9B5B-2FCB4D14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3697288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4FC642-33F5-4A82-9C0C-5F6D15A38D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02"/>
    </mc:Choice>
    <mc:Fallback>
      <p:transition spd="slow" advTm="3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3.33333E-6 L -2.22222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3.33333E-6 L 4.16667E-6 -0.07223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1.11022E-16 L -4.16667E-6 -0.07222 " pathEditMode="relative" rAng="0" ptsTypes="AA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7.40741E-7 L -8.33333E-7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1.11022E-16 L 1.11111E-6 -0.07222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7.40741E-7 L -8.33333E-7 -0.07222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11022E-16 L 1.66667E-6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4.81481E-6 L -2.77778E-7 -0.07222 " pathEditMode="relative" rAng="0" ptsTypes="AA">
                                      <p:cBhvr>
                                        <p:cTn id="1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1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44444E-6 L -4.16667E-6 -0.07223 " pathEditMode="relative" rAng="0" ptsTypes="AA">
                                      <p:cBhvr>
                                        <p:cTn id="1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4.81481E-6 L -2.77778E-7 -0.07222 " pathEditMode="relative" rAng="0" ptsTypes="AA">
                                      <p:cBhvr>
                                        <p:cTn id="1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5" presetID="34" presetClass="emph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1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2" grpId="1"/>
      <p:bldP spid="22" grpId="2"/>
      <p:bldP spid="22" grpId="3"/>
      <p:bldP spid="22" grpId="4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 animBg="1"/>
      <p:bldP spid="31" grpId="0"/>
      <p:bldP spid="31" grpId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124B710-EAF4-4AD1-91B2-70F5E6CDDA77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85F3B4-62E0-4C01-BFE8-636BA60B7266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7652" name="Title 1">
            <a:extLst>
              <a:ext uri="{FF2B5EF4-FFF2-40B4-BE49-F238E27FC236}">
                <a16:creationId xmlns:a16="http://schemas.microsoft.com/office/drawing/2014/main" id="{F4512F2C-592B-462E-88D1-73E98C15F366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27653" name="Title 1">
            <a:extLst>
              <a:ext uri="{FF2B5EF4-FFF2-40B4-BE49-F238E27FC236}">
                <a16:creationId xmlns:a16="http://schemas.microsoft.com/office/drawing/2014/main" id="{D1B7A182-5C24-4462-BAA5-16EFFDBF5315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27654" name="Content Placeholder 15">
            <a:extLst>
              <a:ext uri="{FF2B5EF4-FFF2-40B4-BE49-F238E27FC236}">
                <a16:creationId xmlns:a16="http://schemas.microsoft.com/office/drawing/2014/main" id="{DE7B6416-C122-467F-BA38-CB06CD722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B0604020202020204" charset="0"/>
                <a:cs typeface="Twinkl" panose="020B0604020202020204" charset="0"/>
              </a:rPr>
              <a:t>I can use the written method of short division to calculate decimal remainders.</a:t>
            </a:r>
          </a:p>
        </p:txBody>
      </p:sp>
      <p:sp>
        <p:nvSpPr>
          <p:cNvPr id="27655" name="Content Placeholder 15">
            <a:extLst>
              <a:ext uri="{FF2B5EF4-FFF2-40B4-BE49-F238E27FC236}">
                <a16:creationId xmlns:a16="http://schemas.microsoft.com/office/drawing/2014/main" id="{20970374-79D2-40B9-87A4-C8C6AEB5B2CF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/>
            <a:r>
              <a:rPr lang="en-GB" altLang="en-US"/>
              <a:t>I can use the written method of short division to calculate decimal remainders in the context of distance.</a:t>
            </a:r>
          </a:p>
          <a:p>
            <a:pPr eaLnBrk="1" hangingPunct="1"/>
            <a:r>
              <a:rPr lang="en-GB" altLang="en-US"/>
              <a:t>I can use recall of my times tables facts to help me complete short division.</a:t>
            </a:r>
          </a:p>
        </p:txBody>
      </p:sp>
      <p:pic>
        <p:nvPicPr>
          <p:cNvPr id="27656" name="Picture 1">
            <a:extLst>
              <a:ext uri="{FF2B5EF4-FFF2-40B4-BE49-F238E27FC236}">
                <a16:creationId xmlns:a16="http://schemas.microsoft.com/office/drawing/2014/main" id="{519CBE05-E267-4339-918D-2DF05AAC5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8E2DF4-A7BD-4A6D-BA00-48B8665F2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0"/>
    </mc:Choice>
    <mc:Fallback>
      <p:transition spd="slow" advTm="1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9DF28E0-4926-41F3-A7FC-019923FBF178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7C975D9-0A41-4AF5-BF8B-A0B7FAFDD9F9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C5D88566-ABAC-4534-82D5-822ACEB79857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4341" name="Title 1">
            <a:extLst>
              <a:ext uri="{FF2B5EF4-FFF2-40B4-BE49-F238E27FC236}">
                <a16:creationId xmlns:a16="http://schemas.microsoft.com/office/drawing/2014/main" id="{DE3BDAD6-9BAB-4DBB-BF8B-69391B52350A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4342" name="Content Placeholder 15">
            <a:extLst>
              <a:ext uri="{FF2B5EF4-FFF2-40B4-BE49-F238E27FC236}">
                <a16:creationId xmlns:a16="http://schemas.microsoft.com/office/drawing/2014/main" id="{189A10E4-E64D-4309-971A-8FE0C2AC7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anose="020B0604020202020204" charset="0"/>
                <a:cs typeface="Twinkl" panose="020B0604020202020204" charset="0"/>
              </a:rPr>
              <a:t>I can use the written method of short division to calculate decimal remainders.</a:t>
            </a:r>
          </a:p>
        </p:txBody>
      </p:sp>
      <p:sp>
        <p:nvSpPr>
          <p:cNvPr id="14343" name="Content Placeholder 15">
            <a:extLst>
              <a:ext uri="{FF2B5EF4-FFF2-40B4-BE49-F238E27FC236}">
                <a16:creationId xmlns:a16="http://schemas.microsoft.com/office/drawing/2014/main" id="{E5DBCCA6-41F5-418F-B004-D33B1611A2EA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/>
            <a:r>
              <a:rPr lang="en-GB" altLang="en-US"/>
              <a:t>I can use the written method of short division to calculate decimal remainders in the context of distance.</a:t>
            </a:r>
          </a:p>
          <a:p>
            <a:pPr eaLnBrk="1" hangingPunct="1"/>
            <a:r>
              <a:rPr lang="en-GB" altLang="en-US"/>
              <a:t>I can use recall of my times tables facts to help me complete short division.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D5217C-C06F-442A-AA77-0C2369B7A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7"/>
    </mc:Choice>
    <mc:Fallback>
      <p:transition spd="slow" advTm="1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83FC45FC-583B-4087-A2E1-7309C23C8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/>
          <a:stretch>
            <a:fillRect/>
          </a:stretch>
        </p:blipFill>
        <p:spPr bwMode="auto">
          <a:xfrm>
            <a:off x="755650" y="1479550"/>
            <a:ext cx="76327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B82B6C-7EB1-4913-BF1E-E789F2F49B4B}"/>
              </a:ext>
            </a:extLst>
          </p:cNvPr>
          <p:cNvSpPr/>
          <p:nvPr/>
        </p:nvSpPr>
        <p:spPr>
          <a:xfrm>
            <a:off x="2235200" y="696913"/>
            <a:ext cx="46736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What’s My Number?</a:t>
            </a:r>
            <a:endParaRPr lang="en-GB" sz="4000" dirty="0">
              <a:latin typeface="+mj-lt"/>
            </a:endParaRPr>
          </a:p>
        </p:txBody>
      </p:sp>
      <p:pic>
        <p:nvPicPr>
          <p:cNvPr id="15364" name="Picture 12">
            <a:extLst>
              <a:ext uri="{FF2B5EF4-FFF2-40B4-BE49-F238E27FC236}">
                <a16:creationId xmlns:a16="http://schemas.microsoft.com/office/drawing/2014/main" id="{38BE40E1-C557-4960-A5CB-400DD3F4E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5BE4E4-CEF6-4A2C-A587-3B11B2F7DF34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1658938"/>
            <a:ext cx="7216775" cy="538162"/>
            <a:chOff x="840259" y="2054447"/>
            <a:chExt cx="7216346" cy="5372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F779D3-E839-4B98-A3C9-876DC110ADAA}"/>
                </a:ext>
              </a:extLst>
            </p:cNvPr>
            <p:cNvSpPr/>
            <p:nvPr/>
          </p:nvSpPr>
          <p:spPr>
            <a:xfrm>
              <a:off x="1038684" y="2092482"/>
              <a:ext cx="7017921" cy="461175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1: </a:t>
              </a:r>
              <a:r>
                <a:rPr lang="en-GB" dirty="0">
                  <a:solidFill>
                    <a:schemeClr val="tx1"/>
                  </a:solidFill>
                </a:rPr>
                <a:t>When you divide me by 7, I have a remainder of 4.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99008A-D818-4F5F-AF26-514B24486569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5381" name="Picture 3">
              <a:extLst>
                <a:ext uri="{FF2B5EF4-FFF2-40B4-BE49-F238E27FC236}">
                  <a16:creationId xmlns:a16="http://schemas.microsoft.com/office/drawing/2014/main" id="{B60E63E3-8B8B-4523-9F49-76C37586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B89103-550B-4C49-BB6D-603C5174311B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2351088"/>
            <a:ext cx="7216775" cy="536575"/>
            <a:chOff x="840259" y="2054447"/>
            <a:chExt cx="7216346" cy="5372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1896C3-85FF-4654-BF1B-8E76846AB615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2: </a:t>
              </a:r>
              <a:r>
                <a:rPr lang="en-GB" dirty="0">
                  <a:solidFill>
                    <a:schemeClr val="tx1"/>
                  </a:solidFill>
                </a:rPr>
                <a:t>When you divide me by 3, I have a remainder of 2.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674F56-391A-4C6B-B348-3AE8C5953E4C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5378" name="Picture 21">
              <a:extLst>
                <a:ext uri="{FF2B5EF4-FFF2-40B4-BE49-F238E27FC236}">
                  <a16:creationId xmlns:a16="http://schemas.microsoft.com/office/drawing/2014/main" id="{0C8B1BA9-ED2D-4566-AA23-EA6FB5D71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67C4E5-9F60-4428-94EB-58C974234C88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3043238"/>
            <a:ext cx="7216775" cy="536575"/>
            <a:chOff x="840259" y="2054447"/>
            <a:chExt cx="7216346" cy="53724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180DD-9A93-4740-BB72-F8325CF20578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3: </a:t>
              </a:r>
              <a:r>
                <a:rPr lang="en-GB" dirty="0">
                  <a:solidFill>
                    <a:schemeClr val="tx1"/>
                  </a:solidFill>
                </a:rPr>
                <a:t>When you divide me by 5, I have a remainder of 2.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543545-CEE9-40BD-8386-3F36F39B58E3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5375" name="Picture 25">
              <a:extLst>
                <a:ext uri="{FF2B5EF4-FFF2-40B4-BE49-F238E27FC236}">
                  <a16:creationId xmlns:a16="http://schemas.microsoft.com/office/drawing/2014/main" id="{795980E2-B848-4E20-88C2-E42806F0E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8" name="Picture 2">
            <a:extLst>
              <a:ext uri="{FF2B5EF4-FFF2-40B4-BE49-F238E27FC236}">
                <a16:creationId xmlns:a16="http://schemas.microsoft.com/office/drawing/2014/main" id="{16D58AEA-2148-44BD-AE1C-6A12ADD89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937000"/>
            <a:ext cx="35385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>
            <a:extLst>
              <a:ext uri="{FF2B5EF4-FFF2-40B4-BE49-F238E27FC236}">
                <a16:creationId xmlns:a16="http://schemas.microsoft.com/office/drawing/2014/main" id="{C9AE66E6-8307-413A-B848-92625246E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519488"/>
            <a:ext cx="7080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">
            <a:extLst>
              <a:ext uri="{FF2B5EF4-FFF2-40B4-BE49-F238E27FC236}">
                <a16:creationId xmlns:a16="http://schemas.microsoft.com/office/drawing/2014/main" id="{CA720AFF-B362-436E-A730-345D1459A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455988"/>
            <a:ext cx="8461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CB86B9B-E59C-4F93-99B2-E9FBA3497979}"/>
              </a:ext>
            </a:extLst>
          </p:cNvPr>
          <p:cNvSpPr/>
          <p:nvPr/>
        </p:nvSpPr>
        <p:spPr>
          <a:xfrm>
            <a:off x="2668588" y="3773488"/>
            <a:ext cx="2019300" cy="963612"/>
          </a:xfrm>
          <a:prstGeom prst="wedgeRectCallout">
            <a:avLst>
              <a:gd name="adj1" fmla="val -88180"/>
              <a:gd name="adj2" fmla="val 39442"/>
            </a:avLst>
          </a:prstGeom>
          <a:solidFill>
            <a:schemeClr val="bg1"/>
          </a:solidFill>
          <a:ln>
            <a:solidFill>
              <a:srgbClr val="641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 am a 2-digit number. What number am I?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B80C78-6711-4295-8ED1-EFE724351EA5}"/>
              </a:ext>
            </a:extLst>
          </p:cNvPr>
          <p:cNvSpPr/>
          <p:nvPr/>
        </p:nvSpPr>
        <p:spPr>
          <a:xfrm>
            <a:off x="5008563" y="3937000"/>
            <a:ext cx="1820862" cy="1820863"/>
          </a:xfrm>
          <a:prstGeom prst="ellipse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/>
              <a:t>32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360D4D-002C-4142-9A2C-6F93D57B9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76"/>
    </mc:Choice>
    <mc:Fallback>
      <p:transition spd="slow" advTm="6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719A9718-E0EB-4203-AAA5-C99A91B9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b="19440"/>
          <a:stretch>
            <a:fillRect/>
          </a:stretch>
        </p:blipFill>
        <p:spPr bwMode="auto">
          <a:xfrm>
            <a:off x="755650" y="1479550"/>
            <a:ext cx="76327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D99CE1-2ED3-42E7-80DE-88776C133A5B}"/>
              </a:ext>
            </a:extLst>
          </p:cNvPr>
          <p:cNvSpPr/>
          <p:nvPr/>
        </p:nvSpPr>
        <p:spPr>
          <a:xfrm>
            <a:off x="2235200" y="696913"/>
            <a:ext cx="46736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What’s My Number?</a:t>
            </a:r>
            <a:endParaRPr lang="en-GB" sz="4000" dirty="0">
              <a:latin typeface="+mj-lt"/>
            </a:endParaRPr>
          </a:p>
        </p:txBody>
      </p:sp>
      <p:pic>
        <p:nvPicPr>
          <p:cNvPr id="16388" name="Picture 12">
            <a:extLst>
              <a:ext uri="{FF2B5EF4-FFF2-40B4-BE49-F238E27FC236}">
                <a16:creationId xmlns:a16="http://schemas.microsoft.com/office/drawing/2014/main" id="{7C1161B7-9C4C-4407-9F76-A74A1500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A3A0FA-F6B7-475B-B06F-1A61F0A19546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1658938"/>
            <a:ext cx="7216775" cy="538162"/>
            <a:chOff x="840259" y="2054447"/>
            <a:chExt cx="7216346" cy="5372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970E7D-3775-4D6A-9C0C-8E788B75B702}"/>
                </a:ext>
              </a:extLst>
            </p:cNvPr>
            <p:cNvSpPr/>
            <p:nvPr/>
          </p:nvSpPr>
          <p:spPr>
            <a:xfrm>
              <a:off x="1038684" y="2092482"/>
              <a:ext cx="7017921" cy="461175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1: </a:t>
              </a:r>
              <a:r>
                <a:rPr lang="en-GB" dirty="0">
                  <a:solidFill>
                    <a:schemeClr val="tx1"/>
                  </a:solidFill>
                </a:rPr>
                <a:t>When you divide me by 8, I have a remainder of 7.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DF04312-5C27-40EB-94B9-C0A65DBAA24F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6404" name="Picture 3">
              <a:extLst>
                <a:ext uri="{FF2B5EF4-FFF2-40B4-BE49-F238E27FC236}">
                  <a16:creationId xmlns:a16="http://schemas.microsoft.com/office/drawing/2014/main" id="{1D292A49-439A-4FD5-848B-E4F3F117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CB6FC5-D9C8-41B8-BC52-8C9C0BEF4E9A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2351088"/>
            <a:ext cx="7216775" cy="536575"/>
            <a:chOff x="840259" y="2054447"/>
            <a:chExt cx="7216346" cy="5372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B9E884-5088-4816-A276-F47B684C78E5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2: </a:t>
              </a:r>
              <a:r>
                <a:rPr lang="en-GB" dirty="0">
                  <a:solidFill>
                    <a:schemeClr val="tx1"/>
                  </a:solidFill>
                </a:rPr>
                <a:t>When you divide me by 3, I have a remainder of 2.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75C462-40EC-46B3-A337-4208892F020D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6401" name="Picture 21">
              <a:extLst>
                <a:ext uri="{FF2B5EF4-FFF2-40B4-BE49-F238E27FC236}">
                  <a16:creationId xmlns:a16="http://schemas.microsoft.com/office/drawing/2014/main" id="{A2EDB4F3-AA85-4457-9A14-B6494336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8C999C-8F3F-4929-84A2-D32EF23631B9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3043238"/>
            <a:ext cx="7216775" cy="536575"/>
            <a:chOff x="840259" y="2054447"/>
            <a:chExt cx="7216346" cy="53724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42C637-69D5-4873-9921-B77D0AB920DF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3: </a:t>
              </a:r>
              <a:r>
                <a:rPr lang="en-GB" dirty="0">
                  <a:solidFill>
                    <a:schemeClr val="tx1"/>
                  </a:solidFill>
                </a:rPr>
                <a:t>When you divide me by 5, I have a remainder of 3.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4C48CB-97A2-4CA2-8CA3-4B992272D269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6398" name="Picture 25">
              <a:extLst>
                <a:ext uri="{FF2B5EF4-FFF2-40B4-BE49-F238E27FC236}">
                  <a16:creationId xmlns:a16="http://schemas.microsoft.com/office/drawing/2014/main" id="{DAECD225-54A6-467C-988B-D86C00EF2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2ABC64F5-E22C-4751-9A35-7D4C53BBC980}"/>
              </a:ext>
            </a:extLst>
          </p:cNvPr>
          <p:cNvSpPr/>
          <p:nvPr/>
        </p:nvSpPr>
        <p:spPr>
          <a:xfrm>
            <a:off x="5008563" y="3937000"/>
            <a:ext cx="1820862" cy="1820863"/>
          </a:xfrm>
          <a:prstGeom prst="ellipse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/>
              <a:t>23</a:t>
            </a:r>
          </a:p>
        </p:txBody>
      </p:sp>
      <p:pic>
        <p:nvPicPr>
          <p:cNvPr id="16393" name="Picture 21">
            <a:extLst>
              <a:ext uri="{FF2B5EF4-FFF2-40B4-BE49-F238E27FC236}">
                <a16:creationId xmlns:a16="http://schemas.microsoft.com/office/drawing/2014/main" id="{97C960B9-8FF6-47ED-861F-A2A3997E6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4" b="24168"/>
          <a:stretch>
            <a:fillRect/>
          </a:stretch>
        </p:blipFill>
        <p:spPr bwMode="auto">
          <a:xfrm>
            <a:off x="4703763" y="2941638"/>
            <a:ext cx="4251325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2">
            <a:extLst>
              <a:ext uri="{FF2B5EF4-FFF2-40B4-BE49-F238E27FC236}">
                <a16:creationId xmlns:a16="http://schemas.microsoft.com/office/drawing/2014/main" id="{EAB97EF5-DB90-4CBE-921A-4BAE3A604F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1"/>
          <a:stretch>
            <a:fillRect/>
          </a:stretch>
        </p:blipFill>
        <p:spPr bwMode="auto">
          <a:xfrm>
            <a:off x="1068388" y="3659188"/>
            <a:ext cx="198596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DC6A4EA-BA2E-41FA-861C-94BC1D8FD8F2}"/>
              </a:ext>
            </a:extLst>
          </p:cNvPr>
          <p:cNvSpPr/>
          <p:nvPr/>
        </p:nvSpPr>
        <p:spPr>
          <a:xfrm>
            <a:off x="2668588" y="3773488"/>
            <a:ext cx="2019300" cy="963612"/>
          </a:xfrm>
          <a:prstGeom prst="wedgeRectCallout">
            <a:avLst>
              <a:gd name="adj1" fmla="val -84915"/>
              <a:gd name="adj2" fmla="val 32601"/>
            </a:avLst>
          </a:prstGeom>
          <a:solidFill>
            <a:schemeClr val="bg1"/>
          </a:solidFill>
          <a:ln>
            <a:solidFill>
              <a:srgbClr val="641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 am a 2-digit number. What number am I?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BAD7BD-5617-4F89-B73C-C81E1289B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2"/>
    </mc:Choice>
    <mc:Fallback>
      <p:transition spd="slow" advTm="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529E4AAF-3C28-45EC-9001-B8F532B8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/>
          <a:stretch>
            <a:fillRect/>
          </a:stretch>
        </p:blipFill>
        <p:spPr bwMode="auto">
          <a:xfrm>
            <a:off x="755650" y="1479550"/>
            <a:ext cx="76327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CC0773-268E-4515-A216-311B2CDB0BF3}"/>
              </a:ext>
            </a:extLst>
          </p:cNvPr>
          <p:cNvSpPr/>
          <p:nvPr/>
        </p:nvSpPr>
        <p:spPr>
          <a:xfrm>
            <a:off x="2235200" y="696913"/>
            <a:ext cx="46736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What’s My Number?</a:t>
            </a:r>
            <a:endParaRPr lang="en-GB" sz="4000" dirty="0">
              <a:latin typeface="+mj-lt"/>
            </a:endParaRPr>
          </a:p>
        </p:txBody>
      </p:sp>
      <p:pic>
        <p:nvPicPr>
          <p:cNvPr id="17412" name="Picture 12">
            <a:extLst>
              <a:ext uri="{FF2B5EF4-FFF2-40B4-BE49-F238E27FC236}">
                <a16:creationId xmlns:a16="http://schemas.microsoft.com/office/drawing/2014/main" id="{FA1FE2C9-FF84-4A33-AD41-1E168337A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594840-CE74-4F9A-A296-7BEA57D9177B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1658938"/>
            <a:ext cx="7216775" cy="538162"/>
            <a:chOff x="840259" y="2054447"/>
            <a:chExt cx="7216346" cy="5372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6E9261-F7CA-4687-B496-BF72C2458F9F}"/>
                </a:ext>
              </a:extLst>
            </p:cNvPr>
            <p:cNvSpPr/>
            <p:nvPr/>
          </p:nvSpPr>
          <p:spPr>
            <a:xfrm>
              <a:off x="1038684" y="2092482"/>
              <a:ext cx="7017921" cy="461175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1: </a:t>
              </a:r>
              <a:r>
                <a:rPr lang="en-GB" dirty="0">
                  <a:solidFill>
                    <a:schemeClr val="tx1"/>
                  </a:solidFill>
                </a:rPr>
                <a:t>When you divide me by 4, I have a remainder of 1.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6ED718-85F7-4252-94A7-544B16B2585A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427" name="Picture 3">
              <a:extLst>
                <a:ext uri="{FF2B5EF4-FFF2-40B4-BE49-F238E27FC236}">
                  <a16:creationId xmlns:a16="http://schemas.microsoft.com/office/drawing/2014/main" id="{6B7A7850-0D5A-40EA-8EB0-1DC197C58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0446D1-66F3-4F03-9CE0-5D8F577CBE55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2351088"/>
            <a:ext cx="7216775" cy="536575"/>
            <a:chOff x="840259" y="2054447"/>
            <a:chExt cx="7216346" cy="5372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BA4866-C7CA-49BB-B5C0-FDEAA1D2074D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2: </a:t>
              </a:r>
              <a:r>
                <a:rPr lang="en-GB" dirty="0">
                  <a:solidFill>
                    <a:schemeClr val="tx1"/>
                  </a:solidFill>
                </a:rPr>
                <a:t>When you divide me by 6, I have a remainder of 1.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9C652DC-3DF0-44D3-8722-4F515F621B20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424" name="Picture 21">
              <a:extLst>
                <a:ext uri="{FF2B5EF4-FFF2-40B4-BE49-F238E27FC236}">
                  <a16:creationId xmlns:a16="http://schemas.microsoft.com/office/drawing/2014/main" id="{37A0CB04-46E5-439E-8647-1F0D515D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A46BB4-F6F9-4B0D-9FA2-0F85B9278195}"/>
              </a:ext>
            </a:extLst>
          </p:cNvPr>
          <p:cNvGrpSpPr>
            <a:grpSpLocks/>
          </p:cNvGrpSpPr>
          <p:nvPr/>
        </p:nvGrpSpPr>
        <p:grpSpPr bwMode="auto">
          <a:xfrm>
            <a:off x="839788" y="3043238"/>
            <a:ext cx="7216775" cy="536575"/>
            <a:chOff x="840259" y="2054447"/>
            <a:chExt cx="7216346" cy="53724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315E40-9A2F-4BB3-A912-FEA40DEEBD81}"/>
                </a:ext>
              </a:extLst>
            </p:cNvPr>
            <p:cNvSpPr/>
            <p:nvPr/>
          </p:nvSpPr>
          <p:spPr>
            <a:xfrm>
              <a:off x="1038684" y="2092595"/>
              <a:ext cx="7017921" cy="460950"/>
            </a:xfrm>
            <a:prstGeom prst="rect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Clue 3: </a:t>
              </a:r>
              <a:r>
                <a:rPr lang="en-GB" dirty="0">
                  <a:solidFill>
                    <a:schemeClr val="tx1"/>
                  </a:solidFill>
                </a:rPr>
                <a:t>When you divide me by 10, I have a remainder of 1.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05433C-1CFB-49B1-97BD-B29872991552}"/>
                </a:ext>
              </a:extLst>
            </p:cNvPr>
            <p:cNvSpPr/>
            <p:nvPr/>
          </p:nvSpPr>
          <p:spPr>
            <a:xfrm>
              <a:off x="840259" y="2054447"/>
              <a:ext cx="536543" cy="537245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421" name="Picture 25">
              <a:extLst>
                <a:ext uri="{FF2B5EF4-FFF2-40B4-BE49-F238E27FC236}">
                  <a16:creationId xmlns:a16="http://schemas.microsoft.com/office/drawing/2014/main" id="{596DE2B1-FDC3-4F06-ACB3-FEE18A3B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76" y="2092411"/>
              <a:ext cx="491728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7FBFCE0-A1AF-4199-A921-F728067E5DB9}"/>
              </a:ext>
            </a:extLst>
          </p:cNvPr>
          <p:cNvSpPr/>
          <p:nvPr/>
        </p:nvSpPr>
        <p:spPr>
          <a:xfrm>
            <a:off x="5654675" y="3786188"/>
            <a:ext cx="1820863" cy="1820862"/>
          </a:xfrm>
          <a:prstGeom prst="ellipse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dirty="0"/>
              <a:t>61</a:t>
            </a:r>
          </a:p>
        </p:txBody>
      </p:sp>
      <p:pic>
        <p:nvPicPr>
          <p:cNvPr id="17417" name="Picture 2">
            <a:extLst>
              <a:ext uri="{FF2B5EF4-FFF2-40B4-BE49-F238E27FC236}">
                <a16:creationId xmlns:a16="http://schemas.microsoft.com/office/drawing/2014/main" id="{22E3B3D6-44DF-435F-9C6F-1FD6A332E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/>
          <a:stretch>
            <a:fillRect/>
          </a:stretch>
        </p:blipFill>
        <p:spPr bwMode="auto">
          <a:xfrm>
            <a:off x="0" y="3557588"/>
            <a:ext cx="457835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6AEBEA1-7B0E-4614-8104-4874FCC2D9B1}"/>
              </a:ext>
            </a:extLst>
          </p:cNvPr>
          <p:cNvSpPr/>
          <p:nvPr/>
        </p:nvSpPr>
        <p:spPr>
          <a:xfrm>
            <a:off x="2743200" y="3922713"/>
            <a:ext cx="2017713" cy="963612"/>
          </a:xfrm>
          <a:prstGeom prst="wedgeRectCallout">
            <a:avLst>
              <a:gd name="adj1" fmla="val -30629"/>
              <a:gd name="adj2" fmla="val 81341"/>
            </a:avLst>
          </a:prstGeom>
          <a:solidFill>
            <a:schemeClr val="bg1"/>
          </a:solidFill>
          <a:ln>
            <a:solidFill>
              <a:srgbClr val="641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 am a 2-digit number. What number am 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A6582-313F-4B44-8A3A-838B7B485FB0}"/>
              </a:ext>
            </a:extLst>
          </p:cNvPr>
          <p:cNvSpPr/>
          <p:nvPr/>
        </p:nvSpPr>
        <p:spPr>
          <a:xfrm>
            <a:off x="2228850" y="696913"/>
            <a:ext cx="46863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Decimal Remainders</a:t>
            </a:r>
            <a:endParaRPr lang="en-GB" sz="4000" dirty="0">
              <a:latin typeface="+mj-lt"/>
            </a:endParaRPr>
          </a:p>
        </p:txBody>
      </p:sp>
      <p:pic>
        <p:nvPicPr>
          <p:cNvPr id="18435" name="Whole Class">
            <a:extLst>
              <a:ext uri="{FF2B5EF4-FFF2-40B4-BE49-F238E27FC236}">
                <a16:creationId xmlns:a16="http://schemas.microsoft.com/office/drawing/2014/main" id="{02F458F2-5439-48EF-A7B5-973283FF3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>
            <a:extLst>
              <a:ext uri="{FF2B5EF4-FFF2-40B4-BE49-F238E27FC236}">
                <a16:creationId xmlns:a16="http://schemas.microsoft.com/office/drawing/2014/main" id="{37273462-FDE9-4772-ADEC-7F0BEF300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3969"/>
          <a:stretch>
            <a:fillRect/>
          </a:stretch>
        </p:blipFill>
        <p:spPr bwMode="auto">
          <a:xfrm>
            <a:off x="755650" y="1476375"/>
            <a:ext cx="76327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A7EEE50-58BD-4865-ADE7-258929264142}"/>
              </a:ext>
            </a:extLst>
          </p:cNvPr>
          <p:cNvGraphicFramePr>
            <a:graphicFrameLocks noGrp="1"/>
          </p:cNvGraphicFramePr>
          <p:nvPr/>
        </p:nvGraphicFramePr>
        <p:xfrm>
          <a:off x="906162" y="3260698"/>
          <a:ext cx="7323435" cy="1718490"/>
        </p:xfrm>
        <a:graphic>
          <a:graphicData uri="http://schemas.openxmlformats.org/drawingml/2006/table">
            <a:tbl>
              <a:tblPr firstRow="1" bandRow="1">
                <a:solidFill>
                  <a:srgbClr val="FF8BBA"/>
                </a:solidFill>
                <a:tableStyleId>{5C22544A-7EE6-4342-B048-85BDC9FD1C3A}</a:tableStyleId>
              </a:tblPr>
              <a:tblGrid>
                <a:gridCol w="1046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729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D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1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D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1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F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2A8C2E7D-D9FE-421F-B63F-3CEEA27450FA}"/>
              </a:ext>
            </a:extLst>
          </p:cNvPr>
          <p:cNvSpPr/>
          <p:nvPr/>
        </p:nvSpPr>
        <p:spPr>
          <a:xfrm>
            <a:off x="5002213" y="4360863"/>
            <a:ext cx="188912" cy="1889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DAEB9C-5B80-4895-9AF2-EA7A1B7D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3436938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ones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4B749-0B67-43E1-A9D8-0B760018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075" y="3438525"/>
            <a:ext cx="1249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tens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B7BE7D-9D0F-4B26-B310-C3FB412D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3440113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hundreds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7DB2AA-A1A1-4A15-849A-DAC1CD71D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3441700"/>
            <a:ext cx="1247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chemeClr val="tx1"/>
                </a:solidFill>
              </a:rPr>
              <a:t>thousands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79019-1A92-4392-AFFE-A10F27376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1738313"/>
            <a:ext cx="3270250" cy="1454150"/>
          </a:xfrm>
          <a:prstGeom prst="downArrowCallout">
            <a:avLst>
              <a:gd name="adj1" fmla="val 24988"/>
              <a:gd name="adj2" fmla="val 24977"/>
              <a:gd name="adj3" fmla="val 25000"/>
              <a:gd name="adj4" fmla="val 6497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Any whole number can be partitioned into ones, tens, hundreds and thousands, etc.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7A2855-5CF8-47B9-AE13-D196AD613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4549775"/>
            <a:ext cx="3070225" cy="1414463"/>
          </a:xfrm>
          <a:prstGeom prst="upArrowCallout">
            <a:avLst>
              <a:gd name="adj1" fmla="val 25002"/>
              <a:gd name="adj2" fmla="val 25002"/>
              <a:gd name="adj3" fmla="val 25000"/>
              <a:gd name="adj4" fmla="val 6497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decimal point separates whole numbers from fractions of whole numbers.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8E2232-C7D6-4C53-A5C2-AD67556DD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263" y="1808163"/>
            <a:ext cx="2840037" cy="1406525"/>
          </a:xfrm>
          <a:prstGeom prst="downArrowCallout">
            <a:avLst>
              <a:gd name="adj1" fmla="val 25015"/>
              <a:gd name="adj2" fmla="val 25025"/>
              <a:gd name="adj3" fmla="val 25000"/>
              <a:gd name="adj4" fmla="val 6497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Digits after the decimal point are fractions of whole numbers.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4B61E-329B-4BB0-8E01-CE1B16E217C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4138" y="3331306"/>
            <a:ext cx="309380" cy="518219"/>
          </a:xfrm>
          <a:prstGeom prst="rect">
            <a:avLst/>
          </a:prstGeom>
          <a:blipFill rotWithShape="0">
            <a:blip r:embed="rId7"/>
            <a:stretch>
              <a:fillRect b="-1176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Twinkl" pitchFamily="2" charset="0"/>
              </a:rPr>
              <a:t>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151ABC-9B27-40E1-94E2-209562A2CED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66754" y="3314004"/>
            <a:ext cx="456855" cy="518219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Twinkl" pitchFamily="2" charset="0"/>
              </a:rPr>
              <a:t>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FE85A5-29FA-40B4-B3BD-8EFA546A9B6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34261" y="3315069"/>
            <a:ext cx="604332" cy="518219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Twinkl" pitchFamily="2" charset="0"/>
              </a:rPr>
              <a:t> 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BB90F5-2C7B-4F11-AB05-9B513496F56C}"/>
              </a:ext>
            </a:extLst>
          </p:cNvPr>
          <p:cNvSpPr/>
          <p:nvPr/>
        </p:nvSpPr>
        <p:spPr>
          <a:xfrm>
            <a:off x="5002213" y="3498850"/>
            <a:ext cx="188912" cy="1889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49E8D6-85DA-4B03-A91C-F81811726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0"/>
    </mc:Choice>
    <mc:Fallback>
      <p:transition spd="slow" advTm="1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/>
      <p:bldP spid="18" grpId="0"/>
      <p:bldP spid="19" grpId="0"/>
      <p:bldP spid="23" grpId="0"/>
      <p:bldP spid="24" grpId="0" animBg="1"/>
      <p:bldP spid="25" grpId="0" animBg="1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51C281F-CE29-4F70-8E11-DC73F14D2FCF}"/>
              </a:ext>
            </a:extLst>
          </p:cNvPr>
          <p:cNvSpPr/>
          <p:nvPr/>
        </p:nvSpPr>
        <p:spPr>
          <a:xfrm>
            <a:off x="5002213" y="4152900"/>
            <a:ext cx="3386137" cy="194310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E58C5-C3DE-4414-9065-D912DD7B7B29}"/>
              </a:ext>
            </a:extLst>
          </p:cNvPr>
          <p:cNvSpPr/>
          <p:nvPr/>
        </p:nvSpPr>
        <p:spPr>
          <a:xfrm>
            <a:off x="755650" y="4149725"/>
            <a:ext cx="4129088" cy="1943100"/>
          </a:xfrm>
          <a:prstGeom prst="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8B10E-7412-49C0-B9FB-8CBBC5FE606E}"/>
              </a:ext>
            </a:extLst>
          </p:cNvPr>
          <p:cNvSpPr/>
          <p:nvPr/>
        </p:nvSpPr>
        <p:spPr>
          <a:xfrm>
            <a:off x="2228850" y="696913"/>
            <a:ext cx="46863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Decimal Remainders</a:t>
            </a:r>
            <a:endParaRPr lang="en-GB" sz="4000" dirty="0">
              <a:latin typeface="+mj-lt"/>
            </a:endParaRPr>
          </a:p>
        </p:txBody>
      </p:sp>
      <p:pic>
        <p:nvPicPr>
          <p:cNvPr id="19461" name="Whole Class">
            <a:extLst>
              <a:ext uri="{FF2B5EF4-FFF2-40B4-BE49-F238E27FC236}">
                <a16:creationId xmlns:a16="http://schemas.microsoft.com/office/drawing/2014/main" id="{4C388F9A-ABCB-4B1C-BAE3-937BB776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0">
            <a:extLst>
              <a:ext uri="{FF2B5EF4-FFF2-40B4-BE49-F238E27FC236}">
                <a16:creationId xmlns:a16="http://schemas.microsoft.com/office/drawing/2014/main" id="{9B29149E-6FDA-4974-AEE6-339BE7717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1541463"/>
            <a:ext cx="8288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Look at this division problem: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91827-8184-4382-982C-A73A14059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1328738"/>
            <a:ext cx="28686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11 ÷ 4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9595F-B63C-433A-8300-39F0C8382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2070100"/>
            <a:ext cx="7369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know that there is going to be a remainder for this calculation as 11 isn’t divisible by 4.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BA4911-FD7A-4BC3-9D07-278719D8ABBA}"/>
              </a:ext>
            </a:extLst>
          </p:cNvPr>
          <p:cNvSpPr/>
          <p:nvPr/>
        </p:nvSpPr>
        <p:spPr>
          <a:xfrm>
            <a:off x="973138" y="2952750"/>
            <a:ext cx="565150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57DB0-B924-43A7-923F-A1340FECB03F}"/>
              </a:ext>
            </a:extLst>
          </p:cNvPr>
          <p:cNvSpPr/>
          <p:nvPr/>
        </p:nvSpPr>
        <p:spPr>
          <a:xfrm>
            <a:off x="1592263" y="2952750"/>
            <a:ext cx="565150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3EB294-0CDB-4342-B63A-DC3ABA7D8AA0}"/>
              </a:ext>
            </a:extLst>
          </p:cNvPr>
          <p:cNvSpPr/>
          <p:nvPr/>
        </p:nvSpPr>
        <p:spPr>
          <a:xfrm>
            <a:off x="2211388" y="2952750"/>
            <a:ext cx="565150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E36A34ED-B7A1-488D-9402-73625DFB6B20}"/>
              </a:ext>
            </a:extLst>
          </p:cNvPr>
          <p:cNvSpPr/>
          <p:nvPr/>
        </p:nvSpPr>
        <p:spPr>
          <a:xfrm>
            <a:off x="825500" y="2852738"/>
            <a:ext cx="2673350" cy="763587"/>
          </a:xfrm>
          <a:prstGeom prst="roundRect">
            <a:avLst/>
          </a:prstGeom>
          <a:noFill/>
          <a:ln w="76200">
            <a:solidFill>
              <a:srgbClr val="2DB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ctangle: Rounded Corners 39">
            <a:extLst>
              <a:ext uri="{FF2B5EF4-FFF2-40B4-BE49-F238E27FC236}">
                <a16:creationId xmlns:a16="http://schemas.microsoft.com/office/drawing/2014/main" id="{ED803B65-F8C0-45EB-A33E-06D743BB38C1}"/>
              </a:ext>
            </a:extLst>
          </p:cNvPr>
          <p:cNvSpPr/>
          <p:nvPr/>
        </p:nvSpPr>
        <p:spPr>
          <a:xfrm>
            <a:off x="3646488" y="2851150"/>
            <a:ext cx="2670175" cy="763588"/>
          </a:xfrm>
          <a:prstGeom prst="roundRect">
            <a:avLst/>
          </a:prstGeom>
          <a:noFill/>
          <a:ln w="76200">
            <a:solidFill>
              <a:srgbClr val="2DB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79B792-6989-43AB-946A-E44FBF6FF2C4}"/>
              </a:ext>
            </a:extLst>
          </p:cNvPr>
          <p:cNvSpPr/>
          <p:nvPr/>
        </p:nvSpPr>
        <p:spPr>
          <a:xfrm>
            <a:off x="2830513" y="2952750"/>
            <a:ext cx="563562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3CE757-49B0-4443-938F-1AB320E3CC49}"/>
              </a:ext>
            </a:extLst>
          </p:cNvPr>
          <p:cNvSpPr/>
          <p:nvPr/>
        </p:nvSpPr>
        <p:spPr>
          <a:xfrm>
            <a:off x="7756525" y="2952750"/>
            <a:ext cx="563563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DB25B7-B60F-4A4A-81F6-55A0C468B4DE}"/>
              </a:ext>
            </a:extLst>
          </p:cNvPr>
          <p:cNvSpPr/>
          <p:nvPr/>
        </p:nvSpPr>
        <p:spPr>
          <a:xfrm>
            <a:off x="3763963" y="2952750"/>
            <a:ext cx="563562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AC3AA8-7727-480B-812A-2965FD4E1BC8}"/>
              </a:ext>
            </a:extLst>
          </p:cNvPr>
          <p:cNvSpPr/>
          <p:nvPr/>
        </p:nvSpPr>
        <p:spPr>
          <a:xfrm>
            <a:off x="4383088" y="2952750"/>
            <a:ext cx="563562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4D5DF5-63D5-4544-9B6A-E5EDBC2FBC8E}"/>
              </a:ext>
            </a:extLst>
          </p:cNvPr>
          <p:cNvSpPr/>
          <p:nvPr/>
        </p:nvSpPr>
        <p:spPr>
          <a:xfrm>
            <a:off x="5002213" y="2952750"/>
            <a:ext cx="563562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BCFE14-6AB6-4958-BF2E-70C58D376657}"/>
              </a:ext>
            </a:extLst>
          </p:cNvPr>
          <p:cNvSpPr/>
          <p:nvPr/>
        </p:nvSpPr>
        <p:spPr>
          <a:xfrm>
            <a:off x="5619750" y="2952750"/>
            <a:ext cx="565150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8E3F3D-CA07-467F-A3AB-E6DA03C7BEBA}"/>
              </a:ext>
            </a:extLst>
          </p:cNvPr>
          <p:cNvSpPr/>
          <p:nvPr/>
        </p:nvSpPr>
        <p:spPr>
          <a:xfrm>
            <a:off x="6448425" y="2952750"/>
            <a:ext cx="563563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B5DA64-807F-462B-A5EC-EFB0D6518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1316038"/>
            <a:ext cx="148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2r3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5A5C7-903A-492E-985C-6FF24D215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3721100"/>
            <a:ext cx="8288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remainder is part of a whole group. It is a fractional amount.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70AAB3-6EF4-4D2A-BA3D-6FAB37C85E3F}"/>
              </a:ext>
            </a:extLst>
          </p:cNvPr>
          <p:cNvSpPr/>
          <p:nvPr/>
        </p:nvSpPr>
        <p:spPr>
          <a:xfrm>
            <a:off x="7102475" y="2952750"/>
            <a:ext cx="563563" cy="563563"/>
          </a:xfrm>
          <a:prstGeom prst="ellipse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099BDE-3D9E-400D-8A82-84124C163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4235450"/>
            <a:ext cx="28686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11 ÷ 4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D79AB9-63A7-4137-B30D-3C7306F43F88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28165" y="4235032"/>
            <a:ext cx="1489047" cy="779316"/>
          </a:xfrm>
          <a:prstGeom prst="rect">
            <a:avLst/>
          </a:prstGeom>
          <a:blipFill rotWithShape="0">
            <a:blip r:embed="rId6"/>
            <a:stretch>
              <a:fillRect t="-19531" b="-32031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Twinkl" pitchFamily="2" charset="0"/>
              </a:rPr>
              <a:t> </a:t>
            </a:r>
          </a:p>
        </p:txBody>
      </p:sp>
      <p:sp>
        <p:nvSpPr>
          <p:cNvPr id="32" name="Callout: Up Arrow 10">
            <a:extLst>
              <a:ext uri="{FF2B5EF4-FFF2-40B4-BE49-F238E27FC236}">
                <a16:creationId xmlns:a16="http://schemas.microsoft.com/office/drawing/2014/main" id="{93DEE73C-8CE5-400F-A817-DEBAC7BA039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1504" y="5074065"/>
            <a:ext cx="2726422" cy="908996"/>
          </a:xfrm>
          <a:prstGeom prst="upArrowCallout">
            <a:avLst/>
          </a:prstGeom>
          <a:blipFill rotWithShape="0">
            <a:blip r:embed="rId7"/>
            <a:stretch>
              <a:fillRect b="-4605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Twinkl" pitchFamily="2" charset="0"/>
              </a:rPr>
              <a:t> 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B8407C-8C97-4E27-B322-766B8B73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5045075"/>
            <a:ext cx="287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11 ÷ 4 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A9218-9AA9-4A9E-A8C9-2D773FC70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7063" y="5045075"/>
            <a:ext cx="1489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2.75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CA08B6-146A-4EB2-A843-33838616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4243388"/>
            <a:ext cx="3194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Therefore, we can write the remainder as a decimal: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9CA417-61AB-4783-8DF1-AC4F647580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57"/>
    </mc:Choice>
    <mc:Fallback>
      <p:transition spd="slow" advTm="4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9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E7470A-D1AD-4368-BAA8-E0C1B40D21CC}"/>
              </a:ext>
            </a:extLst>
          </p:cNvPr>
          <p:cNvSpPr/>
          <p:nvPr/>
        </p:nvSpPr>
        <p:spPr>
          <a:xfrm>
            <a:off x="1874838" y="696913"/>
            <a:ext cx="539432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Taxi Driver Remainders</a:t>
            </a:r>
            <a:endParaRPr lang="en-GB" sz="40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67586-F48C-4F3F-9E03-7C996377BDC0}"/>
              </a:ext>
            </a:extLst>
          </p:cNvPr>
          <p:cNvSpPr/>
          <p:nvPr/>
        </p:nvSpPr>
        <p:spPr>
          <a:xfrm>
            <a:off x="755650" y="1382713"/>
            <a:ext cx="7632700" cy="549275"/>
          </a:xfrm>
          <a:prstGeom prst="rect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Here is a division problem using larger numbers:</a:t>
            </a:r>
          </a:p>
        </p:txBody>
      </p:sp>
      <p:pic>
        <p:nvPicPr>
          <p:cNvPr id="20484" name="Whole Class">
            <a:extLst>
              <a:ext uri="{FF2B5EF4-FFF2-40B4-BE49-F238E27FC236}">
                <a16:creationId xmlns:a16="http://schemas.microsoft.com/office/drawing/2014/main" id="{768F198A-0832-4462-AF96-BD194953A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">
            <a:extLst>
              <a:ext uri="{FF2B5EF4-FFF2-40B4-BE49-F238E27FC236}">
                <a16:creationId xmlns:a16="http://schemas.microsoft.com/office/drawing/2014/main" id="{64D69C84-714D-40B1-A86C-40AEB246F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38937" b="14041"/>
          <a:stretch>
            <a:fillRect/>
          </a:stretch>
        </p:blipFill>
        <p:spPr bwMode="auto">
          <a:xfrm>
            <a:off x="3887788" y="2868613"/>
            <a:ext cx="4500562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C2333182-7C91-4EA4-91A8-BE068C29C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21489" r="17601"/>
          <a:stretch>
            <a:fillRect/>
          </a:stretch>
        </p:blipFill>
        <p:spPr bwMode="auto">
          <a:xfrm>
            <a:off x="3887788" y="2895600"/>
            <a:ext cx="45005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B3A9D8-E319-47AC-8925-CE8105CEF834}"/>
              </a:ext>
            </a:extLst>
          </p:cNvPr>
          <p:cNvSpPr/>
          <p:nvPr/>
        </p:nvSpPr>
        <p:spPr>
          <a:xfrm>
            <a:off x="755650" y="2868613"/>
            <a:ext cx="2720975" cy="1052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To answer this problem, we need to calculate 1228 ÷ 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0FC9E6-B5A6-4120-BD28-C9939CD563FB}"/>
              </a:ext>
            </a:extLst>
          </p:cNvPr>
          <p:cNvSpPr/>
          <p:nvPr/>
        </p:nvSpPr>
        <p:spPr>
          <a:xfrm>
            <a:off x="755650" y="2000250"/>
            <a:ext cx="7632700" cy="825500"/>
          </a:xfrm>
          <a:prstGeom prst="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Over 5 days, a taxi driver drove 1228 miles.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How many miles did the taxi driver drive on average each day?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A0291E-94AD-43B7-AE7F-8B1E1C27CE3E}"/>
              </a:ext>
            </a:extLst>
          </p:cNvPr>
          <p:cNvSpPr/>
          <p:nvPr/>
        </p:nvSpPr>
        <p:spPr>
          <a:xfrm>
            <a:off x="3887788" y="2868613"/>
            <a:ext cx="4440237" cy="936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We can calculate the answer to this problem using short division. We set out a short division calculation like this: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1EF2D88-4CD5-4C2F-83C1-122B9BD2A338}"/>
              </a:ext>
            </a:extLst>
          </p:cNvPr>
          <p:cNvGraphicFramePr>
            <a:graphicFrameLocks noGrp="1"/>
          </p:cNvGraphicFramePr>
          <p:nvPr/>
        </p:nvGraphicFramePr>
        <p:xfrm>
          <a:off x="4090988" y="4081463"/>
          <a:ext cx="4016376" cy="1737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FC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B632AE-AAA4-4131-941D-08FFC6044E53}"/>
              </a:ext>
            </a:extLst>
          </p:cNvPr>
          <p:cNvCxnSpPr>
            <a:cxnSpLocks/>
          </p:cNvCxnSpPr>
          <p:nvPr/>
        </p:nvCxnSpPr>
        <p:spPr>
          <a:xfrm>
            <a:off x="4678363" y="4654550"/>
            <a:ext cx="0" cy="576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EBB982-0BE8-4C3E-B370-801BA4F12A04}"/>
              </a:ext>
            </a:extLst>
          </p:cNvPr>
          <p:cNvCxnSpPr>
            <a:cxnSpLocks/>
          </p:cNvCxnSpPr>
          <p:nvPr/>
        </p:nvCxnSpPr>
        <p:spPr>
          <a:xfrm flipH="1">
            <a:off x="4649788" y="4654550"/>
            <a:ext cx="23161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2C7809D-27EC-40DE-B990-980249D38EE6}"/>
              </a:ext>
            </a:extLst>
          </p:cNvPr>
          <p:cNvSpPr/>
          <p:nvPr/>
        </p:nvSpPr>
        <p:spPr>
          <a:xfrm>
            <a:off x="6918325" y="4921250"/>
            <a:ext cx="96838" cy="98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3CC639-CE90-4D0F-82C1-52C63B84021B}"/>
              </a:ext>
            </a:extLst>
          </p:cNvPr>
          <p:cNvSpPr/>
          <p:nvPr/>
        </p:nvSpPr>
        <p:spPr>
          <a:xfrm>
            <a:off x="6918325" y="4306888"/>
            <a:ext cx="96838" cy="96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9178DD-732E-458E-A91E-1EAE5AD4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65772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DD2396-ADF4-4089-9641-5F8E4FB9E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465772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7D49F-09EF-4CE6-AB31-AB199F6A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4662488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3757DD-4F2B-45AC-A700-4FBF85CFE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75" y="4662488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0E049E-3C29-46FE-87BF-7F15376A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668838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BE2F2A-7325-413F-84A2-9F60482D2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50" y="4668838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B573E-8C9D-4A51-94E6-590DAE859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4665663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7261F2-2DBF-449A-AE2B-CC7702049F41}"/>
              </a:ext>
            </a:extLst>
          </p:cNvPr>
          <p:cNvSpPr/>
          <p:nvPr/>
        </p:nvSpPr>
        <p:spPr>
          <a:xfrm>
            <a:off x="746125" y="2868613"/>
            <a:ext cx="3063875" cy="32940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Before beginning to calculate, we can see that the answer is going to have a remainder as we know that 28 isn’t divisible by 5. We want to write the remainder as a decimal, so first we put a decimal point after the dividend and in the answer box above it. Then, we put zeros in the tenths and hundredths position ready for calculating the decimal remainder.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3AC81B-12B0-451B-879A-A1235F0E3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9"/>
    </mc:Choice>
    <mc:Fallback>
      <p:transition spd="slow" advTm="3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2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4FF1B8-65F5-4A9F-B45C-04DF450B9706}"/>
              </a:ext>
            </a:extLst>
          </p:cNvPr>
          <p:cNvSpPr/>
          <p:nvPr/>
        </p:nvSpPr>
        <p:spPr>
          <a:xfrm>
            <a:off x="2936875" y="696913"/>
            <a:ext cx="32702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</a:rPr>
              <a:t>Short Division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6E537-6B6D-4D79-B2F5-FC36DABCF017}"/>
              </a:ext>
            </a:extLst>
          </p:cNvPr>
          <p:cNvSpPr/>
          <p:nvPr/>
        </p:nvSpPr>
        <p:spPr>
          <a:xfrm>
            <a:off x="755650" y="1382713"/>
            <a:ext cx="7632700" cy="762000"/>
          </a:xfrm>
          <a:prstGeom prst="rect">
            <a:avLst/>
          </a:prstGeom>
          <a:solidFill>
            <a:srgbClr val="641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Let’s remind ourselves how to use the formal written method of short division to calculate how far on average the taxi driver drove each day.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6DFC6829-BEB3-4C08-BAF2-6192C7C241E6}"/>
              </a:ext>
            </a:extLst>
          </p:cNvPr>
          <p:cNvSpPr/>
          <p:nvPr/>
        </p:nvSpPr>
        <p:spPr>
          <a:xfrm>
            <a:off x="755650" y="4851400"/>
            <a:ext cx="7632700" cy="896938"/>
          </a:xfrm>
          <a:prstGeom prst="roundRect">
            <a:avLst>
              <a:gd name="adj" fmla="val 8025"/>
            </a:avLst>
          </a:prstGeom>
          <a:solidFill>
            <a:srgbClr val="FEC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Step 1: Calculate 12 ÷ 5 = 2r2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Write the whole number in the top box and write the remainder in front of the next digit.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E76CBA0-1962-47B7-91F1-8562B1EBAD28}"/>
              </a:ext>
            </a:extLst>
          </p:cNvPr>
          <p:cNvGraphicFramePr>
            <a:graphicFrameLocks noGrp="1"/>
          </p:cNvGraphicFramePr>
          <p:nvPr/>
        </p:nvGraphicFramePr>
        <p:xfrm>
          <a:off x="1274763" y="2659063"/>
          <a:ext cx="4016376" cy="1737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FC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B3D188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F0864A"/>
                        </a:solidFill>
                      </a:endParaRPr>
                    </a:p>
                  </a:txBody>
                  <a:tcPr marL="91469" marR="91469" marT="45678" marB="456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9C043C-5675-40C6-8B0F-C4B24E2F777F}"/>
              </a:ext>
            </a:extLst>
          </p:cNvPr>
          <p:cNvCxnSpPr>
            <a:cxnSpLocks/>
          </p:cNvCxnSpPr>
          <p:nvPr/>
        </p:nvCxnSpPr>
        <p:spPr>
          <a:xfrm>
            <a:off x="1862138" y="3232150"/>
            <a:ext cx="0" cy="576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327329-BDA6-4063-9A12-0FB16E0BE58D}"/>
              </a:ext>
            </a:extLst>
          </p:cNvPr>
          <p:cNvCxnSpPr>
            <a:cxnSpLocks/>
          </p:cNvCxnSpPr>
          <p:nvPr/>
        </p:nvCxnSpPr>
        <p:spPr>
          <a:xfrm flipH="1">
            <a:off x="1833563" y="3232150"/>
            <a:ext cx="23161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2352FC8-1016-4B44-8A51-3659F217F4CC}"/>
              </a:ext>
            </a:extLst>
          </p:cNvPr>
          <p:cNvSpPr/>
          <p:nvPr/>
        </p:nvSpPr>
        <p:spPr>
          <a:xfrm>
            <a:off x="4102100" y="3498850"/>
            <a:ext cx="96838" cy="984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022922-F5EC-4F13-8CD8-0084C8A4EF21}"/>
              </a:ext>
            </a:extLst>
          </p:cNvPr>
          <p:cNvSpPr/>
          <p:nvPr/>
        </p:nvSpPr>
        <p:spPr>
          <a:xfrm>
            <a:off x="4102100" y="2884488"/>
            <a:ext cx="96838" cy="96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9B8873-BC83-4DE0-A328-1A4BBDD8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323532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548" name="TextBox 26">
            <a:extLst>
              <a:ext uri="{FF2B5EF4-FFF2-40B4-BE49-F238E27FC236}">
                <a16:creationId xmlns:a16="http://schemas.microsoft.com/office/drawing/2014/main" id="{2F0EFC29-F409-4B92-B5DF-CB42F05F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3235325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EB6CAD-1F45-43E2-BB76-EA48A660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3240088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4843E1-9940-4786-B283-A02EDFD9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3240088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72A257-0C56-4301-AD16-E08082878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3246438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01C5BC-961F-4BA7-9A49-E5AB9F27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3246438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8AF8AD-1CCC-4881-9B74-5AEA0FAED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3243263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8987F0-0B6B-4A00-8440-10316C96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2633663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C9D4D0-AD09-497A-97B0-C591B7CE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3194050"/>
            <a:ext cx="481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C118EF40-090E-4D4C-BBA9-1405A95442CB}"/>
              </a:ext>
            </a:extLst>
          </p:cNvPr>
          <p:cNvSpPr/>
          <p:nvPr/>
        </p:nvSpPr>
        <p:spPr>
          <a:xfrm>
            <a:off x="755650" y="4852988"/>
            <a:ext cx="7632700" cy="895350"/>
          </a:xfrm>
          <a:prstGeom prst="roundRect">
            <a:avLst>
              <a:gd name="adj" fmla="val 8025"/>
            </a:avLst>
          </a:prstGeom>
          <a:solidFill>
            <a:srgbClr val="5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Step 2: Calculate 22 ÷ 5 = 4r2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Write the whole number in the top box and write the remainder in front of the next digit.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5ECFF0-6987-4822-B827-39A2B24D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2635250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669602-F152-4896-8230-9B706D50C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3194050"/>
            <a:ext cx="47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ounded Rectangle 11">
            <a:extLst>
              <a:ext uri="{FF2B5EF4-FFF2-40B4-BE49-F238E27FC236}">
                <a16:creationId xmlns:a16="http://schemas.microsoft.com/office/drawing/2014/main" id="{6E5B2C1C-F602-489D-A74C-867D4F8D33F4}"/>
              </a:ext>
            </a:extLst>
          </p:cNvPr>
          <p:cNvSpPr/>
          <p:nvPr/>
        </p:nvSpPr>
        <p:spPr>
          <a:xfrm>
            <a:off x="755650" y="4851400"/>
            <a:ext cx="7632700" cy="896938"/>
          </a:xfrm>
          <a:prstGeom prst="roundRect">
            <a:avLst>
              <a:gd name="adj" fmla="val 8025"/>
            </a:avLst>
          </a:prstGeom>
          <a:solidFill>
            <a:srgbClr val="5D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Step 3: Calculate 28 ÷ 5 = 5r3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Write the whole number in the top box and write the remainder in front of the zero after the decimal point.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AE9664-0ED3-47C9-9CD4-49150FCF3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2652713"/>
            <a:ext cx="479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A1541F-280D-4F90-994F-A146B1292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3194050"/>
            <a:ext cx="481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0D1F2B2C-4565-4E01-B5CC-0C0321010C5E}"/>
              </a:ext>
            </a:extLst>
          </p:cNvPr>
          <p:cNvSpPr/>
          <p:nvPr/>
        </p:nvSpPr>
        <p:spPr>
          <a:xfrm>
            <a:off x="755650" y="4851400"/>
            <a:ext cx="7632700" cy="896938"/>
          </a:xfrm>
          <a:prstGeom prst="roundRect">
            <a:avLst>
              <a:gd name="adj" fmla="val 8025"/>
            </a:avLst>
          </a:prstGeom>
          <a:solidFill>
            <a:srgbClr val="F39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Step 4: Calculate 30 ÷ 5 = 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</a:rPr>
              <a:t>Write the whole number in the top box. There is no remainder, so this is the end of the calculation.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B80447-EA9A-4A91-A59D-D3BE47C8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2654300"/>
            <a:ext cx="479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ea typeface="Sassoon Infant Rg" pitchFamily="50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3" name="Callout: Left Arrow 2">
            <a:extLst>
              <a:ext uri="{FF2B5EF4-FFF2-40B4-BE49-F238E27FC236}">
                <a16:creationId xmlns:a16="http://schemas.microsoft.com/office/drawing/2014/main" id="{B3F1AB42-D204-45DE-A490-C44E5C19EC7B}"/>
              </a:ext>
            </a:extLst>
          </p:cNvPr>
          <p:cNvSpPr/>
          <p:nvPr/>
        </p:nvSpPr>
        <p:spPr>
          <a:xfrm>
            <a:off x="5203825" y="2808288"/>
            <a:ext cx="3098800" cy="1436687"/>
          </a:xfrm>
          <a:prstGeom prst="leftArrowCallout">
            <a:avLst>
              <a:gd name="adj1" fmla="val 24124"/>
              <a:gd name="adj2" fmla="val 24562"/>
              <a:gd name="adj3" fmla="val 34639"/>
              <a:gd name="adj4" fmla="val 681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schemeClr val="tx1"/>
                </a:solidFill>
              </a:rPr>
              <a:t>We have calculated that the taxi driver drove </a:t>
            </a:r>
            <a:r>
              <a:rPr lang="en-GB" b="1">
                <a:solidFill>
                  <a:schemeClr val="tx1"/>
                </a:solidFill>
              </a:rPr>
              <a:t>245.6 miles </a:t>
            </a:r>
            <a:r>
              <a:rPr lang="en-GB">
                <a:solidFill>
                  <a:schemeClr val="tx1"/>
                </a:solidFill>
              </a:rPr>
              <a:t>on average each day.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E8958A-1ECA-42FE-A6E0-7CB2CFBA3A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63"/>
    </mc:Choice>
    <mc:Fallback>
      <p:transition spd="slow" advTm="2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2.22222E-6 L 2.22222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2.22222E-6 L 2.22222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40741E-7 L -4.44444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44444E-6 L 3.88889E-6 -0.07223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7037E-6 L 3.61111E-6 -0.07223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40741E-7 L -4.44444E-6 -0.07222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4.44444E-6 L -4.44444E-6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7037E-6 L 3.61111E-6 -0.07223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40741E-7 L -4.44444E-6 -0.07222 " pathEditMode="relative" rAng="0" ptsTypes="AA">
                                      <p:cBhvr>
                                        <p:cTn id="10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4.44444E-6 L -2.77778E-7 -0.07223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85185E-6 L 4.16667E-6 -0.07222 " pathEditMode="relative" rAng="0" ptsTypes="AA">
                                      <p:cBhvr>
                                        <p:cTn id="1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7.40741E-7 L -4.44444E-6 -0.07222 " pathEditMode="relative" rAng="0" ptsTypes="AA">
                                      <p:cBhvr>
                                        <p:cTn id="1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6" grpId="0"/>
      <p:bldP spid="28" grpId="0"/>
      <p:bldP spid="29" grpId="0"/>
      <p:bldP spid="30" grpId="0"/>
      <p:bldP spid="31" grpId="0"/>
      <p:bldP spid="32" grpId="0"/>
      <p:bldP spid="32" grpId="1"/>
      <p:bldP spid="32" grpId="2"/>
      <p:bldP spid="32" grpId="3"/>
      <p:bldP spid="33" grpId="0"/>
      <p:bldP spid="34" grpId="0"/>
      <p:bldP spid="34" grpId="1"/>
      <p:bldP spid="35" grpId="0" animBg="1"/>
      <p:bldP spid="36" grpId="0"/>
      <p:bldP spid="37" grpId="0"/>
      <p:bldP spid="37" grpId="1"/>
      <p:bldP spid="38" grpId="0" animBg="1"/>
      <p:bldP spid="39" grpId="0"/>
      <p:bldP spid="40" grpId="0"/>
      <p:bldP spid="40" grpId="1"/>
      <p:bldP spid="41" grpId="0" animBg="1"/>
      <p:bldP spid="42" grpId="0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2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4|8.4|1.5|1|4.9|1.4|1.2|4.1|1.4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6|1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8|3.2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.6|1|1|1"/>
</p:tagLst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820</Words>
  <Application>Microsoft Office PowerPoint</Application>
  <PresentationFormat>On-screen Show (4:3)</PresentationFormat>
  <Paragraphs>115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Twinkl</vt:lpstr>
      <vt:lpstr>Sassoon Infant Md</vt:lpstr>
      <vt:lpstr>Arial</vt:lpstr>
      <vt:lpstr>Tuffy</vt:lpstr>
      <vt:lpstr>Twinkl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Christina Fleming</cp:lastModifiedBy>
  <cp:revision>31</cp:revision>
  <dcterms:created xsi:type="dcterms:W3CDTF">2018-03-28T11:33:56Z</dcterms:created>
  <dcterms:modified xsi:type="dcterms:W3CDTF">2021-02-17T12:12:12Z</dcterms:modified>
</cp:coreProperties>
</file>