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75" r:id="rId2"/>
    <p:sldId id="278" r:id="rId3"/>
    <p:sldId id="279" r:id="rId4"/>
    <p:sldId id="289" r:id="rId5"/>
    <p:sldId id="282" r:id="rId6"/>
    <p:sldId id="284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Twinkl" panose="020B060402020202020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A93"/>
    <a:srgbClr val="009541"/>
    <a:srgbClr val="FFE864"/>
    <a:srgbClr val="FFE76D"/>
    <a:srgbClr val="87BD31"/>
    <a:srgbClr val="0079C3"/>
    <a:srgbClr val="072F54"/>
    <a:srgbClr val="003464"/>
    <a:srgbClr val="004382"/>
    <a:srgbClr val="005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08" y="66"/>
      </p:cViewPr>
      <p:guideLst>
        <p:guide orient="horz" pos="2160"/>
        <p:guide pos="2880"/>
        <p:guide pos="340"/>
        <p:guide orient="horz" pos="3952"/>
        <p:guide pos="5420"/>
        <p:guide orient="horz" pos="346"/>
        <p:guide pos="476"/>
        <p:guide orient="horz" pos="504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70333" y="5834189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hyperlink" Target="https://www.twinkl.co.uk/resources/white-rose-maths-resources/year-6-white-rose-maths-resources-key-stage-1-year-1-year-2/spring-block-1-decimals-year-6-white-rose-maths-supporting-resources-key-stage-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4.m4a"/><Relationship Id="rId7" Type="http://schemas.openxmlformats.org/officeDocument/2006/relationships/image" Target="../media/image8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3E5D50BC-424D-4D56-9143-9F13759B355C}"/>
              </a:ext>
            </a:extLst>
          </p:cNvPr>
          <p:cNvSpPr/>
          <p:nvPr/>
        </p:nvSpPr>
        <p:spPr>
          <a:xfrm>
            <a:off x="0" y="5329646"/>
            <a:ext cx="1933303" cy="1528354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035EA3A-20FD-4D18-8A1C-63EBDE2E97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2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77"/>
    </mc:Choice>
    <mc:Fallback>
      <p:transition spd="slow" advTm="4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4" name="Content Placeholder 15"/>
          <p:cNvSpPr txBox="1">
            <a:spLocks/>
          </p:cNvSpPr>
          <p:nvPr/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dirty="0">
                <a:solidFill>
                  <a:srgbClr val="000000"/>
                </a:solidFill>
              </a:rPr>
              <a:t>Use written division methods in cases where the answer has up to two decimal places.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D078F5D-D082-454E-A5D1-A75A5F2268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35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30"/>
    </mc:Choice>
    <mc:Fallback>
      <p:transition spd="slow" advTm="7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DBBABE76-088F-4337-87DF-FAACA90AD497}"/>
              </a:ext>
            </a:extLst>
          </p:cNvPr>
          <p:cNvSpPr/>
          <p:nvPr/>
        </p:nvSpPr>
        <p:spPr>
          <a:xfrm>
            <a:off x="4824548" y="5320718"/>
            <a:ext cx="3563449" cy="772108"/>
          </a:xfrm>
          <a:prstGeom prst="rect">
            <a:avLst/>
          </a:prstGeom>
          <a:solidFill>
            <a:schemeClr val="bg1"/>
          </a:solidFill>
          <a:ln w="28575">
            <a:solidFill>
              <a:srgbClr val="F19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57746AA-4A21-457E-88E6-EA24D20F36D6}"/>
              </a:ext>
            </a:extLst>
          </p:cNvPr>
          <p:cNvSpPr/>
          <p:nvPr/>
        </p:nvSpPr>
        <p:spPr>
          <a:xfrm>
            <a:off x="755298" y="1341437"/>
            <a:ext cx="7632699" cy="1129324"/>
          </a:xfrm>
          <a:prstGeom prst="rect">
            <a:avLst/>
          </a:prstGeom>
          <a:solidFill>
            <a:schemeClr val="bg1"/>
          </a:solidFill>
          <a:ln w="28575">
            <a:solidFill>
              <a:srgbClr val="F19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3437586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7429" y="670981"/>
            <a:ext cx="2981220" cy="337100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Divide Decimals by Integers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3437586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5650" y="1341438"/>
            <a:ext cx="7632700" cy="495108"/>
          </a:xfrm>
          <a:prstGeom prst="rect">
            <a:avLst/>
          </a:prstGeom>
          <a:solidFill>
            <a:srgbClr val="F19A93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b="1" dirty="0"/>
              <a:t>Complete this part-whole division calculation model.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981805-211C-4231-AF23-0868A1F337DE}"/>
              </a:ext>
            </a:extLst>
          </p:cNvPr>
          <p:cNvSpPr txBox="1"/>
          <p:nvPr/>
        </p:nvSpPr>
        <p:spPr>
          <a:xfrm>
            <a:off x="3282428" y="1869859"/>
            <a:ext cx="2578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9.63 </a:t>
            </a:r>
            <a:r>
              <a:rPr lang="en-GB" sz="3200" b="1" dirty="0">
                <a:ea typeface="Cambria Math" panose="02040503050406030204" pitchFamily="18" charset="0"/>
              </a:rPr>
              <a:t>÷ 3</a:t>
            </a:r>
            <a:endParaRPr lang="en-GB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522426-FBB4-4264-B3A3-844BBDE2013F}"/>
              </a:ext>
            </a:extLst>
          </p:cNvPr>
          <p:cNvSpPr txBox="1"/>
          <p:nvPr/>
        </p:nvSpPr>
        <p:spPr>
          <a:xfrm>
            <a:off x="3774101" y="3450574"/>
            <a:ext cx="1595798" cy="4951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6 tenths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BD7B29-5D74-4FE4-AFC7-335E067C30E4}"/>
              </a:ext>
            </a:extLst>
          </p:cNvPr>
          <p:cNvSpPr txBox="1"/>
          <p:nvPr/>
        </p:nvSpPr>
        <p:spPr>
          <a:xfrm>
            <a:off x="3774101" y="4519457"/>
            <a:ext cx="1595798" cy="4951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108000" tIns="108000" rIns="108000" bIns="108000" rtlCol="0" anchor="ctr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A8FD75-D94D-4466-93D6-55E52B9525E7}"/>
              </a:ext>
            </a:extLst>
          </p:cNvPr>
          <p:cNvSpPr txBox="1"/>
          <p:nvPr/>
        </p:nvSpPr>
        <p:spPr>
          <a:xfrm>
            <a:off x="6308296" y="3450574"/>
            <a:ext cx="1595798" cy="4951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3 hundredths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1BAE3F-2F03-498F-9542-F7D111FA0237}"/>
              </a:ext>
            </a:extLst>
          </p:cNvPr>
          <p:cNvSpPr txBox="1"/>
          <p:nvPr/>
        </p:nvSpPr>
        <p:spPr>
          <a:xfrm>
            <a:off x="6308296" y="4519457"/>
            <a:ext cx="1595798" cy="4951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108000" tIns="108000" rIns="108000" bIns="108000" rtlCol="0" anchor="ctr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2B541C-9413-4595-9141-53EEE0E49CB1}"/>
              </a:ext>
            </a:extLst>
          </p:cNvPr>
          <p:cNvSpPr txBox="1"/>
          <p:nvPr/>
        </p:nvSpPr>
        <p:spPr>
          <a:xfrm>
            <a:off x="1266033" y="3450574"/>
            <a:ext cx="1595798" cy="4951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9 ones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64C4A1-E7A5-4D8D-ABEB-B19602F8E5F2}"/>
              </a:ext>
            </a:extLst>
          </p:cNvPr>
          <p:cNvSpPr txBox="1"/>
          <p:nvPr/>
        </p:nvSpPr>
        <p:spPr>
          <a:xfrm>
            <a:off x="1266033" y="4519457"/>
            <a:ext cx="1595798" cy="4951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108000" tIns="108000" rIns="108000" bIns="108000" rtlCol="0" anchor="ctr">
            <a:spAutoFit/>
          </a:bodyPr>
          <a:lstStyle/>
          <a:p>
            <a:pPr algn="ctr"/>
            <a:endParaRPr lang="en-GB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D158C9E-37CD-4F47-9AC0-E474CD98F323}"/>
              </a:ext>
            </a:extLst>
          </p:cNvPr>
          <p:cNvCxnSpPr>
            <a:cxnSpLocks/>
          </p:cNvCxnSpPr>
          <p:nvPr/>
        </p:nvCxnSpPr>
        <p:spPr>
          <a:xfrm flipH="1">
            <a:off x="2904467" y="2919148"/>
            <a:ext cx="1317013" cy="43020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1B1CF48-8BF8-4320-BF3E-90D1FA7E3332}"/>
              </a:ext>
            </a:extLst>
          </p:cNvPr>
          <p:cNvSpPr txBox="1"/>
          <p:nvPr/>
        </p:nvSpPr>
        <p:spPr>
          <a:xfrm>
            <a:off x="755649" y="5320718"/>
            <a:ext cx="4068899" cy="772107"/>
          </a:xfrm>
          <a:prstGeom prst="rect">
            <a:avLst/>
          </a:prstGeom>
          <a:solidFill>
            <a:srgbClr val="F19A93"/>
          </a:solidFill>
          <a:ln w="28575">
            <a:solidFill>
              <a:srgbClr val="F19A93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b="1" dirty="0"/>
              <a:t>Now use a part-whole model like</a:t>
            </a:r>
            <a:br>
              <a:rPr lang="en-GB" b="1" dirty="0"/>
            </a:br>
            <a:r>
              <a:rPr lang="en-GB" b="1" dirty="0"/>
              <a:t>the one above to calculate 8.48 ÷ 4.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51E2638-139C-4550-A647-112B698D1581}"/>
              </a:ext>
            </a:extLst>
          </p:cNvPr>
          <p:cNvCxnSpPr>
            <a:cxnSpLocks/>
          </p:cNvCxnSpPr>
          <p:nvPr/>
        </p:nvCxnSpPr>
        <p:spPr>
          <a:xfrm>
            <a:off x="4922521" y="2919148"/>
            <a:ext cx="1317013" cy="43020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AB42F28-981E-417F-8E98-1BD0593AF815}"/>
              </a:ext>
            </a:extLst>
          </p:cNvPr>
          <p:cNvCxnSpPr>
            <a:cxnSpLocks/>
          </p:cNvCxnSpPr>
          <p:nvPr/>
        </p:nvCxnSpPr>
        <p:spPr>
          <a:xfrm>
            <a:off x="4572000" y="3055863"/>
            <a:ext cx="0" cy="2934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B60A1A3-AB02-4E69-9247-E005473EBCC2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4572000" y="3945682"/>
            <a:ext cx="0" cy="50890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061174-D419-4F92-ABD7-D879B16BCF23}"/>
              </a:ext>
            </a:extLst>
          </p:cNvPr>
          <p:cNvCxnSpPr>
            <a:cxnSpLocks/>
          </p:cNvCxnSpPr>
          <p:nvPr/>
        </p:nvCxnSpPr>
        <p:spPr>
          <a:xfrm>
            <a:off x="2071552" y="3945682"/>
            <a:ext cx="0" cy="50890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767D2A2-17AD-4070-89A6-E04BB952DDBD}"/>
              </a:ext>
            </a:extLst>
          </p:cNvPr>
          <p:cNvCxnSpPr>
            <a:cxnSpLocks/>
          </p:cNvCxnSpPr>
          <p:nvPr/>
        </p:nvCxnSpPr>
        <p:spPr>
          <a:xfrm>
            <a:off x="7106195" y="3945682"/>
            <a:ext cx="0" cy="50890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0054C8A2-881D-46B3-AE4E-2D40E197DD62}"/>
              </a:ext>
            </a:extLst>
          </p:cNvPr>
          <p:cNvSpPr/>
          <p:nvPr/>
        </p:nvSpPr>
        <p:spPr>
          <a:xfrm>
            <a:off x="1659024" y="4572588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009541"/>
                </a:solidFill>
              </a:rPr>
              <a:t>3 ones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40AC664-36BD-4BD6-B499-5DB8BBAC9C56}"/>
              </a:ext>
            </a:extLst>
          </p:cNvPr>
          <p:cNvSpPr/>
          <p:nvPr/>
        </p:nvSpPr>
        <p:spPr>
          <a:xfrm>
            <a:off x="4054871" y="4572588"/>
            <a:ext cx="103425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009541"/>
                </a:solidFill>
              </a:rPr>
              <a:t>2 tenths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B7886A8-1415-401A-A33A-1C08C26477A7}"/>
              </a:ext>
            </a:extLst>
          </p:cNvPr>
          <p:cNvSpPr/>
          <p:nvPr/>
        </p:nvSpPr>
        <p:spPr>
          <a:xfrm>
            <a:off x="6383081" y="4572588"/>
            <a:ext cx="144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009541"/>
                </a:solidFill>
              </a:rPr>
              <a:t>1 hundredth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12120EE-2F99-4611-844A-586D35195500}"/>
              </a:ext>
            </a:extLst>
          </p:cNvPr>
          <p:cNvSpPr txBox="1"/>
          <p:nvPr/>
        </p:nvSpPr>
        <p:spPr>
          <a:xfrm>
            <a:off x="2071553" y="4008523"/>
            <a:ext cx="50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ea typeface="Cambria Math" panose="02040503050406030204" pitchFamily="18" charset="0"/>
              </a:rPr>
              <a:t>÷3</a:t>
            </a:r>
            <a:endParaRPr lang="en-GB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E290B3D-08BC-4CFF-A509-6E7380D0E827}"/>
              </a:ext>
            </a:extLst>
          </p:cNvPr>
          <p:cNvSpPr txBox="1"/>
          <p:nvPr/>
        </p:nvSpPr>
        <p:spPr>
          <a:xfrm>
            <a:off x="4572000" y="4008523"/>
            <a:ext cx="50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ea typeface="Cambria Math" panose="02040503050406030204" pitchFamily="18" charset="0"/>
              </a:rPr>
              <a:t>÷3</a:t>
            </a:r>
            <a:endParaRPr lang="en-GB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C073DB1-F38F-43EF-9EF4-EA39F349BE0F}"/>
              </a:ext>
            </a:extLst>
          </p:cNvPr>
          <p:cNvSpPr txBox="1"/>
          <p:nvPr/>
        </p:nvSpPr>
        <p:spPr>
          <a:xfrm>
            <a:off x="7106195" y="4008523"/>
            <a:ext cx="50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ea typeface="Cambria Math" panose="02040503050406030204" pitchFamily="18" charset="0"/>
              </a:rPr>
              <a:t>÷3</a:t>
            </a:r>
            <a:endParaRPr lang="en-GB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12BE77-0C8F-4F17-B7C1-837CD1E8A7E3}"/>
              </a:ext>
            </a:extLst>
          </p:cNvPr>
          <p:cNvSpPr txBox="1"/>
          <p:nvPr/>
        </p:nvSpPr>
        <p:spPr>
          <a:xfrm>
            <a:off x="3914050" y="2634531"/>
            <a:ext cx="1315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9.63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232DB8D-435A-4B60-9F13-378DA9870819}"/>
              </a:ext>
            </a:extLst>
          </p:cNvPr>
          <p:cNvSpPr/>
          <p:nvPr/>
        </p:nvSpPr>
        <p:spPr>
          <a:xfrm>
            <a:off x="5136158" y="5436933"/>
            <a:ext cx="2940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rgbClr val="009541"/>
                </a:solidFill>
              </a:rPr>
              <a:t>8.48 ÷ 4 = 2.12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9DEA211-60D8-4C33-BC61-6E9C5DD2F3B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732"/>
    </mc:Choice>
    <mc:Fallback>
      <p:transition spd="slow" advTm="36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5" grpId="0" animBg="1"/>
      <p:bldP spid="22" grpId="0" animBg="1"/>
      <p:bldP spid="32" grpId="0"/>
      <p:bldP spid="39" grpId="0" animBg="1"/>
      <p:bldP spid="40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A8DA86FA-BC12-42AA-85C0-714413C912FB}"/>
              </a:ext>
            </a:extLst>
          </p:cNvPr>
          <p:cNvSpPr txBox="1"/>
          <p:nvPr/>
        </p:nvSpPr>
        <p:spPr>
          <a:xfrm>
            <a:off x="755650" y="1341439"/>
            <a:ext cx="7632700" cy="2087561"/>
          </a:xfrm>
          <a:prstGeom prst="rect">
            <a:avLst/>
          </a:prstGeom>
          <a:solidFill>
            <a:schemeClr val="bg1"/>
          </a:solidFill>
          <a:ln w="28575">
            <a:solidFill>
              <a:srgbClr val="F19A93"/>
            </a:solidFill>
          </a:ln>
        </p:spPr>
        <p:txBody>
          <a:bodyPr wrap="square" lIns="108000" tIns="108000" rIns="108000" bIns="108000" rtlCol="0" anchor="b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7" name="Rectangle 96"/>
          <p:cNvSpPr/>
          <p:nvPr/>
        </p:nvSpPr>
        <p:spPr>
          <a:xfrm>
            <a:off x="3437586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7429" y="670981"/>
            <a:ext cx="2981220" cy="337100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Divide Decimals by Integers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3437586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5650" y="1341438"/>
            <a:ext cx="7632700" cy="495108"/>
          </a:xfrm>
          <a:prstGeom prst="rect">
            <a:avLst/>
          </a:prstGeom>
          <a:solidFill>
            <a:srgbClr val="F19A93"/>
          </a:solidFill>
          <a:ln w="28575">
            <a:noFill/>
          </a:ln>
        </p:spPr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Charlie cuts a 45.6cm strip of paper into six equal pieces.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2C634F-2815-4CAC-9DA0-2DC8D0704800}"/>
              </a:ext>
            </a:extLst>
          </p:cNvPr>
          <p:cNvSpPr/>
          <p:nvPr/>
        </p:nvSpPr>
        <p:spPr>
          <a:xfrm>
            <a:off x="1306194" y="2536820"/>
            <a:ext cx="1090191" cy="49034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B3A20B-2227-42DE-8727-1E40F4B71CB4}"/>
              </a:ext>
            </a:extLst>
          </p:cNvPr>
          <p:cNvSpPr/>
          <p:nvPr/>
        </p:nvSpPr>
        <p:spPr>
          <a:xfrm>
            <a:off x="2396385" y="2536820"/>
            <a:ext cx="1090191" cy="49034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FD55FD8-4D3F-4BD2-90B3-CEC057250B48}"/>
              </a:ext>
            </a:extLst>
          </p:cNvPr>
          <p:cNvSpPr/>
          <p:nvPr/>
        </p:nvSpPr>
        <p:spPr>
          <a:xfrm>
            <a:off x="3486576" y="2536820"/>
            <a:ext cx="1090191" cy="49034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881CB70-1CAF-45D7-909A-3EE0CDFD4AA3}"/>
              </a:ext>
            </a:extLst>
          </p:cNvPr>
          <p:cNvSpPr/>
          <p:nvPr/>
        </p:nvSpPr>
        <p:spPr>
          <a:xfrm>
            <a:off x="4576767" y="2536820"/>
            <a:ext cx="1090191" cy="49034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DCCB412-C1D3-475B-91D3-0AC11932B0AE}"/>
              </a:ext>
            </a:extLst>
          </p:cNvPr>
          <p:cNvSpPr/>
          <p:nvPr/>
        </p:nvSpPr>
        <p:spPr>
          <a:xfrm>
            <a:off x="5666958" y="2536820"/>
            <a:ext cx="1090191" cy="49034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898BBA9-F8E7-4F69-A497-4B2AD8D369D4}"/>
              </a:ext>
            </a:extLst>
          </p:cNvPr>
          <p:cNvGrpSpPr/>
          <p:nvPr/>
        </p:nvGrpSpPr>
        <p:grpSpPr>
          <a:xfrm>
            <a:off x="6757149" y="2536820"/>
            <a:ext cx="1138235" cy="518924"/>
            <a:chOff x="6757149" y="3183826"/>
            <a:chExt cx="1138235" cy="518924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5A6A753-46B1-4952-AD80-273BE409EAA3}"/>
                </a:ext>
              </a:extLst>
            </p:cNvPr>
            <p:cNvSpPr/>
            <p:nvPr/>
          </p:nvSpPr>
          <p:spPr>
            <a:xfrm>
              <a:off x="6757149" y="3183826"/>
              <a:ext cx="1090191" cy="49034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0F1C8391-9802-48E3-82D0-FF24F4926257}"/>
                </a:ext>
              </a:extLst>
            </p:cNvPr>
            <p:cNvSpPr/>
            <p:nvPr/>
          </p:nvSpPr>
          <p:spPr>
            <a:xfrm rot="5400000">
              <a:off x="7627756" y="3454589"/>
              <a:ext cx="211484" cy="227684"/>
            </a:xfrm>
            <a:prstGeom prst="rtTriangle">
              <a:avLst/>
            </a:prstGeom>
            <a:solidFill>
              <a:schemeClr val="tx1">
                <a:lumMod val="25000"/>
                <a:lumOff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ight Triangle 37">
              <a:extLst>
                <a:ext uri="{FF2B5EF4-FFF2-40B4-BE49-F238E27FC236}">
                  <a16:creationId xmlns:a16="http://schemas.microsoft.com/office/drawing/2014/main" id="{832AA676-2EDC-45A3-A4C8-80D75CDB32EF}"/>
                </a:ext>
              </a:extLst>
            </p:cNvPr>
            <p:cNvSpPr/>
            <p:nvPr/>
          </p:nvSpPr>
          <p:spPr>
            <a:xfrm rot="16200000">
              <a:off x="7624399" y="3431764"/>
              <a:ext cx="260990" cy="280981"/>
            </a:xfrm>
            <a:prstGeom prst="rtTriangl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FD6A852-17D3-4741-9199-01F9E60DCF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36" y="2602225"/>
            <a:ext cx="2369740" cy="3804101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B39E956-6108-4B2A-AE45-C5C4F9F6C6FD}"/>
              </a:ext>
            </a:extLst>
          </p:cNvPr>
          <p:cNvSpPr txBox="1"/>
          <p:nvPr/>
        </p:nvSpPr>
        <p:spPr>
          <a:xfrm>
            <a:off x="4960147" y="4649247"/>
            <a:ext cx="3020721" cy="587441"/>
          </a:xfrm>
          <a:prstGeom prst="rect">
            <a:avLst/>
          </a:prstGeom>
          <a:solidFill>
            <a:schemeClr val="bg1"/>
          </a:solidFill>
          <a:ln w="28575">
            <a:solidFill>
              <a:srgbClr val="009541"/>
            </a:solidFill>
          </a:ln>
        </p:spPr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400" b="1" dirty="0"/>
              <a:t>45.6cm ÷ 6 = 7.6cm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10388E73-9060-4596-B2A6-E9B01A1D88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32" y="3656771"/>
            <a:ext cx="1712817" cy="274955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1FAA1B1-6479-45F4-AEE1-6D400808475A}"/>
              </a:ext>
            </a:extLst>
          </p:cNvPr>
          <p:cNvSpPr/>
          <p:nvPr/>
        </p:nvSpPr>
        <p:spPr>
          <a:xfrm>
            <a:off x="3001698" y="1969315"/>
            <a:ext cx="3140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How long will each piece be?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0B7D51-12CC-4086-AA76-5882DFA237BC}"/>
              </a:ext>
            </a:extLst>
          </p:cNvPr>
          <p:cNvGrpSpPr/>
          <p:nvPr/>
        </p:nvGrpSpPr>
        <p:grpSpPr>
          <a:xfrm>
            <a:off x="1047750" y="2005122"/>
            <a:ext cx="1114425" cy="395178"/>
            <a:chOff x="1028700" y="2005122"/>
            <a:chExt cx="1114425" cy="395178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D00F80F-BEA6-4232-A293-1C35CFB02F20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00" y="2400300"/>
              <a:ext cx="11144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A0CB0FE-2FCE-446D-8392-12FE4825D279}"/>
                </a:ext>
              </a:extLst>
            </p:cNvPr>
            <p:cNvSpPr/>
            <p:nvPr/>
          </p:nvSpPr>
          <p:spPr>
            <a:xfrm>
              <a:off x="1430954" y="2005122"/>
              <a:ext cx="2984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?</a:t>
              </a:r>
            </a:p>
          </p:txBody>
        </p:sp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9401CF4-492B-4096-8A1F-45DAC1236C0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022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966"/>
    </mc:Choice>
    <mc:Fallback>
      <p:transition spd="slow" advTm="239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64 -2.96296E-6 L 3.88889E-6 -2.96296E-6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88889E-6 -2.96296E-6 L 0.03489 0.00093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4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4.44444E-6 L -0.02951 4.44444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38889E-6 4.44444E-6 L -0.01857 4.44444E-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889E-6 4.44444E-6 L -0.00955 4.44444E-6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6 1.11111E-6 L 0.02084 1.11111E-6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5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7 4.44444E-6 L 0.01024 4.44444E-6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5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41" grpId="0" animBg="1"/>
      <p:bldP spid="41" grpId="1" animBg="1"/>
      <p:bldP spid="47" grpId="0" animBg="1"/>
      <p:bldP spid="47" grpId="1" animBg="1"/>
      <p:bldP spid="48" grpId="1" animBg="1"/>
      <p:bldP spid="49" grpId="0" animBg="1"/>
      <p:bldP spid="49" grpId="1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>
            <a:extLst>
              <a:ext uri="{FF2B5EF4-FFF2-40B4-BE49-F238E27FC236}">
                <a16:creationId xmlns:a16="http://schemas.microsoft.com/office/drawing/2014/main" id="{66EE7037-0D46-4DBD-8286-82DB22D0D6B4}"/>
              </a:ext>
            </a:extLst>
          </p:cNvPr>
          <p:cNvSpPr txBox="1"/>
          <p:nvPr/>
        </p:nvSpPr>
        <p:spPr>
          <a:xfrm>
            <a:off x="755650" y="3982755"/>
            <a:ext cx="7632700" cy="900048"/>
          </a:xfrm>
          <a:prstGeom prst="rect">
            <a:avLst/>
          </a:prstGeom>
          <a:solidFill>
            <a:schemeClr val="bg1"/>
          </a:solidFill>
          <a:ln w="28575">
            <a:solidFill>
              <a:srgbClr val="F19A93"/>
            </a:solidFill>
          </a:ln>
        </p:spPr>
        <p:txBody>
          <a:bodyPr wrap="square" lIns="108000" tIns="108000" rIns="108000" bIns="108000" rtlCol="0" anchor="t">
            <a:noAutofit/>
          </a:bodyPr>
          <a:lstStyle/>
          <a:p>
            <a:pPr algn="ctr"/>
            <a:r>
              <a:rPr lang="en-GB" sz="1600" dirty="0">
                <a:solidFill>
                  <a:srgbClr val="222222"/>
                </a:solidFill>
                <a:latin typeface="Twinkl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Oscar has used a method called </a:t>
            </a:r>
            <a:r>
              <a:rPr lang="en-GB" sz="1600" b="1" dirty="0">
                <a:solidFill>
                  <a:srgbClr val="222222"/>
                </a:solidFill>
                <a:latin typeface="Twinkl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exchanging</a:t>
            </a:r>
            <a:r>
              <a:rPr lang="en-GB" sz="1600" dirty="0">
                <a:solidFill>
                  <a:srgbClr val="222222"/>
                </a:solidFill>
                <a:latin typeface="Twinkl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in his place value grid. 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9E4DC0-9E8B-4DB4-BBA4-CA5DAC396AC9}"/>
              </a:ext>
            </a:extLst>
          </p:cNvPr>
          <p:cNvSpPr/>
          <p:nvPr/>
        </p:nvSpPr>
        <p:spPr>
          <a:xfrm>
            <a:off x="447429" y="670981"/>
            <a:ext cx="2981220" cy="337100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Divide Decimals by Integers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28649" y="670659"/>
            <a:ext cx="1063301" cy="337100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428649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45775DE-0927-4FA3-A67E-98CD483DD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763722"/>
              </p:ext>
            </p:extLst>
          </p:nvPr>
        </p:nvGraphicFramePr>
        <p:xfrm>
          <a:off x="755650" y="1374695"/>
          <a:ext cx="5105400" cy="23147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1800">
                  <a:extLst>
                    <a:ext uri="{9D8B030D-6E8A-4147-A177-3AD203B41FA5}">
                      <a16:colId xmlns:a16="http://schemas.microsoft.com/office/drawing/2014/main" val="741446044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1903327456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1562479975"/>
                    </a:ext>
                  </a:extLst>
                </a:gridCol>
              </a:tblGrid>
              <a:tr h="321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Ones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436" marR="5743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B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Tenths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436" marR="57436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B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Hundredths</a:t>
                      </a:r>
                      <a:endParaRPr lang="en-GB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436" marR="57436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B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010775"/>
                  </a:ext>
                </a:extLst>
              </a:tr>
              <a:tr h="498421"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581" marR="76581" marT="38291" marB="3829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581" marR="76581" marT="38291" marB="3829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581" marR="76581" marT="38291" marB="38291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201391"/>
                  </a:ext>
                </a:extLst>
              </a:tr>
              <a:tr h="498421">
                <a:tc>
                  <a:txBody>
                    <a:bodyPr/>
                    <a:lstStyle/>
                    <a:p>
                      <a:pPr algn="ctr"/>
                      <a:endParaRPr lang="en-GB" sz="15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581" marR="76581" marT="38291" marB="3829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581" marR="76581" marT="38291" marB="382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581" marR="76581" marT="38291" marB="38291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340708"/>
                  </a:ext>
                </a:extLst>
              </a:tr>
              <a:tr h="498421"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581" marR="76581" marT="38291" marB="3829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581" marR="76581" marT="38291" marB="382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581" marR="76581" marT="38291" marB="38291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038470"/>
                  </a:ext>
                </a:extLst>
              </a:tr>
              <a:tr h="498421"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581" marR="76581" marT="38291" marB="3829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581" marR="76581" marT="38291" marB="38291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581" marR="76581" marT="38291" marB="38291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614180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4E5E52D9-9AA7-4FA6-885E-714FB7753267}"/>
              </a:ext>
            </a:extLst>
          </p:cNvPr>
          <p:cNvSpPr/>
          <p:nvPr/>
        </p:nvSpPr>
        <p:spPr>
          <a:xfrm>
            <a:off x="2409359" y="1899148"/>
            <a:ext cx="94239" cy="942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67069A5-FC8E-47B0-992C-337FD4291EC5}"/>
              </a:ext>
            </a:extLst>
          </p:cNvPr>
          <p:cNvSpPr/>
          <p:nvPr/>
        </p:nvSpPr>
        <p:spPr>
          <a:xfrm>
            <a:off x="2409359" y="2397487"/>
            <a:ext cx="94239" cy="942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A3C6EF8-4431-4FFE-BBFD-54CB3D33ECDA}"/>
              </a:ext>
            </a:extLst>
          </p:cNvPr>
          <p:cNvSpPr/>
          <p:nvPr/>
        </p:nvSpPr>
        <p:spPr>
          <a:xfrm>
            <a:off x="2409359" y="1493745"/>
            <a:ext cx="94239" cy="942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DE7F680-3DD2-4EA5-B0AE-299904064992}"/>
              </a:ext>
            </a:extLst>
          </p:cNvPr>
          <p:cNvSpPr/>
          <p:nvPr/>
        </p:nvSpPr>
        <p:spPr>
          <a:xfrm>
            <a:off x="2559162" y="1787922"/>
            <a:ext cx="332264" cy="332264"/>
          </a:xfrm>
          <a:prstGeom prst="ellipse">
            <a:avLst/>
          </a:prstGeom>
          <a:solidFill>
            <a:srgbClr val="E9C501"/>
          </a:solidFill>
          <a:ln>
            <a:solidFill>
              <a:srgbClr val="2424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E59E69-EE23-400B-A78B-4690FA3C3D9D}"/>
              </a:ext>
            </a:extLst>
          </p:cNvPr>
          <p:cNvSpPr/>
          <p:nvPr/>
        </p:nvSpPr>
        <p:spPr>
          <a:xfrm>
            <a:off x="2949684" y="1787922"/>
            <a:ext cx="332264" cy="332264"/>
          </a:xfrm>
          <a:prstGeom prst="ellipse">
            <a:avLst/>
          </a:prstGeom>
          <a:solidFill>
            <a:srgbClr val="E9C501"/>
          </a:solidFill>
          <a:ln>
            <a:solidFill>
              <a:srgbClr val="2424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BC5288C-4BE7-47DC-9B16-493E8EE6F3EA}"/>
              </a:ext>
            </a:extLst>
          </p:cNvPr>
          <p:cNvSpPr/>
          <p:nvPr/>
        </p:nvSpPr>
        <p:spPr>
          <a:xfrm>
            <a:off x="4822725" y="1787922"/>
            <a:ext cx="332264" cy="332264"/>
          </a:xfrm>
          <a:prstGeom prst="ellipse">
            <a:avLst/>
          </a:prstGeom>
          <a:solidFill>
            <a:srgbClr val="87BD31"/>
          </a:solidFill>
          <a:ln>
            <a:solidFill>
              <a:srgbClr val="2424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76C31A-F9B9-4855-8C31-9579FAB65B89}"/>
              </a:ext>
            </a:extLst>
          </p:cNvPr>
          <p:cNvSpPr/>
          <p:nvPr/>
        </p:nvSpPr>
        <p:spPr>
          <a:xfrm>
            <a:off x="755652" y="4424786"/>
            <a:ext cx="7632698" cy="464331"/>
          </a:xfrm>
          <a:prstGeom prst="rect">
            <a:avLst/>
          </a:prstGeom>
          <a:solidFill>
            <a:srgbClr val="F19A93"/>
          </a:solidFill>
          <a:ln w="28575">
            <a:solidFill>
              <a:srgbClr val="F19A93"/>
            </a:solidFill>
          </a:ln>
        </p:spPr>
        <p:txBody>
          <a:bodyPr wrap="square" lIns="108000" tIns="108000" rIns="108000" bIns="108000" anchor="ctr">
            <a:spAutoFit/>
          </a:bodyPr>
          <a:lstStyle/>
          <a:p>
            <a:pPr algn="ctr"/>
            <a:r>
              <a:rPr lang="en-GB" sz="1600" b="1" dirty="0">
                <a:solidFill>
                  <a:srgbClr val="222222"/>
                </a:solidFill>
                <a:latin typeface="Twinkl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Explain how you think this method works.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277B1F0-6C6B-4864-B910-7D36A559595B}"/>
              </a:ext>
            </a:extLst>
          </p:cNvPr>
          <p:cNvSpPr/>
          <p:nvPr/>
        </p:nvSpPr>
        <p:spPr>
          <a:xfrm>
            <a:off x="2521114" y="1823249"/>
            <a:ext cx="3941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0.1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0EFF0BC-267E-433F-923D-FC10A2166B24}"/>
              </a:ext>
            </a:extLst>
          </p:cNvPr>
          <p:cNvSpPr/>
          <p:nvPr/>
        </p:nvSpPr>
        <p:spPr>
          <a:xfrm>
            <a:off x="2916399" y="1823249"/>
            <a:ext cx="3941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0.1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C6EAE73-44AB-450C-88EC-06746AEAD010}"/>
              </a:ext>
            </a:extLst>
          </p:cNvPr>
          <p:cNvSpPr/>
          <p:nvPr/>
        </p:nvSpPr>
        <p:spPr>
          <a:xfrm>
            <a:off x="4770204" y="1838638"/>
            <a:ext cx="4299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b="1" dirty="0">
                <a:solidFill>
                  <a:schemeClr val="bg1"/>
                </a:solidFill>
              </a:rPr>
              <a:t>0.01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6381E5E-48E4-4975-9D6D-DD51EA9ED651}"/>
              </a:ext>
            </a:extLst>
          </p:cNvPr>
          <p:cNvSpPr/>
          <p:nvPr/>
        </p:nvSpPr>
        <p:spPr>
          <a:xfrm>
            <a:off x="755650" y="4889831"/>
            <a:ext cx="7632700" cy="1202994"/>
          </a:xfrm>
          <a:prstGeom prst="rect">
            <a:avLst/>
          </a:prstGeom>
          <a:solidFill>
            <a:schemeClr val="bg1"/>
          </a:solidFill>
          <a:ln w="28575">
            <a:solidFill>
              <a:srgbClr val="00954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GB" sz="1600" dirty="0">
                <a:latin typeface="Twinkl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Oscar has exchanged the one in 1.64 for ten tenths. He already had six tenths so now has 16 tenths altogether. Oscar can now share out the 16 tenths and 4 hundredths equally into the four different groups. He can see that the answer is 0.41 because there are no ones, four tenths and one hundredth in each group.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56C0DD5-28FA-4345-BE7F-BDD5648C2683}"/>
              </a:ext>
            </a:extLst>
          </p:cNvPr>
          <p:cNvSpPr/>
          <p:nvPr/>
        </p:nvSpPr>
        <p:spPr>
          <a:xfrm>
            <a:off x="6029326" y="1558758"/>
            <a:ext cx="2359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Oscar has used this place value grid to</a:t>
            </a:r>
            <a:br>
              <a:rPr lang="en-GB" dirty="0"/>
            </a:br>
            <a:r>
              <a:rPr lang="en-GB" dirty="0"/>
              <a:t>show how he worked out 1.64 ÷ 4 = 0.41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3D10F4F-665F-4F1C-AD53-95C5701A1BB6}"/>
              </a:ext>
            </a:extLst>
          </p:cNvPr>
          <p:cNvSpPr/>
          <p:nvPr/>
        </p:nvSpPr>
        <p:spPr>
          <a:xfrm>
            <a:off x="3343609" y="1787922"/>
            <a:ext cx="332264" cy="332264"/>
          </a:xfrm>
          <a:prstGeom prst="ellipse">
            <a:avLst/>
          </a:prstGeom>
          <a:solidFill>
            <a:srgbClr val="E9C501"/>
          </a:solidFill>
          <a:ln>
            <a:solidFill>
              <a:srgbClr val="2424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3A806A1-2DE2-40BF-BB30-250E2A32AB4B}"/>
              </a:ext>
            </a:extLst>
          </p:cNvPr>
          <p:cNvSpPr/>
          <p:nvPr/>
        </p:nvSpPr>
        <p:spPr>
          <a:xfrm>
            <a:off x="3743657" y="1787922"/>
            <a:ext cx="332264" cy="332264"/>
          </a:xfrm>
          <a:prstGeom prst="ellipse">
            <a:avLst/>
          </a:prstGeom>
          <a:solidFill>
            <a:srgbClr val="E9C501"/>
          </a:solidFill>
          <a:ln>
            <a:solidFill>
              <a:srgbClr val="2424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06E40A3-8919-40A4-8363-59952FB526B4}"/>
              </a:ext>
            </a:extLst>
          </p:cNvPr>
          <p:cNvSpPr/>
          <p:nvPr/>
        </p:nvSpPr>
        <p:spPr>
          <a:xfrm>
            <a:off x="3305561" y="1823249"/>
            <a:ext cx="3941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0.1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9C8BD5-5225-49B0-9903-0C42C06DBBED}"/>
              </a:ext>
            </a:extLst>
          </p:cNvPr>
          <p:cNvSpPr/>
          <p:nvPr/>
        </p:nvSpPr>
        <p:spPr>
          <a:xfrm>
            <a:off x="3710372" y="1823249"/>
            <a:ext cx="3941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0.1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632635F-2218-4BCC-ADB8-8B5370B86F0B}"/>
              </a:ext>
            </a:extLst>
          </p:cNvPr>
          <p:cNvSpPr/>
          <p:nvPr/>
        </p:nvSpPr>
        <p:spPr>
          <a:xfrm>
            <a:off x="2409359" y="2895826"/>
            <a:ext cx="94239" cy="942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F6BFD48-AB7A-4910-B78B-357D59A9E0EF}"/>
              </a:ext>
            </a:extLst>
          </p:cNvPr>
          <p:cNvSpPr/>
          <p:nvPr/>
        </p:nvSpPr>
        <p:spPr>
          <a:xfrm>
            <a:off x="2409359" y="3394164"/>
            <a:ext cx="94239" cy="942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434E594-A1F4-4F62-A6C3-7D01D73279DA}"/>
              </a:ext>
            </a:extLst>
          </p:cNvPr>
          <p:cNvSpPr/>
          <p:nvPr/>
        </p:nvSpPr>
        <p:spPr>
          <a:xfrm>
            <a:off x="2559162" y="2268934"/>
            <a:ext cx="332264" cy="332264"/>
          </a:xfrm>
          <a:prstGeom prst="ellipse">
            <a:avLst/>
          </a:prstGeom>
          <a:solidFill>
            <a:srgbClr val="E9C501"/>
          </a:solidFill>
          <a:ln>
            <a:solidFill>
              <a:srgbClr val="2424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3B965F2-2967-4D93-AE4E-406D1E1170DF}"/>
              </a:ext>
            </a:extLst>
          </p:cNvPr>
          <p:cNvSpPr/>
          <p:nvPr/>
        </p:nvSpPr>
        <p:spPr>
          <a:xfrm>
            <a:off x="2949684" y="2268934"/>
            <a:ext cx="332264" cy="332264"/>
          </a:xfrm>
          <a:prstGeom prst="ellipse">
            <a:avLst/>
          </a:prstGeom>
          <a:solidFill>
            <a:srgbClr val="E9C501"/>
          </a:solidFill>
          <a:ln>
            <a:solidFill>
              <a:srgbClr val="2424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C289AC2-6590-41FB-8243-5718524C7E5A}"/>
              </a:ext>
            </a:extLst>
          </p:cNvPr>
          <p:cNvSpPr/>
          <p:nvPr/>
        </p:nvSpPr>
        <p:spPr>
          <a:xfrm>
            <a:off x="4822725" y="2268934"/>
            <a:ext cx="332264" cy="332264"/>
          </a:xfrm>
          <a:prstGeom prst="ellipse">
            <a:avLst/>
          </a:prstGeom>
          <a:solidFill>
            <a:srgbClr val="87BD31"/>
          </a:solidFill>
          <a:ln>
            <a:solidFill>
              <a:srgbClr val="2424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592D4D5-D3C8-4FC3-B319-7435535192CF}"/>
              </a:ext>
            </a:extLst>
          </p:cNvPr>
          <p:cNvSpPr/>
          <p:nvPr/>
        </p:nvSpPr>
        <p:spPr>
          <a:xfrm>
            <a:off x="2521114" y="2304261"/>
            <a:ext cx="3941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0.1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801F03C-C862-4343-A28D-580D2E1EBAB8}"/>
              </a:ext>
            </a:extLst>
          </p:cNvPr>
          <p:cNvSpPr/>
          <p:nvPr/>
        </p:nvSpPr>
        <p:spPr>
          <a:xfrm>
            <a:off x="2916399" y="2304261"/>
            <a:ext cx="3941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0.1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1764295-5947-4008-B6F6-4317E9E31807}"/>
              </a:ext>
            </a:extLst>
          </p:cNvPr>
          <p:cNvSpPr/>
          <p:nvPr/>
        </p:nvSpPr>
        <p:spPr>
          <a:xfrm>
            <a:off x="4770204" y="2319650"/>
            <a:ext cx="4299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b="1" dirty="0">
                <a:solidFill>
                  <a:schemeClr val="bg1"/>
                </a:solidFill>
              </a:rPr>
              <a:t>0.01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2797D83-B80A-4C17-80E2-F089104854E8}"/>
              </a:ext>
            </a:extLst>
          </p:cNvPr>
          <p:cNvSpPr/>
          <p:nvPr/>
        </p:nvSpPr>
        <p:spPr>
          <a:xfrm>
            <a:off x="3343609" y="2268934"/>
            <a:ext cx="332264" cy="332264"/>
          </a:xfrm>
          <a:prstGeom prst="ellipse">
            <a:avLst/>
          </a:prstGeom>
          <a:solidFill>
            <a:srgbClr val="E9C501"/>
          </a:solidFill>
          <a:ln>
            <a:solidFill>
              <a:srgbClr val="2424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A6B32200-983F-4EFC-AC73-C07C4EEAC444}"/>
              </a:ext>
            </a:extLst>
          </p:cNvPr>
          <p:cNvSpPr/>
          <p:nvPr/>
        </p:nvSpPr>
        <p:spPr>
          <a:xfrm>
            <a:off x="3743657" y="2268934"/>
            <a:ext cx="332264" cy="332264"/>
          </a:xfrm>
          <a:prstGeom prst="ellipse">
            <a:avLst/>
          </a:prstGeom>
          <a:solidFill>
            <a:srgbClr val="E9C501"/>
          </a:solidFill>
          <a:ln>
            <a:solidFill>
              <a:srgbClr val="2424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59E4EB4-4064-4F3F-9C6F-03724A3D4C9A}"/>
              </a:ext>
            </a:extLst>
          </p:cNvPr>
          <p:cNvSpPr/>
          <p:nvPr/>
        </p:nvSpPr>
        <p:spPr>
          <a:xfrm>
            <a:off x="3305561" y="2304261"/>
            <a:ext cx="3941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0.1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7966623-8E4B-4131-95BA-6FA99AC57DFB}"/>
              </a:ext>
            </a:extLst>
          </p:cNvPr>
          <p:cNvSpPr/>
          <p:nvPr/>
        </p:nvSpPr>
        <p:spPr>
          <a:xfrm>
            <a:off x="3710372" y="2304261"/>
            <a:ext cx="3941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0.1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2A251B4-7E15-462D-AB88-F3E1B13C832D}"/>
              </a:ext>
            </a:extLst>
          </p:cNvPr>
          <p:cNvSpPr/>
          <p:nvPr/>
        </p:nvSpPr>
        <p:spPr>
          <a:xfrm>
            <a:off x="2559162" y="2773759"/>
            <a:ext cx="332264" cy="332264"/>
          </a:xfrm>
          <a:prstGeom prst="ellipse">
            <a:avLst/>
          </a:prstGeom>
          <a:solidFill>
            <a:srgbClr val="E9C501"/>
          </a:solidFill>
          <a:ln>
            <a:solidFill>
              <a:srgbClr val="2424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0649E80-9D54-4230-9848-48122A1353B2}"/>
              </a:ext>
            </a:extLst>
          </p:cNvPr>
          <p:cNvSpPr/>
          <p:nvPr/>
        </p:nvSpPr>
        <p:spPr>
          <a:xfrm>
            <a:off x="2949684" y="2773759"/>
            <a:ext cx="332264" cy="332264"/>
          </a:xfrm>
          <a:prstGeom prst="ellipse">
            <a:avLst/>
          </a:prstGeom>
          <a:solidFill>
            <a:srgbClr val="E9C501"/>
          </a:solidFill>
          <a:ln>
            <a:solidFill>
              <a:srgbClr val="2424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A33161A7-F44A-4CF9-9B7B-E699BB8C12EC}"/>
              </a:ext>
            </a:extLst>
          </p:cNvPr>
          <p:cNvSpPr/>
          <p:nvPr/>
        </p:nvSpPr>
        <p:spPr>
          <a:xfrm>
            <a:off x="4822725" y="2773759"/>
            <a:ext cx="332264" cy="332264"/>
          </a:xfrm>
          <a:prstGeom prst="ellipse">
            <a:avLst/>
          </a:prstGeom>
          <a:solidFill>
            <a:srgbClr val="87BD31"/>
          </a:solidFill>
          <a:ln>
            <a:solidFill>
              <a:srgbClr val="2424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63CE767-E5F9-47A8-90E3-3B71250BF620}"/>
              </a:ext>
            </a:extLst>
          </p:cNvPr>
          <p:cNvSpPr/>
          <p:nvPr/>
        </p:nvSpPr>
        <p:spPr>
          <a:xfrm>
            <a:off x="2521114" y="2809086"/>
            <a:ext cx="3941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0.1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F27B07E-AA7F-476C-BC41-1446D50E0FF7}"/>
              </a:ext>
            </a:extLst>
          </p:cNvPr>
          <p:cNvSpPr/>
          <p:nvPr/>
        </p:nvSpPr>
        <p:spPr>
          <a:xfrm>
            <a:off x="2916399" y="2809086"/>
            <a:ext cx="3941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0.1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8719C6C-926A-4DE1-AF37-3B07C9C27E46}"/>
              </a:ext>
            </a:extLst>
          </p:cNvPr>
          <p:cNvSpPr/>
          <p:nvPr/>
        </p:nvSpPr>
        <p:spPr>
          <a:xfrm>
            <a:off x="4770204" y="2824475"/>
            <a:ext cx="4299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b="1" dirty="0">
                <a:solidFill>
                  <a:schemeClr val="bg1"/>
                </a:solidFill>
              </a:rPr>
              <a:t>0.01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C8BA4DFE-2F5A-4A76-AF5A-0EFB88B8D793}"/>
              </a:ext>
            </a:extLst>
          </p:cNvPr>
          <p:cNvSpPr/>
          <p:nvPr/>
        </p:nvSpPr>
        <p:spPr>
          <a:xfrm>
            <a:off x="3343609" y="2773759"/>
            <a:ext cx="332264" cy="332264"/>
          </a:xfrm>
          <a:prstGeom prst="ellipse">
            <a:avLst/>
          </a:prstGeom>
          <a:solidFill>
            <a:srgbClr val="E9C501"/>
          </a:solidFill>
          <a:ln>
            <a:solidFill>
              <a:srgbClr val="2424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549B70BF-E377-42FE-BB60-54C586BC1AFF}"/>
              </a:ext>
            </a:extLst>
          </p:cNvPr>
          <p:cNvSpPr/>
          <p:nvPr/>
        </p:nvSpPr>
        <p:spPr>
          <a:xfrm>
            <a:off x="3743657" y="2773759"/>
            <a:ext cx="332264" cy="332264"/>
          </a:xfrm>
          <a:prstGeom prst="ellipse">
            <a:avLst/>
          </a:prstGeom>
          <a:solidFill>
            <a:srgbClr val="E9C501"/>
          </a:solidFill>
          <a:ln>
            <a:solidFill>
              <a:srgbClr val="2424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BEA9450-2892-4F67-8E09-2A021AC3BEB0}"/>
              </a:ext>
            </a:extLst>
          </p:cNvPr>
          <p:cNvSpPr/>
          <p:nvPr/>
        </p:nvSpPr>
        <p:spPr>
          <a:xfrm>
            <a:off x="3305561" y="2809086"/>
            <a:ext cx="3941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0.1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C648CCC-4E70-4764-A422-D673E4FE321C}"/>
              </a:ext>
            </a:extLst>
          </p:cNvPr>
          <p:cNvSpPr/>
          <p:nvPr/>
        </p:nvSpPr>
        <p:spPr>
          <a:xfrm>
            <a:off x="3710372" y="2809086"/>
            <a:ext cx="3941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0.1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C3445DBA-A89A-49DD-88AD-FF55CBB0C94F}"/>
              </a:ext>
            </a:extLst>
          </p:cNvPr>
          <p:cNvSpPr/>
          <p:nvPr/>
        </p:nvSpPr>
        <p:spPr>
          <a:xfrm>
            <a:off x="2559162" y="3264297"/>
            <a:ext cx="332264" cy="332264"/>
          </a:xfrm>
          <a:prstGeom prst="ellipse">
            <a:avLst/>
          </a:prstGeom>
          <a:solidFill>
            <a:srgbClr val="E9C501"/>
          </a:solidFill>
          <a:ln>
            <a:solidFill>
              <a:srgbClr val="2424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F4A82C88-C0AC-4A58-AA2B-E229430476F5}"/>
              </a:ext>
            </a:extLst>
          </p:cNvPr>
          <p:cNvSpPr/>
          <p:nvPr/>
        </p:nvSpPr>
        <p:spPr>
          <a:xfrm>
            <a:off x="2949684" y="3264297"/>
            <a:ext cx="332264" cy="332264"/>
          </a:xfrm>
          <a:prstGeom prst="ellipse">
            <a:avLst/>
          </a:prstGeom>
          <a:solidFill>
            <a:srgbClr val="E9C501"/>
          </a:solidFill>
          <a:ln>
            <a:solidFill>
              <a:srgbClr val="2424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2332463-6FBA-4944-B50B-2A326737D139}"/>
              </a:ext>
            </a:extLst>
          </p:cNvPr>
          <p:cNvSpPr/>
          <p:nvPr/>
        </p:nvSpPr>
        <p:spPr>
          <a:xfrm>
            <a:off x="4822725" y="3264297"/>
            <a:ext cx="332264" cy="332264"/>
          </a:xfrm>
          <a:prstGeom prst="ellipse">
            <a:avLst/>
          </a:prstGeom>
          <a:solidFill>
            <a:srgbClr val="87BD31"/>
          </a:solidFill>
          <a:ln>
            <a:solidFill>
              <a:srgbClr val="2424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7BF6B27-B41E-4C6E-82C0-5FB423A0D437}"/>
              </a:ext>
            </a:extLst>
          </p:cNvPr>
          <p:cNvSpPr/>
          <p:nvPr/>
        </p:nvSpPr>
        <p:spPr>
          <a:xfrm>
            <a:off x="2521114" y="3299624"/>
            <a:ext cx="3941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0.1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5058E2E-41F4-4A45-9900-7F07B60CE113}"/>
              </a:ext>
            </a:extLst>
          </p:cNvPr>
          <p:cNvSpPr/>
          <p:nvPr/>
        </p:nvSpPr>
        <p:spPr>
          <a:xfrm>
            <a:off x="2916399" y="3299624"/>
            <a:ext cx="3941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0.1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F15FFB6-2738-46CB-8C73-CDC65C4072BC}"/>
              </a:ext>
            </a:extLst>
          </p:cNvPr>
          <p:cNvSpPr/>
          <p:nvPr/>
        </p:nvSpPr>
        <p:spPr>
          <a:xfrm>
            <a:off x="4770204" y="3315013"/>
            <a:ext cx="4299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b="1" dirty="0">
                <a:solidFill>
                  <a:schemeClr val="bg1"/>
                </a:solidFill>
              </a:rPr>
              <a:t>0.01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9B5A5F11-549D-430F-9649-607507909370}"/>
              </a:ext>
            </a:extLst>
          </p:cNvPr>
          <p:cNvSpPr/>
          <p:nvPr/>
        </p:nvSpPr>
        <p:spPr>
          <a:xfrm>
            <a:off x="3343609" y="3264297"/>
            <a:ext cx="332264" cy="332264"/>
          </a:xfrm>
          <a:prstGeom prst="ellipse">
            <a:avLst/>
          </a:prstGeom>
          <a:solidFill>
            <a:srgbClr val="E9C501"/>
          </a:solidFill>
          <a:ln>
            <a:solidFill>
              <a:srgbClr val="2424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3A0A142A-BD77-42F5-A8E1-13744604679C}"/>
              </a:ext>
            </a:extLst>
          </p:cNvPr>
          <p:cNvSpPr/>
          <p:nvPr/>
        </p:nvSpPr>
        <p:spPr>
          <a:xfrm>
            <a:off x="3743657" y="3264297"/>
            <a:ext cx="332264" cy="332264"/>
          </a:xfrm>
          <a:prstGeom prst="ellipse">
            <a:avLst/>
          </a:prstGeom>
          <a:solidFill>
            <a:srgbClr val="E9C501"/>
          </a:solidFill>
          <a:ln>
            <a:solidFill>
              <a:srgbClr val="2424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5374EC86-BE39-4B0F-971F-E34D9A153469}"/>
              </a:ext>
            </a:extLst>
          </p:cNvPr>
          <p:cNvSpPr/>
          <p:nvPr/>
        </p:nvSpPr>
        <p:spPr>
          <a:xfrm>
            <a:off x="3305561" y="3299624"/>
            <a:ext cx="3941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0.1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5B81770-DA60-4FEE-8587-35EA5F1ADC7E}"/>
              </a:ext>
            </a:extLst>
          </p:cNvPr>
          <p:cNvSpPr/>
          <p:nvPr/>
        </p:nvSpPr>
        <p:spPr>
          <a:xfrm>
            <a:off x="3710372" y="3299624"/>
            <a:ext cx="3941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0.1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E34020D-0945-4B1C-96FB-0F92358CD8B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7238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606"/>
    </mc:Choice>
    <mc:Fallback>
      <p:transition spd="slow" advTm="446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B6C57A-A0BB-46A4-BCAB-34D2BE81265B}"/>
              </a:ext>
            </a:extLst>
          </p:cNvPr>
          <p:cNvSpPr/>
          <p:nvPr/>
        </p:nvSpPr>
        <p:spPr>
          <a:xfrm>
            <a:off x="447429" y="670981"/>
            <a:ext cx="2981220" cy="337100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Divide Decimals by Integers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430583" y="670981"/>
            <a:ext cx="1141417" cy="337100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430583" y="666081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91B9DC0-28BB-42F6-9C48-E64B85D92DCD}"/>
              </a:ext>
            </a:extLst>
          </p:cNvPr>
          <p:cNvSpPr/>
          <p:nvPr/>
        </p:nvSpPr>
        <p:spPr>
          <a:xfrm>
            <a:off x="755650" y="1751362"/>
            <a:ext cx="3681189" cy="1202994"/>
          </a:xfrm>
          <a:prstGeom prst="rect">
            <a:avLst/>
          </a:prstGeom>
          <a:solidFill>
            <a:srgbClr val="F19A93"/>
          </a:solidFill>
          <a:ln w="28575">
            <a:solidFill>
              <a:srgbClr val="F19A93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GB" sz="1600" b="1" dirty="0">
                <a:solidFill>
                  <a:srgbClr val="222222"/>
                </a:solidFill>
                <a:latin typeface="Twinkl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Divide each of the numbers in the magic square by 4 and record the answer in the corresponding space</a:t>
            </a:r>
            <a:br>
              <a:rPr lang="en-GB" sz="1600" b="1" dirty="0">
                <a:solidFill>
                  <a:srgbClr val="222222"/>
                </a:solidFill>
                <a:latin typeface="Twinkl" pitchFamily="2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rgbClr val="222222"/>
                </a:solidFill>
                <a:latin typeface="Twinkl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in the empty grid.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2F76C6-63F0-42C8-99BA-CB60B26B5226}"/>
              </a:ext>
            </a:extLst>
          </p:cNvPr>
          <p:cNvSpPr/>
          <p:nvPr/>
        </p:nvSpPr>
        <p:spPr>
          <a:xfrm>
            <a:off x="755651" y="1127063"/>
            <a:ext cx="6446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The first grid shown below is a decimal magic square.</a:t>
            </a:r>
            <a:br>
              <a:rPr lang="en-GB" sz="1600" dirty="0"/>
            </a:br>
            <a:r>
              <a:rPr lang="en-GB" sz="1600" dirty="0"/>
              <a:t>Each row, column and diagonal add up to the same number.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E6D925E-3226-4F0A-BB48-952F43EAE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409369"/>
              </p:ext>
            </p:extLst>
          </p:nvPr>
        </p:nvGraphicFramePr>
        <p:xfrm>
          <a:off x="4764378" y="1755689"/>
          <a:ext cx="1561458" cy="1561458"/>
        </p:xfrm>
        <a:graphic>
          <a:graphicData uri="http://schemas.openxmlformats.org/drawingml/2006/table">
            <a:tbl>
              <a:tblPr firstRow="1" firstCol="1" bandRow="1"/>
              <a:tblGrid>
                <a:gridCol w="520486">
                  <a:extLst>
                    <a:ext uri="{9D8B030D-6E8A-4147-A177-3AD203B41FA5}">
                      <a16:colId xmlns:a16="http://schemas.microsoft.com/office/drawing/2014/main" val="2779543608"/>
                    </a:ext>
                  </a:extLst>
                </a:gridCol>
                <a:gridCol w="520486">
                  <a:extLst>
                    <a:ext uri="{9D8B030D-6E8A-4147-A177-3AD203B41FA5}">
                      <a16:colId xmlns:a16="http://schemas.microsoft.com/office/drawing/2014/main" val="4196089425"/>
                    </a:ext>
                  </a:extLst>
                </a:gridCol>
                <a:gridCol w="520486">
                  <a:extLst>
                    <a:ext uri="{9D8B030D-6E8A-4147-A177-3AD203B41FA5}">
                      <a16:colId xmlns:a16="http://schemas.microsoft.com/office/drawing/2014/main" val="3498367813"/>
                    </a:ext>
                  </a:extLst>
                </a:gridCol>
              </a:tblGrid>
              <a:tr h="5204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222222"/>
                          </a:solidFill>
                          <a:effectLst/>
                          <a:latin typeface="Twinkl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12.0</a:t>
                      </a:r>
                      <a:endParaRPr lang="en-GB" sz="1000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970" marR="6197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222222"/>
                          </a:solidFill>
                          <a:effectLst/>
                          <a:latin typeface="Twinkl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16.8</a:t>
                      </a:r>
                      <a:endParaRPr lang="en-GB" sz="1000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970" marR="61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222222"/>
                          </a:solidFill>
                          <a:effectLst/>
                          <a:latin typeface="Twinkl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14.4</a:t>
                      </a:r>
                      <a:endParaRPr lang="en-GB" sz="1000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970" marR="61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505503"/>
                  </a:ext>
                </a:extLst>
              </a:tr>
              <a:tr h="5204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222222"/>
                          </a:solidFill>
                          <a:effectLst/>
                          <a:latin typeface="Twinkl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16.8</a:t>
                      </a:r>
                      <a:endParaRPr lang="en-GB" sz="1000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970" marR="6197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222222"/>
                          </a:solidFill>
                          <a:effectLst/>
                          <a:latin typeface="Twinkl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14.4</a:t>
                      </a:r>
                      <a:endParaRPr lang="en-GB" sz="1000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970" marR="61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222222"/>
                          </a:solidFill>
                          <a:effectLst/>
                          <a:latin typeface="Twinkl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12.0</a:t>
                      </a:r>
                      <a:endParaRPr lang="en-GB" sz="1000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970" marR="61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200034"/>
                  </a:ext>
                </a:extLst>
              </a:tr>
              <a:tr h="5204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222222"/>
                          </a:solidFill>
                          <a:effectLst/>
                          <a:latin typeface="Twinkl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14.4</a:t>
                      </a:r>
                      <a:endParaRPr lang="en-GB" sz="1000">
                        <a:effectLst/>
                        <a:latin typeface="Twinkl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970" marR="6197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222222"/>
                          </a:solidFill>
                          <a:effectLst/>
                          <a:latin typeface="Twinkl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12.0</a:t>
                      </a:r>
                      <a:endParaRPr lang="en-GB" sz="1000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970" marR="61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222222"/>
                          </a:solidFill>
                          <a:effectLst/>
                          <a:latin typeface="Twinkl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16.8</a:t>
                      </a:r>
                      <a:endParaRPr lang="en-GB" sz="1000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970" marR="61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756399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672FA955-7854-4294-8ED4-2481A80EB37C}"/>
              </a:ext>
            </a:extLst>
          </p:cNvPr>
          <p:cNvSpPr/>
          <p:nvPr/>
        </p:nvSpPr>
        <p:spPr>
          <a:xfrm>
            <a:off x="755651" y="4547906"/>
            <a:ext cx="7632700" cy="710552"/>
          </a:xfrm>
          <a:prstGeom prst="rect">
            <a:avLst/>
          </a:prstGeom>
          <a:solidFill>
            <a:srgbClr val="F19A93"/>
          </a:solidFill>
          <a:ln w="28575">
            <a:solidFill>
              <a:srgbClr val="F19A93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1600" b="1" dirty="0">
                <a:solidFill>
                  <a:srgbClr val="222222"/>
                </a:solidFill>
                <a:latin typeface="Twinkl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Look at your new magic square. Could you choose a different number</a:t>
            </a:r>
            <a:br>
              <a:rPr lang="en-GB" sz="1600" b="1" dirty="0">
                <a:solidFill>
                  <a:srgbClr val="222222"/>
                </a:solidFill>
                <a:latin typeface="Twinkl" pitchFamily="2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rgbClr val="222222"/>
                </a:solidFill>
                <a:latin typeface="Twinkl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to divide each number by in that square? What did you find out?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9C5D568-798E-4D6C-B808-10F2C341E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941015"/>
              </p:ext>
            </p:extLst>
          </p:nvPr>
        </p:nvGraphicFramePr>
        <p:xfrm>
          <a:off x="6653375" y="1755689"/>
          <a:ext cx="1561458" cy="1561458"/>
        </p:xfrm>
        <a:graphic>
          <a:graphicData uri="http://schemas.openxmlformats.org/drawingml/2006/table">
            <a:tbl>
              <a:tblPr firstRow="1" firstCol="1" bandRow="1"/>
              <a:tblGrid>
                <a:gridCol w="520486">
                  <a:extLst>
                    <a:ext uri="{9D8B030D-6E8A-4147-A177-3AD203B41FA5}">
                      <a16:colId xmlns:a16="http://schemas.microsoft.com/office/drawing/2014/main" val="1156511465"/>
                    </a:ext>
                  </a:extLst>
                </a:gridCol>
                <a:gridCol w="520486">
                  <a:extLst>
                    <a:ext uri="{9D8B030D-6E8A-4147-A177-3AD203B41FA5}">
                      <a16:colId xmlns:a16="http://schemas.microsoft.com/office/drawing/2014/main" val="3148419933"/>
                    </a:ext>
                  </a:extLst>
                </a:gridCol>
                <a:gridCol w="520486">
                  <a:extLst>
                    <a:ext uri="{9D8B030D-6E8A-4147-A177-3AD203B41FA5}">
                      <a16:colId xmlns:a16="http://schemas.microsoft.com/office/drawing/2014/main" val="84520698"/>
                    </a:ext>
                  </a:extLst>
                </a:gridCol>
              </a:tblGrid>
              <a:tr h="5204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222222"/>
                          </a:solidFill>
                          <a:effectLst/>
                          <a:latin typeface="Twinkl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3.0</a:t>
                      </a:r>
                      <a:endParaRPr lang="en-GB" sz="1000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970" marR="6197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970" marR="61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970" marR="61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612704"/>
                  </a:ext>
                </a:extLst>
              </a:tr>
              <a:tr h="5204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970" marR="6197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970" marR="61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970" marR="61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00842"/>
                  </a:ext>
                </a:extLst>
              </a:tr>
              <a:tr h="5204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970" marR="6197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970" marR="61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970" marR="61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08114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01A897D-85C0-4A13-B1A8-E7DE2877C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38621"/>
              </p:ext>
            </p:extLst>
          </p:nvPr>
        </p:nvGraphicFramePr>
        <p:xfrm>
          <a:off x="6653375" y="1755689"/>
          <a:ext cx="1561458" cy="1561458"/>
        </p:xfrm>
        <a:graphic>
          <a:graphicData uri="http://schemas.openxmlformats.org/drawingml/2006/table">
            <a:tbl>
              <a:tblPr firstRow="1" firstCol="1" bandRow="1"/>
              <a:tblGrid>
                <a:gridCol w="520486">
                  <a:extLst>
                    <a:ext uri="{9D8B030D-6E8A-4147-A177-3AD203B41FA5}">
                      <a16:colId xmlns:a16="http://schemas.microsoft.com/office/drawing/2014/main" val="1156511465"/>
                    </a:ext>
                  </a:extLst>
                </a:gridCol>
                <a:gridCol w="520486">
                  <a:extLst>
                    <a:ext uri="{9D8B030D-6E8A-4147-A177-3AD203B41FA5}">
                      <a16:colId xmlns:a16="http://schemas.microsoft.com/office/drawing/2014/main" val="3148419933"/>
                    </a:ext>
                  </a:extLst>
                </a:gridCol>
                <a:gridCol w="520486">
                  <a:extLst>
                    <a:ext uri="{9D8B030D-6E8A-4147-A177-3AD203B41FA5}">
                      <a16:colId xmlns:a16="http://schemas.microsoft.com/office/drawing/2014/main" val="84520698"/>
                    </a:ext>
                  </a:extLst>
                </a:gridCol>
              </a:tblGrid>
              <a:tr h="5204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222222"/>
                          </a:solidFill>
                          <a:effectLst/>
                          <a:latin typeface="Twinkl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3.0</a:t>
                      </a:r>
                      <a:endParaRPr lang="en-GB" sz="1000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970" marR="6197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9541"/>
                          </a:solidFill>
                          <a:effectLst/>
                          <a:latin typeface="Twinkl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4.2</a:t>
                      </a:r>
                      <a:endParaRPr lang="en-GB" sz="1000" b="1" dirty="0">
                        <a:solidFill>
                          <a:srgbClr val="009541"/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970" marR="61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9541"/>
                          </a:solidFill>
                          <a:effectLst/>
                          <a:latin typeface="Twinkl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3.6</a:t>
                      </a:r>
                      <a:endParaRPr lang="en-GB" sz="1000" b="1" dirty="0">
                        <a:solidFill>
                          <a:srgbClr val="009541"/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970" marR="61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612704"/>
                  </a:ext>
                </a:extLst>
              </a:tr>
              <a:tr h="5204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9541"/>
                          </a:solidFill>
                          <a:effectLst/>
                          <a:latin typeface="Twinkl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4.2</a:t>
                      </a:r>
                      <a:endParaRPr lang="en-GB" sz="1000" b="1" dirty="0">
                        <a:solidFill>
                          <a:srgbClr val="009541"/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970" marR="6197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9541"/>
                          </a:solidFill>
                          <a:effectLst/>
                          <a:latin typeface="Twinkl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3.6</a:t>
                      </a:r>
                      <a:endParaRPr lang="en-GB" sz="1000" b="1" dirty="0">
                        <a:solidFill>
                          <a:srgbClr val="009541"/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970" marR="61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9541"/>
                          </a:solidFill>
                          <a:effectLst/>
                          <a:latin typeface="Twinkl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3.0</a:t>
                      </a:r>
                      <a:endParaRPr lang="en-GB" sz="1000" b="1" dirty="0">
                        <a:solidFill>
                          <a:srgbClr val="009541"/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970" marR="61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00842"/>
                  </a:ext>
                </a:extLst>
              </a:tr>
              <a:tr h="5204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9541"/>
                          </a:solidFill>
                          <a:effectLst/>
                          <a:latin typeface="Twinkl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3.6</a:t>
                      </a:r>
                      <a:endParaRPr lang="en-GB" sz="1000" b="1" dirty="0">
                        <a:solidFill>
                          <a:srgbClr val="009541"/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970" marR="6197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9541"/>
                          </a:solidFill>
                          <a:effectLst/>
                          <a:latin typeface="Twinkl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3.0</a:t>
                      </a:r>
                      <a:endParaRPr lang="en-GB" sz="1000" b="1" dirty="0">
                        <a:solidFill>
                          <a:srgbClr val="009541"/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970" marR="61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9541"/>
                          </a:solidFill>
                          <a:effectLst/>
                          <a:latin typeface="Twinkl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4.2</a:t>
                      </a:r>
                      <a:endParaRPr lang="en-GB" sz="1000" b="1" dirty="0">
                        <a:solidFill>
                          <a:srgbClr val="009541"/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970" marR="61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081148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C869248-0F66-4ECF-9B3C-78B34B0B9D97}"/>
              </a:ext>
            </a:extLst>
          </p:cNvPr>
          <p:cNvSpPr/>
          <p:nvPr/>
        </p:nvSpPr>
        <p:spPr>
          <a:xfrm>
            <a:off x="755650" y="3453501"/>
            <a:ext cx="7632701" cy="464331"/>
          </a:xfrm>
          <a:prstGeom prst="rect">
            <a:avLst/>
          </a:prstGeom>
          <a:solidFill>
            <a:srgbClr val="F19A93"/>
          </a:solidFill>
          <a:ln w="28575">
            <a:solidFill>
              <a:srgbClr val="F19A93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1600" b="1" dirty="0">
                <a:solidFill>
                  <a:srgbClr val="222222"/>
                </a:solidFill>
                <a:latin typeface="Twinkl" pitchFamily="2" charset="0"/>
                <a:ea typeface="Calibri" panose="020F0502020204030204" pitchFamily="34" charset="0"/>
                <a:cs typeface="Arial" panose="020B0604020202020204" pitchFamily="34" charset="0"/>
              </a:rPr>
              <a:t>Now add e</a:t>
            </a:r>
            <a:r>
              <a:rPr lang="en-GB" sz="1600" b="1" dirty="0">
                <a:solidFill>
                  <a:srgbClr val="222222"/>
                </a:solidFill>
                <a:latin typeface="Twinkl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ach row, column and diagonal. Do they add up to the same number? </a:t>
            </a:r>
            <a:endParaRPr lang="en-GB" sz="1600" b="1" dirty="0">
              <a:latin typeface="Twinkl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BC0D5B-7E5E-47DF-ABA4-D2BDC4F8F512}"/>
              </a:ext>
            </a:extLst>
          </p:cNvPr>
          <p:cNvSpPr txBox="1"/>
          <p:nvPr/>
        </p:nvSpPr>
        <p:spPr>
          <a:xfrm>
            <a:off x="755650" y="5258458"/>
            <a:ext cx="7632700" cy="956773"/>
          </a:xfrm>
          <a:prstGeom prst="rect">
            <a:avLst/>
          </a:prstGeom>
          <a:solidFill>
            <a:schemeClr val="bg1"/>
          </a:solidFill>
          <a:ln w="28575">
            <a:solidFill>
              <a:srgbClr val="009541"/>
            </a:solidFill>
          </a:ln>
        </p:spPr>
        <p:txBody>
          <a:bodyPr wrap="square" lIns="108000" tIns="108000" rIns="108000" bIns="108000" rtlCol="0" anchor="b">
            <a:spAutoFit/>
          </a:bodyPr>
          <a:lstStyle/>
          <a:p>
            <a:pPr algn="ctr"/>
            <a:r>
              <a:rPr lang="en-GB" sz="1600" dirty="0">
                <a:latin typeface="Twinkl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The new magic square can be divided by numbers such as 2, 3, 4, 5 and 6 to give you new numbers with two decimal places. When the new numbers are added together, each row, column and diagonal will have the same total.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3F3521-7C36-47B6-83AC-DF5E4C4FC341}"/>
              </a:ext>
            </a:extLst>
          </p:cNvPr>
          <p:cNvSpPr txBox="1"/>
          <p:nvPr/>
        </p:nvSpPr>
        <p:spPr>
          <a:xfrm>
            <a:off x="755649" y="3930540"/>
            <a:ext cx="7632700" cy="464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9541"/>
            </a:solidFill>
          </a:ln>
        </p:spPr>
        <p:txBody>
          <a:bodyPr wrap="square" lIns="108000" tIns="108000" rIns="108000" bIns="108000" rtlCol="0" anchor="b">
            <a:spAutoFit/>
          </a:bodyPr>
          <a:lstStyle/>
          <a:p>
            <a:pPr algn="ctr"/>
            <a:r>
              <a:rPr lang="en-GB" sz="1600" dirty="0">
                <a:latin typeface="Twinkl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Yes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821DB4C-896E-4AC2-8B85-DF972CAC70F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5136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053"/>
    </mc:Choice>
    <mc:Fallback>
      <p:transition spd="slow" advTm="64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nimBg="1"/>
      <p:bldP spid="2" grpId="0" animBg="1"/>
      <p:bldP spid="18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1.1|1|5.5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3.4|2.4"/>
</p:tagLst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y PowerPoint Template.potx" id="{F85161A8-C811-4C2C-8C82-1FD236338727}" vid="{D0108FDD-D510-4CB9-BFB5-C4058926E7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401</TotalTime>
  <Words>350</Words>
  <Application>Microsoft Office PowerPoint</Application>
  <PresentationFormat>On-screen Show (4:3)</PresentationFormat>
  <Paragraphs>81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Tarjinder Momi</dc:creator>
  <cp:lastModifiedBy>Christina Fleming</cp:lastModifiedBy>
  <cp:revision>314</cp:revision>
  <dcterms:created xsi:type="dcterms:W3CDTF">2019-11-11T09:53:04Z</dcterms:created>
  <dcterms:modified xsi:type="dcterms:W3CDTF">2021-02-17T11:45:46Z</dcterms:modified>
</cp:coreProperties>
</file>