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1" r:id="rId2"/>
    <p:sldId id="262" r:id="rId3"/>
    <p:sldId id="304" r:id="rId4"/>
    <p:sldId id="305" r:id="rId5"/>
    <p:sldId id="306" r:id="rId6"/>
    <p:sldId id="307" r:id="rId7"/>
    <p:sldId id="308" r:id="rId8"/>
    <p:sldId id="309" r:id="rId9"/>
    <p:sldId id="302" r:id="rId10"/>
  </p:sldIdLst>
  <p:sldSz cx="9144000" cy="6858000" type="screen4x3"/>
  <p:notesSz cx="6858000" cy="9144000"/>
  <p:embeddedFontLst>
    <p:embeddedFont>
      <p:font typeface="Tuffy" panose="020B0603060100000000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  <p:embeddedFont>
      <p:font typeface="Twinkl SemiBold" charset="0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1A6A"/>
    <a:srgbClr val="CFE09B"/>
    <a:srgbClr val="CEB4D7"/>
    <a:srgbClr val="FECF81"/>
    <a:srgbClr val="2DB6BC"/>
    <a:srgbClr val="FAB003"/>
    <a:srgbClr val="FBDB97"/>
    <a:srgbClr val="2F7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6108C1-A57E-4D16-AFA2-9B474176C2DF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0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0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64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A29F1A4-3F34-41A8-BC6D-D253916D1C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5F13211-AA17-4504-97D8-92AADB731B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58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D7C57B5-061C-4DF7-A73A-7790CB4DCDA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43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59C0C23-CFD8-40C1-9684-513083EBE8A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62538807-2E75-4100-9F94-F9E7B741C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2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CFF894A-5180-44E9-BE26-46B415E5336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CC174FD5-C9B2-4885-9342-1A664BA2E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27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A6C39CA-F07A-4BA5-A8D7-AA8F7BA9A83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7E3203E3-29CE-459A-80FF-0665EDD198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78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CAABC09-C745-46D3-A81E-6D96DE213562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9EA79DD8-2A1C-4970-8BDB-CC8D94F08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85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7F369D0-196D-4EEA-AC35-54EB1FEAFED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DBF04778-3CD6-4D67-9871-9567A6671A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39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87F0D9B-49BE-4A9E-BC91-96921944B41C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57BE11BE-8AFE-4E79-9A32-DA4237A768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40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7E4C69-2922-4F72-BD92-9476353E668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77444-00C2-46F2-9415-9C9B4A3FD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2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05C6D75-C526-4D81-8397-1513E89426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6C5230-8A1D-47BC-B704-DA9F89702F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3.m4a"/><Relationship Id="rId7" Type="http://schemas.openxmlformats.org/officeDocument/2006/relationships/image" Target="../media/image14.png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533246-06A6-43C4-9312-DB49751107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2"/>
    </mc:Choice>
    <mc:Fallback>
      <p:transition spd="slow" advTm="7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AFF8899-E579-446B-ADC4-19C3B83308C9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8C363C8-49B7-4778-BE5C-93B7CB600910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6475D86A-17AC-4809-ABBB-7B48A8697440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D658D7C7-5047-4648-9A76-F8B9EA1D28CE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AC0B6C69-DD25-4477-8BD6-251345C8D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multiply one-digit numbers with up to two decimal places by whole numbers.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D647281F-D7F6-46F7-AA31-1BD5D2D5D6AE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the written method of short multiplication to multiply decimals in the context of money.</a:t>
            </a:r>
          </a:p>
          <a:p>
            <a:pPr eaLnBrk="1" hangingPunct="1"/>
            <a:r>
              <a:rPr lang="en-GB" altLang="en-US"/>
              <a:t>I can use recall of my times tables facts to help me multiply decimals.</a:t>
            </a:r>
          </a:p>
          <a:p>
            <a:pPr eaLnBrk="1" hangingPunct="1"/>
            <a:r>
              <a:rPr lang="en-GB" altLang="en-US"/>
              <a:t>I can choose a suitable method to help me multiply decimals by whole numbers.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5E683D3-9717-4C13-80C4-9E5E8215E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07"/>
    </mc:Choice>
    <mc:Fallback>
      <p:transition spd="slow" advTm="18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042CBF-4853-47A6-8699-E25BEE4EB23E}"/>
              </a:ext>
            </a:extLst>
          </p:cNvPr>
          <p:cNvSpPr/>
          <p:nvPr/>
        </p:nvSpPr>
        <p:spPr>
          <a:xfrm>
            <a:off x="2281238" y="696913"/>
            <a:ext cx="45815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Bus Ticket Decimals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BEA38-2571-40FC-81D8-D3BE7550D63E}"/>
              </a:ext>
            </a:extLst>
          </p:cNvPr>
          <p:cNvSpPr/>
          <p:nvPr/>
        </p:nvSpPr>
        <p:spPr>
          <a:xfrm>
            <a:off x="755650" y="1382713"/>
            <a:ext cx="7632700" cy="549275"/>
          </a:xfrm>
          <a:prstGeom prst="rect">
            <a:avLst/>
          </a:prstGeom>
          <a:solidFill>
            <a:srgbClr val="64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Look at this word problem involving multiplication:</a:t>
            </a:r>
          </a:p>
        </p:txBody>
      </p:sp>
      <p:pic>
        <p:nvPicPr>
          <p:cNvPr id="18436" name="Whole Class">
            <a:extLst>
              <a:ext uri="{FF2B5EF4-FFF2-40B4-BE49-F238E27FC236}">
                <a16:creationId xmlns:a16="http://schemas.microsoft.com/office/drawing/2014/main" id="{0B0C119A-E741-4C29-96A1-82AFC574B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">
            <a:extLst>
              <a:ext uri="{FF2B5EF4-FFF2-40B4-BE49-F238E27FC236}">
                <a16:creationId xmlns:a16="http://schemas.microsoft.com/office/drawing/2014/main" id="{22088B98-DC49-4798-B0EA-A5EA2053A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2" b="14041"/>
          <a:stretch>
            <a:fillRect/>
          </a:stretch>
        </p:blipFill>
        <p:spPr bwMode="auto">
          <a:xfrm>
            <a:off x="3538538" y="2000250"/>
            <a:ext cx="4849812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>
            <a:extLst>
              <a:ext uri="{FF2B5EF4-FFF2-40B4-BE49-F238E27FC236}">
                <a16:creationId xmlns:a16="http://schemas.microsoft.com/office/drawing/2014/main" id="{2BADE22E-2C36-4E3D-8B35-93FBE9D602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5"/>
          <a:stretch>
            <a:fillRect/>
          </a:stretch>
        </p:blipFill>
        <p:spPr bwMode="auto">
          <a:xfrm>
            <a:off x="3619500" y="2141538"/>
            <a:ext cx="263525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3">
            <a:extLst>
              <a:ext uri="{FF2B5EF4-FFF2-40B4-BE49-F238E27FC236}">
                <a16:creationId xmlns:a16="http://schemas.microsoft.com/office/drawing/2014/main" id="{892601BF-C9A4-4928-87CE-BE80AF7595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55"/>
          <a:stretch>
            <a:fillRect/>
          </a:stretch>
        </p:blipFill>
        <p:spPr bwMode="auto">
          <a:xfrm>
            <a:off x="5964238" y="2805113"/>
            <a:ext cx="2151062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333F38-DE25-4241-915D-E86B6ACCECC1}"/>
              </a:ext>
            </a:extLst>
          </p:cNvPr>
          <p:cNvSpPr/>
          <p:nvPr/>
        </p:nvSpPr>
        <p:spPr>
          <a:xfrm>
            <a:off x="755650" y="2000250"/>
            <a:ext cx="2713038" cy="29019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Rhys is going into town on the bus with his five friends.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Each bus ticket costs £1.54.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How much will six bus tickets cost altogether?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BD4834-C489-496F-B7FC-6F5C88165895}"/>
              </a:ext>
            </a:extLst>
          </p:cNvPr>
          <p:cNvSpPr/>
          <p:nvPr/>
        </p:nvSpPr>
        <p:spPr>
          <a:xfrm>
            <a:off x="755650" y="4970463"/>
            <a:ext cx="3973513" cy="11223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 calculation we need to complete to answer the question is: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£1.54 × 6</a:t>
            </a:r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39350700-7154-4B9D-85A2-AD67DBBC0D50}"/>
              </a:ext>
            </a:extLst>
          </p:cNvPr>
          <p:cNvSpPr/>
          <p:nvPr/>
        </p:nvSpPr>
        <p:spPr>
          <a:xfrm>
            <a:off x="3730625" y="2032000"/>
            <a:ext cx="2520950" cy="2109788"/>
          </a:xfrm>
          <a:prstGeom prst="cloudCallout">
            <a:avLst>
              <a:gd name="adj1" fmla="val 80551"/>
              <a:gd name="adj2" fmla="val 23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chemeClr val="tx1"/>
                </a:solidFill>
              </a:rPr>
              <a:t>Which method would you use to calculate the answer?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389C8FA-AFBB-4287-938C-47C9EA6053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14"/>
    </mc:Choice>
    <mc:Fallback>
      <p:transition spd="slow" advTm="26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44F43F-7640-47A5-B7C0-3473D92D82BB}"/>
              </a:ext>
            </a:extLst>
          </p:cNvPr>
          <p:cNvSpPr/>
          <p:nvPr/>
        </p:nvSpPr>
        <p:spPr>
          <a:xfrm>
            <a:off x="2249488" y="696913"/>
            <a:ext cx="46450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Short Multiplication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D7E774-1B74-4451-8DE5-B8E598ECDE60}"/>
              </a:ext>
            </a:extLst>
          </p:cNvPr>
          <p:cNvSpPr/>
          <p:nvPr/>
        </p:nvSpPr>
        <p:spPr>
          <a:xfrm>
            <a:off x="755650" y="1382713"/>
            <a:ext cx="7632700" cy="733425"/>
          </a:xfrm>
          <a:prstGeom prst="rect">
            <a:avLst/>
          </a:prstGeom>
          <a:solidFill>
            <a:srgbClr val="64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Let’s remind ourselves how to use the formal written method of short multiplication to calculate the cost of the bus tickets.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ABF98FF-14DA-4E1F-B9DD-3EBDEF46AD62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216150"/>
          <a:ext cx="3608388" cy="362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60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GB" sz="32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B3D188"/>
                          </a:solidFill>
                        </a:rPr>
                        <a:t>5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0864A"/>
                          </a:solidFill>
                        </a:rPr>
                        <a:t>4</a:t>
                      </a:r>
                      <a:endParaRPr lang="en-GB" sz="32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86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×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860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tx1"/>
                          </a:solidFill>
                        </a:rPr>
                        <a:t>£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AD8CC0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86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67C18C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DE6444-4552-476C-ACF0-B5ACAFE4AEE3}"/>
              </a:ext>
            </a:extLst>
          </p:cNvPr>
          <p:cNvCxnSpPr>
            <a:cxnSpLocks/>
            <a:stCxn id="11" idx="1"/>
          </p:cNvCxnSpPr>
          <p:nvPr/>
        </p:nvCxnSpPr>
        <p:spPr>
          <a:xfrm>
            <a:off x="755650" y="4029870"/>
            <a:ext cx="3608388" cy="55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36C2A7-443B-4FF5-9FC3-F5845778A258}"/>
              </a:ext>
            </a:extLst>
          </p:cNvPr>
          <p:cNvCxnSpPr>
            <a:cxnSpLocks/>
          </p:cNvCxnSpPr>
          <p:nvPr/>
        </p:nvCxnSpPr>
        <p:spPr>
          <a:xfrm>
            <a:off x="755650" y="4946650"/>
            <a:ext cx="3608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73A5C1A-9C36-428B-A1FE-26A0033E2592}"/>
              </a:ext>
            </a:extLst>
          </p:cNvPr>
          <p:cNvSpPr/>
          <p:nvPr/>
        </p:nvSpPr>
        <p:spPr>
          <a:xfrm>
            <a:off x="2505075" y="2595563"/>
            <a:ext cx="107950" cy="1063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499CA8A5-C5F8-4C7A-A87D-75B5318E20BF}"/>
              </a:ext>
            </a:extLst>
          </p:cNvPr>
          <p:cNvSpPr/>
          <p:nvPr/>
        </p:nvSpPr>
        <p:spPr>
          <a:xfrm>
            <a:off x="4456113" y="2216150"/>
            <a:ext cx="3932237" cy="1036638"/>
          </a:xfrm>
          <a:prstGeom prst="roundRect">
            <a:avLst>
              <a:gd name="adj" fmla="val 0"/>
            </a:avLst>
          </a:prstGeom>
          <a:solidFill>
            <a:srgbClr val="CE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First, set your calculation out correctly with one number in each square. Use a ruler to draw your lines.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3A01C11D-B488-4489-8DA1-5B07CBBC35D0}"/>
              </a:ext>
            </a:extLst>
          </p:cNvPr>
          <p:cNvSpPr/>
          <p:nvPr/>
        </p:nvSpPr>
        <p:spPr>
          <a:xfrm>
            <a:off x="4456113" y="3317875"/>
            <a:ext cx="3932237" cy="2774950"/>
          </a:xfrm>
          <a:prstGeom prst="roundRect">
            <a:avLst>
              <a:gd name="adj" fmla="val 0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Step 1: Calculate the hundredths digit.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Multiply the 4 hundredths by 6.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4 × 6 = 24 hundredths.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can only put hundredths in the hundredths column.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write the 4 hundredths in the hundredths column.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need to regroup the 20 hundredths into 2 tenths.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write the 2 under the bottom line of the tenths column.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CD7971-CCAB-454A-99A1-5B6802D9D46C}"/>
              </a:ext>
            </a:extLst>
          </p:cNvPr>
          <p:cNvSpPr/>
          <p:nvPr/>
        </p:nvSpPr>
        <p:spPr>
          <a:xfrm>
            <a:off x="2505075" y="4408488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93" name="Rectangle 18">
            <a:extLst>
              <a:ext uri="{FF2B5EF4-FFF2-40B4-BE49-F238E27FC236}">
                <a16:creationId xmlns:a16="http://schemas.microsoft.com/office/drawing/2014/main" id="{746F54D6-951A-4AD5-AFDC-0C2C0F251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4224338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0864A"/>
                </a:solidFill>
              </a:rPr>
              <a:t>4</a:t>
            </a:r>
            <a:endParaRPr lang="en-GB" altLang="en-US" b="1">
              <a:solidFill>
                <a:srgbClr val="F0864A"/>
              </a:solidFill>
            </a:endParaRPr>
          </a:p>
        </p:txBody>
      </p:sp>
      <p:sp>
        <p:nvSpPr>
          <p:cNvPr id="19494" name="Rectangle 19">
            <a:extLst>
              <a:ext uri="{FF2B5EF4-FFF2-40B4-BE49-F238E27FC236}">
                <a16:creationId xmlns:a16="http://schemas.microsoft.com/office/drawing/2014/main" id="{73B44D48-3C50-4923-9CF0-2A5725676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5102225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2</a:t>
            </a:r>
            <a:endParaRPr lang="en-GB" altLang="en-US" b="1">
              <a:solidFill>
                <a:srgbClr val="B3D188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4A3F464-C146-4257-9B17-78B699322C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86"/>
    </mc:Choice>
    <mc:Fallback>
      <p:transition spd="slow" advTm="22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0A874A8-D5AF-4C9B-B7A4-5FBD89D0FD05}"/>
              </a:ext>
            </a:extLst>
          </p:cNvPr>
          <p:cNvSpPr/>
          <p:nvPr/>
        </p:nvSpPr>
        <p:spPr>
          <a:xfrm>
            <a:off x="2249488" y="696913"/>
            <a:ext cx="46450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Short Multiplication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B83604-9168-4FDA-A635-0C8BD3082C11}"/>
              </a:ext>
            </a:extLst>
          </p:cNvPr>
          <p:cNvSpPr/>
          <p:nvPr/>
        </p:nvSpPr>
        <p:spPr>
          <a:xfrm>
            <a:off x="755650" y="1382713"/>
            <a:ext cx="3608388" cy="1030287"/>
          </a:xfrm>
          <a:prstGeom prst="rect">
            <a:avLst/>
          </a:prstGeom>
          <a:solidFill>
            <a:srgbClr val="64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/>
              <a:t>Let’s remind ourselves how to use the formal written method of short multiplication to calculate the cost of the bus tickets.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A4320F-3429-4961-87D6-3A061713D1C6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465388"/>
          <a:ext cx="3608388" cy="362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GB" sz="32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B3D188"/>
                          </a:solidFill>
                        </a:rPr>
                        <a:t>5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0864A"/>
                          </a:solidFill>
                        </a:rPr>
                        <a:t>4</a:t>
                      </a:r>
                      <a:endParaRPr lang="en-GB" sz="32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8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×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859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tx1"/>
                          </a:solidFill>
                        </a:rPr>
                        <a:t>£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AD8CC0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85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67C18C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F10856-5EDB-4909-85FC-DE88787289CC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755650" y="4279106"/>
            <a:ext cx="3608388" cy="55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D4A2BF-B9E0-4FE3-BE16-D563551719B2}"/>
              </a:ext>
            </a:extLst>
          </p:cNvPr>
          <p:cNvCxnSpPr>
            <a:cxnSpLocks/>
          </p:cNvCxnSpPr>
          <p:nvPr/>
        </p:nvCxnSpPr>
        <p:spPr>
          <a:xfrm>
            <a:off x="755650" y="5195888"/>
            <a:ext cx="3608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32E2065-A21B-4535-BC79-4AFEA5FA74C3}"/>
              </a:ext>
            </a:extLst>
          </p:cNvPr>
          <p:cNvSpPr/>
          <p:nvPr/>
        </p:nvSpPr>
        <p:spPr>
          <a:xfrm>
            <a:off x="2505075" y="2844800"/>
            <a:ext cx="107950" cy="106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B6498EDF-3C2E-4BFF-842C-5286B15F23F8}"/>
              </a:ext>
            </a:extLst>
          </p:cNvPr>
          <p:cNvSpPr/>
          <p:nvPr/>
        </p:nvSpPr>
        <p:spPr>
          <a:xfrm>
            <a:off x="4432300" y="1382713"/>
            <a:ext cx="3956050" cy="1030287"/>
          </a:xfrm>
          <a:prstGeom prst="roundRect">
            <a:avLst>
              <a:gd name="adj" fmla="val 0"/>
            </a:avLst>
          </a:prstGeom>
          <a:solidFill>
            <a:srgbClr val="CE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First, set your calculation out correctly with one number in each square. Use a ruler to draw your lines.</a:t>
            </a: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8A419A0B-0795-4C37-8391-04A9F42F155D}"/>
              </a:ext>
            </a:extLst>
          </p:cNvPr>
          <p:cNvSpPr/>
          <p:nvPr/>
        </p:nvSpPr>
        <p:spPr>
          <a:xfrm>
            <a:off x="4432300" y="2465388"/>
            <a:ext cx="3956050" cy="3627437"/>
          </a:xfrm>
          <a:prstGeom prst="roundRect">
            <a:avLst>
              <a:gd name="adj" fmla="val 0"/>
            </a:avLst>
          </a:prstGeom>
          <a:solidFill>
            <a:srgbClr val="B3D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Step 2: Calculate the tenths digit.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Multiply the 5 tenths by 6.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5 × 6 = 30 tenths.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need to add on the 2 tenths that we wrote under the line.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30 + 2 = 32 tenths.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can only put tenths in the tenths column.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write the 2 tenths in the tenths column.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need to regroup the 30 tenths into 3 ones.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write the 3 under the bottom line of the ones column.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B398C1C-6652-405A-AAD1-C1DB752FD840}"/>
              </a:ext>
            </a:extLst>
          </p:cNvPr>
          <p:cNvSpPr/>
          <p:nvPr/>
        </p:nvSpPr>
        <p:spPr>
          <a:xfrm>
            <a:off x="2505075" y="4657725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7" name="Rectangle 26">
            <a:extLst>
              <a:ext uri="{FF2B5EF4-FFF2-40B4-BE49-F238E27FC236}">
                <a16:creationId xmlns:a16="http://schemas.microsoft.com/office/drawing/2014/main" id="{2F6027BF-588D-4C21-9E7B-054F55E31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4473575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0864A"/>
                </a:solidFill>
              </a:rPr>
              <a:t>4</a:t>
            </a:r>
            <a:endParaRPr lang="en-GB" altLang="en-US" b="1">
              <a:solidFill>
                <a:srgbClr val="F0864A"/>
              </a:solidFill>
            </a:endParaRPr>
          </a:p>
        </p:txBody>
      </p:sp>
      <p:sp>
        <p:nvSpPr>
          <p:cNvPr id="20518" name="Rectangle 27">
            <a:extLst>
              <a:ext uri="{FF2B5EF4-FFF2-40B4-BE49-F238E27FC236}">
                <a16:creationId xmlns:a16="http://schemas.microsoft.com/office/drawing/2014/main" id="{FBFC32B8-5C7B-4894-884F-647DB1D51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5353050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2</a:t>
            </a:r>
            <a:endParaRPr lang="en-GB" altLang="en-US" b="1">
              <a:solidFill>
                <a:srgbClr val="B3D188"/>
              </a:solidFill>
            </a:endParaRPr>
          </a:p>
        </p:txBody>
      </p:sp>
      <p:sp>
        <p:nvSpPr>
          <p:cNvPr id="20519" name="Rectangle 28">
            <a:extLst>
              <a:ext uri="{FF2B5EF4-FFF2-40B4-BE49-F238E27FC236}">
                <a16:creationId xmlns:a16="http://schemas.microsoft.com/office/drawing/2014/main" id="{0CA0510F-5701-41F8-9CDC-21498AB8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4473575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2</a:t>
            </a:r>
            <a:endParaRPr lang="en-GB" altLang="en-US" b="1">
              <a:solidFill>
                <a:srgbClr val="B3D188"/>
              </a:solidFill>
            </a:endParaRPr>
          </a:p>
        </p:txBody>
      </p:sp>
      <p:sp>
        <p:nvSpPr>
          <p:cNvPr id="20520" name="Rectangle 29">
            <a:extLst>
              <a:ext uri="{FF2B5EF4-FFF2-40B4-BE49-F238E27FC236}">
                <a16:creationId xmlns:a16="http://schemas.microsoft.com/office/drawing/2014/main" id="{91D79C33-551A-436B-AF4D-BB0F5BDFA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353050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D8CC0"/>
                </a:solidFill>
              </a:rPr>
              <a:t>3</a:t>
            </a:r>
            <a:endParaRPr lang="en-GB" altLang="en-US" b="1">
              <a:solidFill>
                <a:srgbClr val="AD8CC0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5FCA8E2-348A-4281-A9FF-49C05FE0FB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62"/>
    </mc:Choice>
    <mc:Fallback>
      <p:transition spd="slow" advTm="14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824058-0A33-49ED-8439-3912A63A388D}"/>
              </a:ext>
            </a:extLst>
          </p:cNvPr>
          <p:cNvSpPr/>
          <p:nvPr/>
        </p:nvSpPr>
        <p:spPr>
          <a:xfrm>
            <a:off x="2249488" y="696913"/>
            <a:ext cx="46450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Short Multiplication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66AEB-B95F-4E51-B9F1-635C8CD26E93}"/>
              </a:ext>
            </a:extLst>
          </p:cNvPr>
          <p:cNvSpPr/>
          <p:nvPr/>
        </p:nvSpPr>
        <p:spPr>
          <a:xfrm>
            <a:off x="755650" y="1382713"/>
            <a:ext cx="7632700" cy="733425"/>
          </a:xfrm>
          <a:prstGeom prst="rect">
            <a:avLst/>
          </a:prstGeom>
          <a:solidFill>
            <a:srgbClr val="64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Let’s remind ourselves how to use the formal written method of short multiplication to calculate the cost of the bus tickets.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DF586AFC-7693-4FBA-9E09-44225D5D261C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239963"/>
          <a:ext cx="3608388" cy="3627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59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£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1</a:t>
                      </a:r>
                      <a:endParaRPr lang="en-GB" sz="32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B3D188"/>
                          </a:solidFill>
                        </a:rPr>
                        <a:t>5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0864A"/>
                          </a:solidFill>
                        </a:rPr>
                        <a:t>4</a:t>
                      </a:r>
                      <a:endParaRPr lang="en-GB" sz="32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859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×</a:t>
                      </a: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6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6859"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tx1"/>
                          </a:solidFill>
                        </a:rPr>
                        <a:t>£</a:t>
                      </a:r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93" marR="91493" marT="45704" marB="45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AD8CC0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85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67C18C"/>
                        </a:solidFill>
                      </a:endParaRPr>
                    </a:p>
                  </a:txBody>
                  <a:tcPr marL="91493" marR="9149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1DBCA6-9323-4360-85D4-87B6E9EC1916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755650" y="4053681"/>
            <a:ext cx="3608388" cy="7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0DF474-C336-44D0-8AA0-4FEC0C2E2C22}"/>
              </a:ext>
            </a:extLst>
          </p:cNvPr>
          <p:cNvCxnSpPr>
            <a:cxnSpLocks/>
          </p:cNvCxnSpPr>
          <p:nvPr/>
        </p:nvCxnSpPr>
        <p:spPr>
          <a:xfrm>
            <a:off x="755650" y="4972050"/>
            <a:ext cx="3608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736EB7EE-AF49-4F87-83B6-DB595FF82A02}"/>
              </a:ext>
            </a:extLst>
          </p:cNvPr>
          <p:cNvSpPr/>
          <p:nvPr/>
        </p:nvSpPr>
        <p:spPr>
          <a:xfrm>
            <a:off x="2505075" y="2619375"/>
            <a:ext cx="107950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CD9F2A85-64CE-4E2B-8B94-0C349C780554}"/>
              </a:ext>
            </a:extLst>
          </p:cNvPr>
          <p:cNvSpPr/>
          <p:nvPr/>
        </p:nvSpPr>
        <p:spPr>
          <a:xfrm>
            <a:off x="4424363" y="2239963"/>
            <a:ext cx="3963987" cy="1008062"/>
          </a:xfrm>
          <a:prstGeom prst="roundRect">
            <a:avLst>
              <a:gd name="adj" fmla="val 0"/>
            </a:avLst>
          </a:prstGeom>
          <a:solidFill>
            <a:srgbClr val="CE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First, set your calculation out correctly with one number in each square. Use a ruler to draw your lines.</a:t>
            </a: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6779D698-C5EB-4705-BFC7-35D64168A3F1}"/>
              </a:ext>
            </a:extLst>
          </p:cNvPr>
          <p:cNvSpPr/>
          <p:nvPr/>
        </p:nvSpPr>
        <p:spPr>
          <a:xfrm>
            <a:off x="4424363" y="3309938"/>
            <a:ext cx="3963987" cy="2782887"/>
          </a:xfrm>
          <a:prstGeom prst="roundRect">
            <a:avLst>
              <a:gd name="adj" fmla="val 0"/>
            </a:avLst>
          </a:prstGeom>
          <a:solidFill>
            <a:srgbClr val="CFE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tx1"/>
                </a:solidFill>
              </a:rPr>
              <a:t>Step 3: Calculate the ones digit.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Multiply the 1 by 6.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1 × 6 = 6.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need to add on the 3 ones that we wrote under the line.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6 + 3 = 9.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</a:rPr>
              <a:t>We write the 9 ones in the ones column.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We have used a written formal method to calculate </a:t>
            </a:r>
            <a:r>
              <a:rPr lang="en-GB" sz="1600" b="1" dirty="0">
                <a:solidFill>
                  <a:schemeClr val="tx1"/>
                </a:solidFill>
              </a:rPr>
              <a:t>£1.54 × 6 = £9.24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8A756F9-71A4-4E54-B370-416EB4A6FF2A}"/>
              </a:ext>
            </a:extLst>
          </p:cNvPr>
          <p:cNvSpPr/>
          <p:nvPr/>
        </p:nvSpPr>
        <p:spPr>
          <a:xfrm>
            <a:off x="2505075" y="4433888"/>
            <a:ext cx="107950" cy="1063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41" name="Rectangle 26">
            <a:extLst>
              <a:ext uri="{FF2B5EF4-FFF2-40B4-BE49-F238E27FC236}">
                <a16:creationId xmlns:a16="http://schemas.microsoft.com/office/drawing/2014/main" id="{A2B69BB2-7332-4674-8CD0-6FFB10D92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4248150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0864A"/>
                </a:solidFill>
              </a:rPr>
              <a:t>4</a:t>
            </a:r>
            <a:endParaRPr lang="en-GB" altLang="en-US" b="1">
              <a:solidFill>
                <a:srgbClr val="F0864A"/>
              </a:solidFill>
            </a:endParaRPr>
          </a:p>
        </p:txBody>
      </p:sp>
      <p:sp>
        <p:nvSpPr>
          <p:cNvPr id="21542" name="Rectangle 27">
            <a:extLst>
              <a:ext uri="{FF2B5EF4-FFF2-40B4-BE49-F238E27FC236}">
                <a16:creationId xmlns:a16="http://schemas.microsoft.com/office/drawing/2014/main" id="{DCAFF442-3C84-4B81-9AAB-0EC73011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5127625"/>
            <a:ext cx="409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2</a:t>
            </a:r>
            <a:endParaRPr lang="en-GB" altLang="en-US" b="1">
              <a:solidFill>
                <a:srgbClr val="B3D188"/>
              </a:solidFill>
            </a:endParaRPr>
          </a:p>
        </p:txBody>
      </p:sp>
      <p:sp>
        <p:nvSpPr>
          <p:cNvPr id="21543" name="Rectangle 28">
            <a:extLst>
              <a:ext uri="{FF2B5EF4-FFF2-40B4-BE49-F238E27FC236}">
                <a16:creationId xmlns:a16="http://schemas.microsoft.com/office/drawing/2014/main" id="{5B6E1C12-064F-4915-89DF-1AB8480E8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4248150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2</a:t>
            </a:r>
            <a:endParaRPr lang="en-GB" altLang="en-US" b="1">
              <a:solidFill>
                <a:srgbClr val="B3D188"/>
              </a:solidFill>
            </a:endParaRPr>
          </a:p>
        </p:txBody>
      </p:sp>
      <p:sp>
        <p:nvSpPr>
          <p:cNvPr id="21544" name="Rectangle 29">
            <a:extLst>
              <a:ext uri="{FF2B5EF4-FFF2-40B4-BE49-F238E27FC236}">
                <a16:creationId xmlns:a16="http://schemas.microsoft.com/office/drawing/2014/main" id="{BD5D5FBC-C498-44AA-A86E-F609D3A6A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127625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D8CC0"/>
                </a:solidFill>
              </a:rPr>
              <a:t>3</a:t>
            </a:r>
            <a:endParaRPr lang="en-GB" altLang="en-US" b="1">
              <a:solidFill>
                <a:srgbClr val="AD8CC0"/>
              </a:solidFill>
            </a:endParaRPr>
          </a:p>
        </p:txBody>
      </p:sp>
      <p:sp>
        <p:nvSpPr>
          <p:cNvPr id="21545" name="Rectangle 30">
            <a:extLst>
              <a:ext uri="{FF2B5EF4-FFF2-40B4-BE49-F238E27FC236}">
                <a16:creationId xmlns:a16="http://schemas.microsoft.com/office/drawing/2014/main" id="{8A7B3712-0E50-4498-A01D-228B42DDF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663" y="4248150"/>
            <a:ext cx="409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D8CC0"/>
                </a:solidFill>
              </a:rPr>
              <a:t>9</a:t>
            </a:r>
            <a:endParaRPr lang="en-GB" altLang="en-US" b="1">
              <a:solidFill>
                <a:srgbClr val="AD8CC0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49DEE49-BB03-470C-BAEF-DA31D7DEA1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199"/>
    </mc:Choice>
    <mc:Fallback>
      <p:transition spd="slow" advTm="29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9047BE-DFB2-454A-9FD0-A47DE5876CD8}"/>
              </a:ext>
            </a:extLst>
          </p:cNvPr>
          <p:cNvSpPr/>
          <p:nvPr/>
        </p:nvSpPr>
        <p:spPr>
          <a:xfrm>
            <a:off x="2522538" y="696913"/>
            <a:ext cx="40989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+mj-lt"/>
              </a:rPr>
              <a:t>Popcorn Decimals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606853-658C-49CB-A229-0C8241528C99}"/>
              </a:ext>
            </a:extLst>
          </p:cNvPr>
          <p:cNvSpPr/>
          <p:nvPr/>
        </p:nvSpPr>
        <p:spPr>
          <a:xfrm>
            <a:off x="755650" y="1382713"/>
            <a:ext cx="7632700" cy="733425"/>
          </a:xfrm>
          <a:prstGeom prst="rect">
            <a:avLst/>
          </a:prstGeom>
          <a:solidFill>
            <a:srgbClr val="64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Answer this next word problem involving multiplying a decimal by a whole number: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AAF93C-54D2-45D3-80ED-2FFD04BD6C7C}"/>
              </a:ext>
            </a:extLst>
          </p:cNvPr>
          <p:cNvSpPr/>
          <p:nvPr/>
        </p:nvSpPr>
        <p:spPr>
          <a:xfrm>
            <a:off x="755650" y="2185988"/>
            <a:ext cx="2713038" cy="39068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err="1">
                <a:solidFill>
                  <a:schemeClr val="tx1"/>
                </a:solidFill>
              </a:rPr>
              <a:t>Aneesha</a:t>
            </a:r>
            <a:r>
              <a:rPr lang="en-GB" dirty="0">
                <a:solidFill>
                  <a:schemeClr val="tx1"/>
                </a:solidFill>
              </a:rPr>
              <a:t> went to the cinema with her seven friends.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each bought a bag of popcorn; one bag costs £2.86.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much will eight bags of popcorn cost altogether?</a:t>
            </a:r>
          </a:p>
        </p:txBody>
      </p:sp>
      <p:pic>
        <p:nvPicPr>
          <p:cNvPr id="22533" name="Picture 6">
            <a:extLst>
              <a:ext uri="{FF2B5EF4-FFF2-40B4-BE49-F238E27FC236}">
                <a16:creationId xmlns:a16="http://schemas.microsoft.com/office/drawing/2014/main" id="{818137A4-2312-40A1-92FB-AE955CAD0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4"/>
          <a:stretch>
            <a:fillRect/>
          </a:stretch>
        </p:blipFill>
        <p:spPr bwMode="auto">
          <a:xfrm>
            <a:off x="3567113" y="2157413"/>
            <a:ext cx="482123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airs">
            <a:extLst>
              <a:ext uri="{FF2B5EF4-FFF2-40B4-BE49-F238E27FC236}">
                <a16:creationId xmlns:a16="http://schemas.microsoft.com/office/drawing/2014/main" id="{5BCF5817-450C-4D55-9316-A6EFD288AB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AF80BAD-4C0D-4F5C-B610-BD379BA68E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77"/>
    </mc:Choice>
    <mc:Fallback>
      <p:transition spd="slow" advTm="32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088DCCA-BC37-4C76-BFEB-96518A2F0935}"/>
              </a:ext>
            </a:extLst>
          </p:cNvPr>
          <p:cNvSpPr/>
          <p:nvPr/>
        </p:nvSpPr>
        <p:spPr>
          <a:xfrm>
            <a:off x="2522538" y="696913"/>
            <a:ext cx="4098925" cy="6159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dirty="0">
                <a:latin typeface="+mj-lt"/>
              </a:rPr>
              <a:t>Popcorn Decimals</a:t>
            </a:r>
            <a:endParaRPr lang="en-GB" sz="40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BBBA0-5632-4B23-8F5C-E5EDBCCD4F37}"/>
              </a:ext>
            </a:extLst>
          </p:cNvPr>
          <p:cNvSpPr/>
          <p:nvPr/>
        </p:nvSpPr>
        <p:spPr>
          <a:xfrm>
            <a:off x="755650" y="1382713"/>
            <a:ext cx="7632700" cy="1146175"/>
          </a:xfrm>
          <a:prstGeom prst="rect">
            <a:avLst/>
          </a:prstGeom>
          <a:solidFill>
            <a:srgbClr val="64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 err="1"/>
              <a:t>Aneesha</a:t>
            </a:r>
            <a:r>
              <a:rPr lang="en-GB" dirty="0"/>
              <a:t> went to the cinema with her seven friends.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They each bought a bag of popcorn; one bag costs £2.86.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/>
              <a:t>How much will eight bags of popcorn cost altogether?</a:t>
            </a:r>
          </a:p>
        </p:txBody>
      </p:sp>
      <p:pic>
        <p:nvPicPr>
          <p:cNvPr id="23556" name="Pairs">
            <a:extLst>
              <a:ext uri="{FF2B5EF4-FFF2-40B4-BE49-F238E27FC236}">
                <a16:creationId xmlns:a16="http://schemas.microsoft.com/office/drawing/2014/main" id="{E01CFA8B-7DF4-42D1-B3C9-EE330BAAA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8AA63A2-9FE1-4CF6-ABDF-D53830C7987E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2598738"/>
          <a:ext cx="4740275" cy="349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3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£</a:t>
                      </a: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2</a:t>
                      </a:r>
                      <a:endParaRPr lang="en-GB" sz="3200" b="1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B3D188"/>
                          </a:solidFill>
                        </a:rPr>
                        <a:t>8</a:t>
                      </a:r>
                      <a:endParaRPr lang="en-GB" sz="3200" b="1" dirty="0">
                        <a:solidFill>
                          <a:srgbClr val="B3D188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rgbClr val="F0864A"/>
                          </a:solidFill>
                        </a:rPr>
                        <a:t>6</a:t>
                      </a:r>
                      <a:endParaRPr lang="en-GB" sz="32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>
                          <a:solidFill>
                            <a:sysClr val="windowText" lastClr="000000"/>
                          </a:solidFill>
                        </a:rPr>
                        <a:t>×</a:t>
                      </a: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8</a:t>
                      </a:r>
                      <a:endParaRPr lang="en-GB" sz="3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5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>
                          <a:solidFill>
                            <a:sysClr val="windowText" lastClr="000000"/>
                          </a:solidFill>
                        </a:rPr>
                        <a:t>£</a:t>
                      </a: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78" marR="91478" marT="45702" marB="45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AD8CC0"/>
                        </a:solidFill>
                      </a:endParaRPr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F0864A"/>
                        </a:solidFill>
                      </a:endParaRPr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352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4800" b="1" dirty="0">
                        <a:solidFill>
                          <a:srgbClr val="67C18C"/>
                        </a:solidFill>
                      </a:endParaRPr>
                    </a:p>
                  </a:txBody>
                  <a:tcPr marL="91478" marR="91478" marT="45702" marB="4570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D9162C7-81A6-4069-825E-75FABC1704F3}"/>
              </a:ext>
            </a:extLst>
          </p:cNvPr>
          <p:cNvCxnSpPr>
            <a:cxnSpLocks/>
          </p:cNvCxnSpPr>
          <p:nvPr/>
        </p:nvCxnSpPr>
        <p:spPr>
          <a:xfrm>
            <a:off x="755650" y="4337050"/>
            <a:ext cx="47402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CE12A2-5195-4830-A7D8-5D39E9573AB9}"/>
              </a:ext>
            </a:extLst>
          </p:cNvPr>
          <p:cNvCxnSpPr>
            <a:cxnSpLocks/>
          </p:cNvCxnSpPr>
          <p:nvPr/>
        </p:nvCxnSpPr>
        <p:spPr>
          <a:xfrm>
            <a:off x="755650" y="5238750"/>
            <a:ext cx="47402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1607E942-6A7F-412A-9AEE-D325CC3D4F00}"/>
              </a:ext>
            </a:extLst>
          </p:cNvPr>
          <p:cNvSpPr/>
          <p:nvPr/>
        </p:nvSpPr>
        <p:spPr>
          <a:xfrm>
            <a:off x="3554413" y="3011488"/>
            <a:ext cx="106362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A1061E6-F61B-400E-9F6A-E02584FAD03B}"/>
              </a:ext>
            </a:extLst>
          </p:cNvPr>
          <p:cNvSpPr/>
          <p:nvPr/>
        </p:nvSpPr>
        <p:spPr>
          <a:xfrm>
            <a:off x="3554413" y="4824413"/>
            <a:ext cx="106362" cy="1079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93" name="Rectangle 14">
            <a:extLst>
              <a:ext uri="{FF2B5EF4-FFF2-40B4-BE49-F238E27FC236}">
                <a16:creationId xmlns:a16="http://schemas.microsoft.com/office/drawing/2014/main" id="{E2A77B44-A6F8-44A4-80A3-E212C8352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2038" y="45720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F0864A"/>
                </a:solidFill>
              </a:rPr>
              <a:t>8</a:t>
            </a:r>
            <a:endParaRPr lang="en-GB" altLang="en-US" b="1">
              <a:solidFill>
                <a:srgbClr val="F0864A"/>
              </a:solidFill>
            </a:endParaRPr>
          </a:p>
        </p:txBody>
      </p:sp>
      <p:sp>
        <p:nvSpPr>
          <p:cNvPr id="23594" name="Rectangle 15">
            <a:extLst>
              <a:ext uri="{FF2B5EF4-FFF2-40B4-BE49-F238E27FC236}">
                <a16:creationId xmlns:a16="http://schemas.microsoft.com/office/drawing/2014/main" id="{ABCC43E2-667C-40F4-9F8E-E94A9B0BB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838" y="5465763"/>
            <a:ext cx="393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4</a:t>
            </a:r>
            <a:endParaRPr lang="en-GB" altLang="en-US" b="1">
              <a:solidFill>
                <a:srgbClr val="B3D188"/>
              </a:solidFill>
            </a:endParaRPr>
          </a:p>
        </p:txBody>
      </p:sp>
      <p:sp>
        <p:nvSpPr>
          <p:cNvPr id="23595" name="Rectangle 16">
            <a:extLst>
              <a:ext uri="{FF2B5EF4-FFF2-40B4-BE49-F238E27FC236}">
                <a16:creationId xmlns:a16="http://schemas.microsoft.com/office/drawing/2014/main" id="{927CDBB0-A444-4D58-B684-11B5B5176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3825" y="45720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B3D188"/>
                </a:solidFill>
              </a:rPr>
              <a:t>8</a:t>
            </a:r>
            <a:endParaRPr lang="en-GB" altLang="en-US" b="1">
              <a:solidFill>
                <a:srgbClr val="B3D188"/>
              </a:solidFill>
            </a:endParaRPr>
          </a:p>
        </p:txBody>
      </p:sp>
      <p:sp>
        <p:nvSpPr>
          <p:cNvPr id="23596" name="Rectangle 17">
            <a:extLst>
              <a:ext uri="{FF2B5EF4-FFF2-40B4-BE49-F238E27FC236}">
                <a16:creationId xmlns:a16="http://schemas.microsoft.com/office/drawing/2014/main" id="{D572535E-511C-40DF-9D7B-861A616C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25" y="5465763"/>
            <a:ext cx="393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D8CC0"/>
                </a:solidFill>
              </a:rPr>
              <a:t>6</a:t>
            </a:r>
            <a:endParaRPr lang="en-GB" altLang="en-US" b="1">
              <a:solidFill>
                <a:srgbClr val="AD8CC0"/>
              </a:solidFill>
            </a:endParaRPr>
          </a:p>
        </p:txBody>
      </p:sp>
      <p:sp>
        <p:nvSpPr>
          <p:cNvPr id="23597" name="Rectangle 18">
            <a:extLst>
              <a:ext uri="{FF2B5EF4-FFF2-40B4-BE49-F238E27FC236}">
                <a16:creationId xmlns:a16="http://schemas.microsoft.com/office/drawing/2014/main" id="{D0814A88-0909-4E12-8718-F54971BCB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4572000"/>
            <a:ext cx="39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D8CC0"/>
                </a:solidFill>
              </a:rPr>
              <a:t>2</a:t>
            </a:r>
            <a:endParaRPr lang="en-GB" altLang="en-US" b="1">
              <a:solidFill>
                <a:srgbClr val="AD8CC0"/>
              </a:solidFill>
            </a:endParaRPr>
          </a:p>
        </p:txBody>
      </p:sp>
      <p:sp>
        <p:nvSpPr>
          <p:cNvPr id="23598" name="Rectangle 19">
            <a:extLst>
              <a:ext uri="{FF2B5EF4-FFF2-40B4-BE49-F238E27FC236}">
                <a16:creationId xmlns:a16="http://schemas.microsoft.com/office/drawing/2014/main" id="{C43E7A92-8106-48F6-A795-1984BC6A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4576763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rgbClr val="AD8CC0"/>
                </a:solidFill>
              </a:rPr>
              <a:t>2</a:t>
            </a:r>
            <a:endParaRPr lang="en-GB" altLang="en-US" b="1">
              <a:solidFill>
                <a:srgbClr val="AD8CC0"/>
              </a:solidFill>
            </a:endParaRPr>
          </a:p>
        </p:txBody>
      </p:sp>
      <p:sp>
        <p:nvSpPr>
          <p:cNvPr id="23599" name="TextBox 20">
            <a:extLst>
              <a:ext uri="{FF2B5EF4-FFF2-40B4-BE49-F238E27FC236}">
                <a16:creationId xmlns:a16="http://schemas.microsoft.com/office/drawing/2014/main" id="{5E5A4BE2-1A3E-4865-9C5E-A2B16BC5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025" y="3463925"/>
            <a:ext cx="2527300" cy="1476375"/>
          </a:xfrm>
          <a:prstGeom prst="rect">
            <a:avLst/>
          </a:prstGeom>
          <a:solidFill>
            <a:srgbClr val="CFE0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8 bags of popcorn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£2.86 × 8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£22.88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9716C6-6487-48D6-8F1E-2EF72D19BD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458"/>
    </mc:Choice>
    <mc:Fallback>
      <p:transition spd="slow" advTm="23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1F3FCE9-8080-4CA3-9977-8E1C274B63FB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9458FAD-24A5-438B-92AA-2769976BDCFA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7D110316-A4D3-47D2-829F-2EA17BF3C442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28677" name="Title 1">
            <a:extLst>
              <a:ext uri="{FF2B5EF4-FFF2-40B4-BE49-F238E27FC236}">
                <a16:creationId xmlns:a16="http://schemas.microsoft.com/office/drawing/2014/main" id="{17741019-7E47-45FB-9072-EA2DF5BA8282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28678" name="Content Placeholder 15">
            <a:extLst>
              <a:ext uri="{FF2B5EF4-FFF2-40B4-BE49-F238E27FC236}">
                <a16:creationId xmlns:a16="http://schemas.microsoft.com/office/drawing/2014/main" id="{D9D702E7-9FBD-4086-8C39-CB4C7C7E0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multiply one-digit numbers with up to two decimal places by whole numbers.</a:t>
            </a:r>
          </a:p>
        </p:txBody>
      </p:sp>
      <p:sp>
        <p:nvSpPr>
          <p:cNvPr id="28679" name="Content Placeholder 15">
            <a:extLst>
              <a:ext uri="{FF2B5EF4-FFF2-40B4-BE49-F238E27FC236}">
                <a16:creationId xmlns:a16="http://schemas.microsoft.com/office/drawing/2014/main" id="{57673A44-00FD-4848-AA8C-4590D5A54453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/>
              <a:t>I can use the written method of short multiplication to multiply decimals in the context of money.</a:t>
            </a:r>
          </a:p>
          <a:p>
            <a:pPr eaLnBrk="1" hangingPunct="1"/>
            <a:r>
              <a:rPr lang="en-GB" altLang="en-US"/>
              <a:t>I can use recall of my times tables facts to help me multiply decimals.</a:t>
            </a:r>
          </a:p>
          <a:p>
            <a:pPr eaLnBrk="1" hangingPunct="1"/>
            <a:r>
              <a:rPr lang="en-GB" altLang="en-US"/>
              <a:t>I can choose a suitable method to help me multiply decimals by whole numbers.</a:t>
            </a:r>
          </a:p>
        </p:txBody>
      </p:sp>
      <p:pic>
        <p:nvPicPr>
          <p:cNvPr id="28680" name="Picture 1">
            <a:extLst>
              <a:ext uri="{FF2B5EF4-FFF2-40B4-BE49-F238E27FC236}">
                <a16:creationId xmlns:a16="http://schemas.microsoft.com/office/drawing/2014/main" id="{305A0775-76AD-4429-A76F-00237177E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"/>
</p:tagLst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704</Words>
  <Application>Microsoft Office PowerPoint</Application>
  <PresentationFormat>On-screen Show (4:3)</PresentationFormat>
  <Paragraphs>120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Twinkl</vt:lpstr>
      <vt:lpstr>Sassoon Infant Md</vt:lpstr>
      <vt:lpstr>Arial</vt:lpstr>
      <vt:lpstr>Tuffy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Christina Fleming</cp:lastModifiedBy>
  <cp:revision>25</cp:revision>
  <dcterms:created xsi:type="dcterms:W3CDTF">2018-03-28T11:33:56Z</dcterms:created>
  <dcterms:modified xsi:type="dcterms:W3CDTF">2021-02-17T10:57:32Z</dcterms:modified>
</cp:coreProperties>
</file>