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FDCEF0-9306-419B-B3FE-AB3AE42FCE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96D46-804B-46E6-BEDA-7A44F5518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916A80-F340-4000-993C-C6E4DF11586C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8685FA-108C-426F-8CCF-977E18862B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260F0A-9812-4B31-8CAE-F7540CCD9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391A5-3E58-4904-9C16-F924706DC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860C-0A79-4BA8-BBF2-FD6F1BD57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3BBEDB-4AFC-4E70-B6C1-F3E4DDE43E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D3486-B857-46F5-A667-536067429B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07055A4-76F6-4155-93EC-777068072D76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129F2F7-569F-401B-B423-14ECCA6B6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EEBDFD0-4ACD-4155-A5E6-701280BA5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53B40-DB33-4E8D-AA03-9721508C0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392AE9-A6A4-4A65-A69D-C95C2E4E7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22E25-85B4-49D3-9FB3-B5AC6B818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59E6-4CA0-44B2-8FA1-28392E1B3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8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ACED1-8D84-445C-B1BD-C0BCC4B10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91B2D4-0E31-4D83-8FC0-2E8D6E483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330AA0-9E0E-4074-A340-FCE74BA70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95ACD-0777-4158-9344-6BADA2D87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6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BC8322-0028-4C6D-8804-C7CD62F33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FAC67-6A44-428B-816F-F0A4E4CE7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5754A-F503-4925-A8DD-2C8D8FB76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C0F4-25E1-42E6-BB33-88FAF54E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36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12D86-3F66-4712-8A84-C279AE1FD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A7E42-C76E-491C-A11A-BD33BBB13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AAAF-5E51-4312-962B-16B787061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E025-CBD4-433B-890A-0DADD63A5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1053CA-E407-4A5E-9191-4CEBB0957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6DE96F-99D3-4649-BAF5-A6F3C195B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4DA03-CA08-44E9-891B-22E5D0DB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F543-3582-4652-A1A4-160664ECB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D3168-C6BE-4F03-BFC1-2EFBF53BE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7E407-4E4A-46DB-BB6E-8FE26A93D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37CBA-63DC-49B3-B07B-CAE83B8A2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5D0F-DCEC-4E09-9B9C-57EB6F0C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EC7B40-1404-4A24-88A2-7615FE8AC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1C013B-385B-4798-A64B-C1F3D5A66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A69859-E3BE-418B-8C08-C9A0F6E04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1FBB-4A81-4E4B-AF60-4186F7C6A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19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8BDA1-5A17-4B7A-B5CB-581EC46FE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7009C8-974E-4ECC-8F46-761A855AC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287703-B7B5-4683-BB2E-6C870A848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3D1D-A41F-4480-8AE2-7A626C791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3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F44C66-BBB5-468F-AB26-5D8272EEC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55E55A-E5B1-4475-85DF-A788FFA5C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71A85C-8EF0-4878-9B2F-6D498A0D6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E637-7D31-47F0-A700-A9943F48A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45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6A25F-4D8A-4DA7-AC5B-69B820F07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91D83-54AD-49DF-B913-4AFDB9935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95F9C-DE6E-4017-A1F6-72BE8AEC6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0BFA5-054A-4D70-AB88-33A8A40FC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0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5FBCD-F0C5-4929-AD34-F60BEB522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3B16B-3833-4CAE-980F-2CCB8E946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059CF-F211-4460-A8CA-82CA38723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31EF-CD0D-4F05-AA38-4BA1C7B14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44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D6A13C-443C-4B99-8E2E-B8944BC8B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22CC1D-E337-41D7-A866-CA6C7FE87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5AF6F-0204-4D64-AE1C-49D2FEEA1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DA017C-1265-43EC-98EF-9FDCDB5915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9BC9ED-5FC1-413E-943C-526196CB53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000348-D529-449C-B810-C65FAC59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E29F376A-79D3-45AA-A9BF-B9210F5164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836613"/>
            <a:ext cx="8496300" cy="1057275"/>
          </a:xfrm>
        </p:spPr>
        <p:txBody>
          <a:bodyPr/>
          <a:lstStyle/>
          <a:p>
            <a:pPr eaLnBrk="1" hangingPunct="1"/>
            <a:r>
              <a:rPr lang="en-GB" altLang="en-US" sz="4400">
                <a:solidFill>
                  <a:srgbClr val="002060"/>
                </a:solidFill>
                <a:latin typeface="Calibri" panose="020F0502020204030204" pitchFamily="34" charset="0"/>
              </a:rPr>
              <a:t>Adding and Subtracting Decimals!</a:t>
            </a:r>
            <a:endParaRPr lang="en-US" altLang="en-US" sz="44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D15E2447-715B-4D54-B3F5-582D09DC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70C0"/>
                </a:solidFill>
              </a:rPr>
              <a:t>Today’s Lesson: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3E9BB168-A979-4CA8-A300-3BD04421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70150"/>
            <a:ext cx="87836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F166D8-0C87-4075-BABB-BEC0127F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DD0E6D-1CAA-43CD-AFDF-650780F9A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5A6187-1DF5-46BF-BD77-F93CE024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6000"/>
              <a:t>This technique doesn’t just work for money.  It works for any decimal addition as long as you align the decimal points.</a:t>
            </a:r>
            <a:endParaRPr lang="en-US" altLang="en-US" sz="60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3156DE-5E9C-4B02-85E2-DD2FE74A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6990AD-A9C1-4D7D-BA10-95A9EF8119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31A3BA9-F37F-4F7F-8F85-6B75A23F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28305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2.7</a:t>
            </a:r>
            <a:endParaRPr lang="en-US" altLang="en-US" sz="1500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660A1FD-4E07-4CC6-A0C8-A5D1C163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38893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5.46</a:t>
            </a:r>
            <a:endParaRPr lang="en-US" altLang="en-US" sz="15000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E7CFE769-65AD-462A-B005-362C6FF75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032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FDDE3A81-971C-48A6-8468-8BBEE515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12969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+</a:t>
            </a:r>
            <a:endParaRPr lang="en-US" altLang="en-US" sz="1500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5B101DA5-B583-4BAB-A233-0A43F8E8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6</a:t>
            </a:r>
            <a:endParaRPr lang="en-US" altLang="en-US" sz="15000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0802F866-35BB-4B7E-8534-577A3293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1</a:t>
            </a:r>
            <a:endParaRPr lang="en-US" altLang="en-US" sz="15000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A9DBB049-ACD4-477E-A41D-4D86EC2E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8.</a:t>
            </a:r>
            <a:endParaRPr lang="en-US" altLang="en-US" sz="15000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7087ECE7-3D7A-4E92-85F9-3165CBC9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034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1</a:t>
            </a:r>
            <a:endParaRPr lang="en-US" altLang="en-US" sz="4800" b="1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566CF6AE-88BF-46EC-BFBB-A67EC477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0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0</a:t>
            </a:r>
            <a:endParaRPr lang="en-US" altLang="en-US" sz="15000"/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8141616B-8C65-44C8-93E8-02B1F0F0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2425"/>
            <a:ext cx="26273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Sometimes it helps to introduce a place holder zero, so that each number has the same number of DECIMAL PLACES.</a:t>
            </a:r>
            <a:endParaRPr lang="en-US" altLang="en-US" sz="18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C3B2DE-A909-49E0-A932-BB7A7090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E5DF542-499E-4DA1-A4B3-C971CB09AE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4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2" grpId="0" rev="1"/>
      <p:bldP spid="14343" grpId="0" rev="1"/>
      <p:bldP spid="14344" grpId="0" rev="1"/>
      <p:bldP spid="14346" grpId="0"/>
      <p:bldP spid="14347" grpId="0" rev="1"/>
      <p:bldP spid="14347" grpId="1"/>
      <p:bldP spid="14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04F6A96-BA13-439E-9F01-C75E96C1A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38893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5.59</a:t>
            </a:r>
            <a:endParaRPr lang="en-US" altLang="en-US" sz="1500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5428874-EFB6-48C2-AB83-807F8902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28305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3.5</a:t>
            </a:r>
            <a:endParaRPr lang="en-US" altLang="en-US" sz="15000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6200CCF5-8F8C-4345-85B9-6EB693351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032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A415D74-AA86-4981-8F41-B0CDAB8D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825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-</a:t>
            </a:r>
            <a:endParaRPr lang="en-US" altLang="en-US" sz="15000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92233C8-0BE9-4F6C-8900-D6999A89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9</a:t>
            </a:r>
            <a:endParaRPr lang="en-US" altLang="en-US" sz="15000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B35C79D9-60C0-4F9D-81EC-68A3113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0</a:t>
            </a:r>
            <a:endParaRPr lang="en-US" altLang="en-US" sz="15000"/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16ACCAE6-A22C-4077-96DB-6FC08940D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4070350"/>
            <a:ext cx="32400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2.</a:t>
            </a:r>
            <a:endParaRPr lang="en-US" altLang="en-US" sz="15000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77B0760-840A-415D-83CE-D966517BC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239963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0</a:t>
            </a:r>
            <a:endParaRPr lang="en-US" altLang="en-US" sz="15000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1CBF352F-8A88-4315-BF83-F40688C2A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2425"/>
            <a:ext cx="2627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This place holder zero can only ever be put on the very beginning or the very end.</a:t>
            </a:r>
            <a:endParaRPr lang="en-US" altLang="en-US" sz="18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EA1785-845C-4FC4-A5C9-CBC2058A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34B8472-4397-4CA5-A737-223AF418C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4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6" grpId="0" rev="1"/>
      <p:bldP spid="15367" grpId="0" rev="1"/>
      <p:bldP spid="15368" grpId="0" rev="1"/>
      <p:bldP spid="15370" grpId="0" rev="1"/>
      <p:bldP spid="15370" grpId="1"/>
      <p:bldP spid="15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18589E3-5746-45F1-B80D-F361E72BB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3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7200">
                <a:latin typeface="Comic Sans MS" panose="030F0702030302020204" pitchFamily="66" charset="0"/>
              </a:rPr>
              <a:t>The </a:t>
            </a:r>
            <a:r>
              <a:rPr lang="en-GB" altLang="en-US" sz="7200" b="1">
                <a:solidFill>
                  <a:srgbClr val="FF9933"/>
                </a:solidFill>
                <a:latin typeface="Comic Sans MS" panose="030F0702030302020204" pitchFamily="66" charset="0"/>
              </a:rPr>
              <a:t>golden</a:t>
            </a:r>
            <a:r>
              <a:rPr lang="en-GB" altLang="en-US" sz="7200">
                <a:latin typeface="Comic Sans MS" panose="030F0702030302020204" pitchFamily="66" charset="0"/>
              </a:rPr>
              <a:t> rule:</a:t>
            </a:r>
            <a:endParaRPr lang="en-US" altLang="en-US" sz="7200">
              <a:latin typeface="Comic Sans MS" panose="030F07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0FD36E-7B8A-4A92-8FAB-2EFE31928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4525963"/>
          </a:xfrm>
        </p:spPr>
        <p:txBody>
          <a:bodyPr/>
          <a:lstStyle/>
          <a:p>
            <a:pPr marL="263525" indent="-263525" eaLnBrk="1" hangingPunct="1"/>
            <a:r>
              <a:rPr lang="en-GB" altLang="en-US" sz="4800"/>
              <a:t>The decimal points MUST be aligned before adding the numbers.</a:t>
            </a:r>
          </a:p>
          <a:p>
            <a:pPr marL="263525" indent="-263525" eaLnBrk="1" hangingPunct="1"/>
            <a:r>
              <a:rPr lang="en-GB" altLang="en-US" sz="4800"/>
              <a:t>Where necessary, add place holder zeros to help.</a:t>
            </a:r>
            <a:endParaRPr lang="en-US" altLang="en-US" sz="4800"/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406D6E14-7AA7-4AC6-B513-6D913C02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2413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355F25-496B-46AF-8F42-6990AD0B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9E8F5E-9699-486C-966B-29FB02FF1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8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66" grpId="0"/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C576DA58-DABE-48AA-ADF8-A92C0C7E8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422400"/>
            <a:ext cx="9039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cs typeface="Arial" panose="020B0604020202020204" pitchFamily="34" charset="0"/>
              </a:rPr>
              <a:t>Work out the following without a calculator: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9F8C69F4-D601-47CC-A48C-7ACFF5C3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785938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  5 6 3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- 2 8 5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58870D-A156-4836-B9E9-52993D58D932}"/>
              </a:ext>
            </a:extLst>
          </p:cNvPr>
          <p:cNvCxnSpPr/>
          <p:nvPr/>
        </p:nvCxnSpPr>
        <p:spPr>
          <a:xfrm>
            <a:off x="231775" y="2700338"/>
            <a:ext cx="11525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9DEB41-9D9B-4288-A165-F8D8691DB7BE}"/>
              </a:ext>
            </a:extLst>
          </p:cNvPr>
          <p:cNvCxnSpPr/>
          <p:nvPr/>
        </p:nvCxnSpPr>
        <p:spPr>
          <a:xfrm>
            <a:off x="228600" y="3154363"/>
            <a:ext cx="11525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82">
            <a:extLst>
              <a:ext uri="{FF2B5EF4-FFF2-40B4-BE49-F238E27FC236}">
                <a16:creationId xmlns:a16="http://schemas.microsoft.com/office/drawing/2014/main" id="{C67DB688-D19F-405D-BC6A-9EAFE135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1830388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6391" name="TextBox 82">
            <a:extLst>
              <a:ext uri="{FF2B5EF4-FFF2-40B4-BE49-F238E27FC236}">
                <a16:creationId xmlns:a16="http://schemas.microsoft.com/office/drawing/2014/main" id="{6BF628C7-4447-46A4-B7BB-2A38DE2B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830388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(b)</a:t>
            </a:r>
          </a:p>
        </p:txBody>
      </p:sp>
      <p:sp>
        <p:nvSpPr>
          <p:cNvPr id="16392" name="TextBox 103">
            <a:extLst>
              <a:ext uri="{FF2B5EF4-FFF2-40B4-BE49-F238E27FC236}">
                <a16:creationId xmlns:a16="http://schemas.microsoft.com/office/drawing/2014/main" id="{6A21E0B1-DE40-46A8-A6B3-C26B6C54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1817688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6393" name="TextBox 104">
            <a:extLst>
              <a:ext uri="{FF2B5EF4-FFF2-40B4-BE49-F238E27FC236}">
                <a16:creationId xmlns:a16="http://schemas.microsoft.com/office/drawing/2014/main" id="{EBAA4412-BC47-4DE9-B894-00907B8C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1804988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98A2B-A40C-4470-8875-424CCFD8DF2B}"/>
              </a:ext>
            </a:extLst>
          </p:cNvPr>
          <p:cNvCxnSpPr/>
          <p:nvPr/>
        </p:nvCxnSpPr>
        <p:spPr>
          <a:xfrm flipV="1">
            <a:off x="782638" y="1930400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C4F0F4A-2E55-4E7F-9AAA-8C217A65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6875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421F1-F48A-405E-8323-49650209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8176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466632-D12A-49FC-B221-FE4CD187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268128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0B19E6-C436-4B8A-B822-BC4AF49E2EF0}"/>
              </a:ext>
            </a:extLst>
          </p:cNvPr>
          <p:cNvCxnSpPr/>
          <p:nvPr/>
        </p:nvCxnSpPr>
        <p:spPr>
          <a:xfrm flipV="1">
            <a:off x="504825" y="1916113"/>
            <a:ext cx="223838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FFFD30A-CB7D-4465-BAA9-BEAFF2CF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6875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62DAB7-8B01-4887-9F42-D966ED3A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16875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CF64AA-8209-4ADB-B16D-7C33D751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681288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EF8E53-60D0-4425-A704-D8EC3B27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68128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403" name="TextBox 2">
            <a:extLst>
              <a:ext uri="{FF2B5EF4-FFF2-40B4-BE49-F238E27FC236}">
                <a16:creationId xmlns:a16="http://schemas.microsoft.com/office/drawing/2014/main" id="{3B98585D-1420-4170-B633-44D87146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1785938"/>
            <a:ext cx="1943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  7 0 4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- 4 3 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29534A-367C-40E2-A028-ABEBDD8D41A6}"/>
              </a:ext>
            </a:extLst>
          </p:cNvPr>
          <p:cNvCxnSpPr/>
          <p:nvPr/>
        </p:nvCxnSpPr>
        <p:spPr>
          <a:xfrm>
            <a:off x="2060575" y="2700338"/>
            <a:ext cx="11509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11D34B-2085-4E6C-8827-295AF0C4EFB9}"/>
              </a:ext>
            </a:extLst>
          </p:cNvPr>
          <p:cNvCxnSpPr/>
          <p:nvPr/>
        </p:nvCxnSpPr>
        <p:spPr>
          <a:xfrm>
            <a:off x="2057400" y="3154363"/>
            <a:ext cx="11509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9EFC09-A998-43C0-98FF-0C9089034533}"/>
              </a:ext>
            </a:extLst>
          </p:cNvPr>
          <p:cNvCxnSpPr/>
          <p:nvPr/>
        </p:nvCxnSpPr>
        <p:spPr>
          <a:xfrm flipV="1">
            <a:off x="2319338" y="1890713"/>
            <a:ext cx="222250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2A7C331-AFF9-44BC-8EB4-FF2BEF55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173037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3FE7EF-5C1B-41FF-9013-D4FD8D47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32099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9DEE6F-CAEB-4AEE-8CDA-8A08F3724A02}"/>
              </a:ext>
            </a:extLst>
          </p:cNvPr>
          <p:cNvCxnSpPr/>
          <p:nvPr/>
        </p:nvCxnSpPr>
        <p:spPr>
          <a:xfrm flipV="1">
            <a:off x="2589213" y="1906588"/>
            <a:ext cx="222250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BA7E67A-1831-4431-A3CA-27CF047D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324167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831E02BD-99EC-413B-A81F-EF973A5F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2347913"/>
            <a:ext cx="1943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  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-  2 . 4 7 5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ACC4480-46F1-4318-B010-BC63AAC6C0BA}"/>
              </a:ext>
            </a:extLst>
          </p:cNvPr>
          <p:cNvCxnSpPr/>
          <p:nvPr/>
        </p:nvCxnSpPr>
        <p:spPr>
          <a:xfrm>
            <a:off x="6716713" y="3262313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D8299E-5ADF-48B0-898D-792D7DCE3FB7}"/>
              </a:ext>
            </a:extLst>
          </p:cNvPr>
          <p:cNvCxnSpPr/>
          <p:nvPr/>
        </p:nvCxnSpPr>
        <p:spPr>
          <a:xfrm>
            <a:off x="6713538" y="3716338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767B00A-13A6-4A58-B6D1-8FD0CBB3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820863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F1C6B-4940-42D4-AE10-86B06171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16430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2E610A-515E-489B-A31B-DD5E41B5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8081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43580D-456A-492C-9391-67C551BC2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676525"/>
            <a:ext cx="38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9D6B52-D48F-48FB-9132-4D9748BC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2676525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7BD501-99D8-49EA-85D0-DA6C9A1D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2668588"/>
            <a:ext cx="38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420" name="Rectangle 62">
            <a:extLst>
              <a:ext uri="{FF2B5EF4-FFF2-40B4-BE49-F238E27FC236}">
                <a16:creationId xmlns:a16="http://schemas.microsoft.com/office/drawing/2014/main" id="{18F92DCC-2C6C-4CFD-9F86-0EB817983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1758950"/>
            <a:ext cx="198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13.7 – 4.56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1941F698-7FA0-4786-BA47-678BFD80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2347913"/>
            <a:ext cx="2119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   1 3 . 7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-     4 . 5 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0A9A7AE-F7E1-48DD-920D-76BF6D013D48}"/>
              </a:ext>
            </a:extLst>
          </p:cNvPr>
          <p:cNvCxnSpPr/>
          <p:nvPr/>
        </p:nvCxnSpPr>
        <p:spPr>
          <a:xfrm>
            <a:off x="4237038" y="3262313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AFC88A-BF56-4EE4-AD7E-037ADB8429A3}"/>
              </a:ext>
            </a:extLst>
          </p:cNvPr>
          <p:cNvCxnSpPr/>
          <p:nvPr/>
        </p:nvCxnSpPr>
        <p:spPr>
          <a:xfrm>
            <a:off x="4233863" y="3716338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96A7CC3-2637-44C6-A3BA-F35CB768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2347913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0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0D9122-921A-405C-9C86-68313A330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25" y="2781300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0</a:t>
            </a: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78A52-5488-4C5D-891D-3CBA54D379EE}"/>
              </a:ext>
            </a:extLst>
          </p:cNvPr>
          <p:cNvCxnSpPr/>
          <p:nvPr/>
        </p:nvCxnSpPr>
        <p:spPr>
          <a:xfrm flipV="1">
            <a:off x="5272088" y="2470150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6482A46-C9A4-4898-BB97-35C3C6DA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22987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194920-94F2-4D59-9AFE-1038B6F3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3764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3755EC-201C-42EE-B29C-F12964F3F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3221038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0342F4-BE6F-4395-A908-F674423D0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3206750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E601D6F-693A-4896-BE75-0810DBD535A3}"/>
              </a:ext>
            </a:extLst>
          </p:cNvPr>
          <p:cNvCxnSpPr/>
          <p:nvPr/>
        </p:nvCxnSpPr>
        <p:spPr>
          <a:xfrm flipV="1">
            <a:off x="4486275" y="2479675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E96339B4-9C6F-4F7E-A791-0DEDEBDF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2317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D2A08A-A7F0-4D2C-AB28-DD4B4FCB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75" y="23701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C13B33C-E563-40E5-B900-2CE6493A0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21310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40795C-5E83-4BDB-8710-EDC099EE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322421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436" name="Rectangle 79">
            <a:extLst>
              <a:ext uri="{FF2B5EF4-FFF2-40B4-BE49-F238E27FC236}">
                <a16:creationId xmlns:a16="http://schemas.microsoft.com/office/drawing/2014/main" id="{892B7971-0EC1-408A-85E4-39A61EB6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1746250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9 – 2.475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42DAD4-1430-40AD-9004-58934F40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2335213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0F7D7-CD17-4E80-9EF7-489459482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234473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AC3AC-3FF7-4310-B971-603AAE95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234315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F73A8-9BF4-4D10-BFB8-F3A42579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2324100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9AF3886-BBB6-4AF6-926D-180B48929DF3}"/>
              </a:ext>
            </a:extLst>
          </p:cNvPr>
          <p:cNvCxnSpPr/>
          <p:nvPr/>
        </p:nvCxnSpPr>
        <p:spPr>
          <a:xfrm flipV="1">
            <a:off x="7013575" y="2479675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AAF4851-68BB-44BE-AEB6-B61234175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88" y="23082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83606E9-4ADE-48E3-9719-8DFFBE9E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5" y="23844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662159A-AD21-4F2F-97C1-D98C5B8E08AE}"/>
              </a:ext>
            </a:extLst>
          </p:cNvPr>
          <p:cNvCxnSpPr/>
          <p:nvPr/>
        </p:nvCxnSpPr>
        <p:spPr>
          <a:xfrm flipV="1">
            <a:off x="7489825" y="2479675"/>
            <a:ext cx="223838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CFDE9DA4-EBFA-47AA-8485-CD7F1612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22050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5657C77-6DD6-4784-9E4E-F9B78B8FE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38918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5F906A-AE20-4B4F-8771-FDD2F14E2D5A}"/>
              </a:ext>
            </a:extLst>
          </p:cNvPr>
          <p:cNvCxnSpPr/>
          <p:nvPr/>
        </p:nvCxnSpPr>
        <p:spPr>
          <a:xfrm flipV="1">
            <a:off x="7778750" y="2474913"/>
            <a:ext cx="222250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476135A-58BA-4126-9F2F-4A68BB48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2050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045D323-74E8-4C94-9AE7-74A4C114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23764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D9BA99D-6D8A-43F5-A056-6577C0D75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5" y="32385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DB3121F-6FD5-4528-8949-8F08AD67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8" y="32385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3EC0C95-A6D4-4ACC-8C69-B5A5AC050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738" y="32385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8CEC8B1-98C9-45CF-9291-7A33B2008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3248025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454" name="Rectangle 94">
            <a:extLst>
              <a:ext uri="{FF2B5EF4-FFF2-40B4-BE49-F238E27FC236}">
                <a16:creationId xmlns:a16="http://schemas.microsoft.com/office/drawing/2014/main" id="{FADD6B37-1764-4D2A-A166-89F9B745C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252413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F3E073-EAE2-4517-A40F-661527FD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3FAF1E7-BD5E-48EC-B2AA-CC02471AD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1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5" grpId="0"/>
      <p:bldP spid="46" grpId="0"/>
      <p:bldP spid="48" grpId="0"/>
      <p:bldP spid="50" grpId="0"/>
      <p:bldP spid="53" grpId="0"/>
      <p:bldP spid="54" grpId="0"/>
      <p:bldP spid="55" grpId="0"/>
      <p:bldP spid="65" grpId="0"/>
      <p:bldP spid="71" grpId="0"/>
      <p:bldP spid="72" grpId="0"/>
      <p:bldP spid="73" grpId="0"/>
      <p:bldP spid="76" grpId="0"/>
      <p:bldP spid="77" grpId="0"/>
      <p:bldP spid="78" grpId="0"/>
      <p:bldP spid="79" grpId="0"/>
      <p:bldP spid="2" grpId="0"/>
      <p:bldP spid="3" grpId="0"/>
      <p:bldP spid="4" grpId="0"/>
      <p:bldP spid="5" grpId="0"/>
      <p:bldP spid="82" grpId="0"/>
      <p:bldP spid="86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807E6B51-567B-4CCC-AF9E-7C8749D7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557338"/>
            <a:ext cx="79930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</a:rPr>
              <a:t>Complete the questions on the sheet </a:t>
            </a:r>
            <a:r>
              <a:rPr lang="en-GB" altLang="en-US" sz="2400" b="1">
                <a:solidFill>
                  <a:srgbClr val="0070C0"/>
                </a:solidFill>
              </a:rPr>
              <a:t>in your exercise book.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70C0"/>
                </a:solidFill>
              </a:rPr>
              <a:t>You must show all your working.</a:t>
            </a:r>
            <a:endParaRPr lang="en-GB" altLang="en-US" sz="2400" i="1">
              <a:solidFill>
                <a:srgbClr val="0070C0"/>
              </a:solidFill>
            </a:endParaRP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FD7E871C-281C-462B-B2B1-659239AC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8064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</a:rPr>
              <a:t>Extension: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write down a set of instructions for someone who wasn’t in the lesson so they will be able to add and subtract decimals. Then write 8 questions for them to practise, 2 easy, 2 slightly harder, 2 hard and too really hard.</a:t>
            </a:r>
            <a:endParaRPr lang="en-GB" alt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Calibri" panose="020F0502020204030204" pitchFamily="34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B8D7EBD-ECB9-4661-8F0A-264B6B62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252413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19BC19-54B2-4400-8E26-A25180D3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8E82794-6E38-4709-96C4-C2F5CF219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88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0F54519-2A7C-4E63-937A-3192358F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771525"/>
            <a:ext cx="8582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70C0"/>
                </a:solidFill>
              </a:rPr>
              <a:t>Did you meet today’s Learning Objectives?</a:t>
            </a:r>
          </a:p>
        </p:txBody>
      </p:sp>
      <p:pic>
        <p:nvPicPr>
          <p:cNvPr id="19459" name="Picture 4" descr="http://upload.wikimedia.org/wikipedia/commons/thumb/8/85/Smiley.svg/800px-Smiley.svg.png">
            <a:extLst>
              <a:ext uri="{FF2B5EF4-FFF2-40B4-BE49-F238E27FC236}">
                <a16:creationId xmlns:a16="http://schemas.microsoft.com/office/drawing/2014/main" id="{82511A65-E96B-49B8-AF0B-CAFBA3D7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933825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www.clker.com/cliparts/W/6/Y/X/p/6/yellow-neutral-face-md.png">
            <a:extLst>
              <a:ext uri="{FF2B5EF4-FFF2-40B4-BE49-F238E27FC236}">
                <a16:creationId xmlns:a16="http://schemas.microsoft.com/office/drawing/2014/main" id="{1A48B79D-15EF-427B-B00E-1BC6A903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017963"/>
            <a:ext cx="18272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static2.wikia.nocookie.net/__cb20130907165744/glee/images/8/85/Blog-unhappy-smiley-face.jpg">
            <a:extLst>
              <a:ext uri="{FF2B5EF4-FFF2-40B4-BE49-F238E27FC236}">
                <a16:creationId xmlns:a16="http://schemas.microsoft.com/office/drawing/2014/main" id="{B2937E28-A97B-4831-A990-CF5EEAD0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0179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EFC89E9C-3164-4259-B7DB-3501BC0E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968625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615EAA9D-28AE-4644-99C8-F029BE854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895350"/>
            <a:ext cx="8362950" cy="5962650"/>
          </a:xfrm>
        </p:spPr>
        <p:txBody>
          <a:bodyPr/>
          <a:lstStyle/>
          <a:p>
            <a:pPr algn="l" eaLnBrk="1" hangingPunct="1"/>
            <a:r>
              <a:rPr lang="en-GB" altLang="en-US"/>
              <a:t>I bought a new app costing £3.22 and a new phone case which cost £5.71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How much did I spend in total?</a:t>
            </a:r>
            <a:br>
              <a:rPr lang="en-GB" altLang="en-US"/>
            </a:br>
            <a:br>
              <a:rPr lang="en-GB" altLang="en-US"/>
            </a:br>
            <a:r>
              <a:rPr lang="en-GB" altLang="en-US" i="1"/>
              <a:t>I want to add £3.22 and £5.71</a:t>
            </a: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25912962-FD66-42CB-9ECA-A891202F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7163"/>
            <a:ext cx="8856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4064444-DBA8-4BDC-A304-C7632ED4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37ED0D-3E35-489F-89D5-DC536A30B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4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7A07E223-E707-46AE-B0EC-41B621EA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0"/>
            <a:ext cx="65341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£3 . 2 2</a:t>
            </a:r>
            <a:endParaRPr lang="en-US" altLang="en-US" sz="15000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718B0F3E-D0E4-4759-96D8-5A2D325E5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239963"/>
            <a:ext cx="54768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£5.7 1</a:t>
            </a:r>
            <a:endParaRPr lang="en-US" altLang="en-US" sz="15000"/>
          </a:p>
        </p:txBody>
      </p:sp>
      <p:sp>
        <p:nvSpPr>
          <p:cNvPr id="5124" name="Line 6">
            <a:extLst>
              <a:ext uri="{FF2B5EF4-FFF2-40B4-BE49-F238E27FC236}">
                <a16:creationId xmlns:a16="http://schemas.microsoft.com/office/drawing/2014/main" id="{5EC6755C-AE6D-43B2-B49F-1E14DAFFD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4292600"/>
            <a:ext cx="7345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10DB2569-D9C5-42E5-8533-638C02E8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12969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+</a:t>
            </a:r>
            <a:endParaRPr lang="en-US" altLang="en-US" sz="15000"/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7CC9D39F-5C2C-4412-9FC1-8BDD27DD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149725"/>
            <a:ext cx="133191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1</a:t>
            </a:r>
            <a:endParaRPr lang="en-US" altLang="en-US" sz="15000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E9E4B4B1-64F6-4E98-8495-B83516C6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149725"/>
            <a:ext cx="13319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9</a:t>
            </a:r>
            <a:endParaRPr lang="en-US" altLang="en-US" sz="15000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4F514B5C-BA8A-49C5-B880-53ABA2A03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49725"/>
            <a:ext cx="13319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7</a:t>
            </a:r>
            <a:endParaRPr lang="en-US" altLang="en-US" sz="15000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A9C96DA5-90E6-437C-BC5D-AFF6028D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38179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£3 .</a:t>
            </a:r>
            <a:endParaRPr lang="en-US" altLang="en-US" sz="15000"/>
          </a:p>
        </p:txBody>
      </p:sp>
      <p:sp>
        <p:nvSpPr>
          <p:cNvPr id="3085" name="Oval 13">
            <a:extLst>
              <a:ext uri="{FF2B5EF4-FFF2-40B4-BE49-F238E27FC236}">
                <a16:creationId xmlns:a16="http://schemas.microsoft.com/office/drawing/2014/main" id="{D2163505-0619-412E-BAB0-6017A7223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484313"/>
            <a:ext cx="649287" cy="64928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86" name="Oval 14">
            <a:extLst>
              <a:ext uri="{FF2B5EF4-FFF2-40B4-BE49-F238E27FC236}">
                <a16:creationId xmlns:a16="http://schemas.microsoft.com/office/drawing/2014/main" id="{7B6F8103-5E1F-4434-87FB-ADE827FB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661025"/>
            <a:ext cx="649287" cy="6492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87" name="Oval 15">
            <a:extLst>
              <a:ext uri="{FF2B5EF4-FFF2-40B4-BE49-F238E27FC236}">
                <a16:creationId xmlns:a16="http://schemas.microsoft.com/office/drawing/2014/main" id="{95190E2B-B9AA-477F-8870-1ECB315E1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716338"/>
            <a:ext cx="649287" cy="64928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C51E6D-AD75-4B03-806A-73AE64BE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E649CA8-C60A-4C52-8FED-EFD5431C1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7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80" grpId="0" rev="1"/>
      <p:bldP spid="3081" grpId="0" rev="1"/>
      <p:bldP spid="3082" grpId="0" rev="1"/>
      <p:bldP spid="3083" grpId="0" rev="1"/>
      <p:bldP spid="3085" grpId="0" animBg="1"/>
      <p:bldP spid="3086" grpId="0" animBg="1"/>
      <p:bldP spid="3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DEA257B-FE17-4709-A1E2-9E6661F6E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32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7200">
                <a:latin typeface="Comic Sans MS" panose="030F0702030302020204" pitchFamily="66" charset="0"/>
              </a:rPr>
              <a:t>The </a:t>
            </a:r>
            <a:r>
              <a:rPr lang="en-GB" altLang="en-US" sz="7200" b="1">
                <a:solidFill>
                  <a:srgbClr val="FF9933"/>
                </a:solidFill>
                <a:latin typeface="Comic Sans MS" panose="030F0702030302020204" pitchFamily="66" charset="0"/>
              </a:rPr>
              <a:t>golden</a:t>
            </a:r>
            <a:r>
              <a:rPr lang="en-GB" altLang="en-US" sz="7200">
                <a:latin typeface="Comic Sans MS" panose="030F0702030302020204" pitchFamily="66" charset="0"/>
              </a:rPr>
              <a:t> rule:</a:t>
            </a:r>
            <a:endParaRPr lang="en-US" altLang="en-US" sz="7200">
              <a:latin typeface="Comic Sans MS" panose="030F0702030302020204" pitchFamily="66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595E15B-B5A5-4FA2-A2C6-6C06F19FD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213100"/>
            <a:ext cx="8229600" cy="4525963"/>
          </a:xfrm>
        </p:spPr>
        <p:txBody>
          <a:bodyPr/>
          <a:lstStyle/>
          <a:p>
            <a:pPr marL="263525" indent="-263525" eaLnBrk="1" hangingPunct="1"/>
            <a:r>
              <a:rPr lang="en-GB" altLang="en-US" sz="4800"/>
              <a:t>The decimal points MUST be aligned before adding the numbers.</a:t>
            </a:r>
            <a:endParaRPr lang="en-US" altLang="en-US" sz="4800"/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045589E8-F3F4-48A6-94DE-1E23986E2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88913"/>
            <a:ext cx="80660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LI: To be able to add and subtract decimals using the column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Task: To be able to create a set of instructions and questions for somebody who hasn’t worked with decimals before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8A0FEC-9A23-4271-9A42-FD487B9F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A7CC74-2A52-48D0-959E-5D2A780EA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10" grpId="0"/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448B2D5E-173C-4C73-B5E3-045828D8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499586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£5.72</a:t>
            </a:r>
            <a:endParaRPr lang="en-US" altLang="en-US" sz="1500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1FEFEBEA-57E0-4FBC-B3EF-2BBF9D2B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499586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£3.21</a:t>
            </a:r>
            <a:endParaRPr lang="en-US" altLang="en-US" sz="15000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61144661-2192-4CB9-8775-8A521BB4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3F4F7C36-9B18-4D32-BE3E-51AC9001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825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-</a:t>
            </a:r>
            <a:endParaRPr lang="en-US" altLang="en-US" sz="15000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4F4E870C-910C-4524-8003-46506711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2</a:t>
            </a:r>
            <a:endParaRPr lang="en-US" altLang="en-US" sz="15000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6008A79-DAC0-4405-BD2C-AFB7FC3C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5</a:t>
            </a:r>
            <a:endParaRPr lang="en-US" altLang="en-US" sz="15000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BFE55BD9-29C1-4F44-AB52-259A7BD0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£2.</a:t>
            </a:r>
            <a:endParaRPr lang="en-US" altLang="en-US" sz="15000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9E584618-94FB-4EAB-959D-88CC93844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0"/>
            <a:ext cx="0" cy="6858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8EFC05-8E07-433D-ADEA-62987FEB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07C919-D6EA-43C2-B239-BECF39B56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8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2" grpId="0" rev="1"/>
      <p:bldP spid="4103" grpId="0" rev="1"/>
      <p:bldP spid="4104" grpId="0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0ED7FBF-5D5A-4882-A406-4F9F3E780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£2.52</a:t>
            </a:r>
            <a:endParaRPr lang="en-US" altLang="en-US" sz="15000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4AB94B01-E78C-46CF-B06C-F32DFDC7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£4.34</a:t>
            </a:r>
            <a:endParaRPr lang="en-US" altLang="en-US" sz="15000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03127663-7977-4C69-A679-E41C131162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C72053BC-468E-44E6-9811-D85399E3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12969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+</a:t>
            </a:r>
            <a:endParaRPr lang="en-US" altLang="en-US" sz="15000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13688995-A801-4697-A4F3-23B12669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6</a:t>
            </a:r>
            <a:endParaRPr lang="en-US" altLang="en-US" sz="1500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3728C3EE-B954-4E97-8FC8-580C8821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8</a:t>
            </a:r>
            <a:endParaRPr lang="en-US" altLang="en-US" sz="15000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0548C380-A144-4AB0-844B-8317BB75C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£6.</a:t>
            </a:r>
            <a:endParaRPr lang="en-US" altLang="en-US" sz="150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070352-87D5-48B5-99DC-EB1B1FC8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913DBE-3424-46F9-99B1-D3C792DEE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7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74" grpId="0" rev="1"/>
      <p:bldP spid="7175" grpId="0" rev="1"/>
      <p:bldP spid="7176" grpId="0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BB8DF9C-2AE9-4949-9D30-CDBCF833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£4.18</a:t>
            </a:r>
            <a:endParaRPr lang="en-US" altLang="en-US" sz="150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DF98BFBA-94DD-488F-B9E4-C1FAF91F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£3.75</a:t>
            </a:r>
            <a:endParaRPr lang="en-US" altLang="en-US" sz="15000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E17BFCE2-66D3-4B7C-99C4-C338073173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8D2F8A5E-5885-4BF9-A97F-4B209555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825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-</a:t>
            </a:r>
            <a:endParaRPr lang="en-US" altLang="en-US" sz="15000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C1CFE00-418D-43A9-9764-808E8DF9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3</a:t>
            </a:r>
            <a:endParaRPr lang="en-US" altLang="en-US" sz="15000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FF2BC3D1-FFBA-4526-90AE-CAF6234D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4</a:t>
            </a:r>
            <a:endParaRPr lang="en-US" altLang="en-US" sz="1500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1673C56-AAF2-4F3D-AD0F-2AB7E9F6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£0.</a:t>
            </a:r>
            <a:endParaRPr lang="en-US" altLang="en-US" sz="150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CC3FDA-F2A9-4396-AAEE-657D627B19C7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549275"/>
            <a:ext cx="865188" cy="1366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6" name="TextBox 9">
            <a:extLst>
              <a:ext uri="{FF2B5EF4-FFF2-40B4-BE49-F238E27FC236}">
                <a16:creationId xmlns:a16="http://schemas.microsoft.com/office/drawing/2014/main" id="{7C1C6E3D-CE3E-46C7-B752-5A15843D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-90488"/>
            <a:ext cx="430212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/>
              <a:t>3</a:t>
            </a:r>
          </a:p>
        </p:txBody>
      </p:sp>
      <p:sp>
        <p:nvSpPr>
          <p:cNvPr id="9227" name="TextBox 12">
            <a:extLst>
              <a:ext uri="{FF2B5EF4-FFF2-40B4-BE49-F238E27FC236}">
                <a16:creationId xmlns:a16="http://schemas.microsoft.com/office/drawing/2014/main" id="{29615C5E-3854-4B3D-8198-992008989E1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186363" y="330200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/>
              <a:t>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D74737-41D8-42D2-84D8-D7C6EACC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DFD547-029C-4558-ACF4-3C76D4BA0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8" grpId="0" rev="1"/>
      <p:bldP spid="8199" grpId="0" rev="1"/>
      <p:bldP spid="8200" grpId="0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044891C4-1008-43B7-966B-D52BFCB4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£5.26</a:t>
            </a:r>
            <a:endParaRPr lang="en-US" altLang="en-US" sz="1500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B0FC1B19-F291-4F54-95EE-3FB8C230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£4.49</a:t>
            </a:r>
            <a:endParaRPr lang="en-US" altLang="en-US" sz="15000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4571AD5F-EF02-4CDF-B2B7-27325B327A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5060C96-8A1B-403C-AB00-C74F1B06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12969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+</a:t>
            </a:r>
            <a:endParaRPr lang="en-US" altLang="en-US" sz="1500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42B85D0E-1927-4063-9F7C-D3DFF45A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5</a:t>
            </a:r>
            <a:endParaRPr lang="en-US" altLang="en-US" sz="1500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8E3CC101-888D-4BB4-974F-0FCE0C07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7</a:t>
            </a:r>
            <a:endParaRPr lang="en-US" altLang="en-US" sz="15000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B39ADE49-D4B9-482A-A016-76A7CD80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£9.</a:t>
            </a:r>
            <a:endParaRPr lang="en-US" altLang="en-US" sz="15000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9110FD8-22CA-4F93-8480-29E67B733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34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1</a:t>
            </a:r>
            <a:endParaRPr lang="en-US" altLang="en-US" sz="4800" b="1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393769-4F09-4428-B293-DC9441CF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5616C2A-7FE1-4F55-80A4-D6B108808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9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2" grpId="0" rev="1"/>
      <p:bldP spid="9223" grpId="0" rev="1"/>
      <p:bldP spid="9224" grpId="0" rev="1"/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A997432-9C4A-4E6A-9AB1-0F108BD1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0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£2.89</a:t>
            </a:r>
            <a:endParaRPr lang="en-US" altLang="en-US" sz="15000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12BB05CD-76DB-4A42-A48F-C06B1625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39963"/>
            <a:ext cx="49482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£1.58</a:t>
            </a:r>
            <a:endParaRPr lang="en-US" altLang="en-US" sz="1500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D93D8EFB-D6C2-403E-9E98-0A4874565F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292600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C77485F-0D83-4462-A4B5-6CE5176A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12969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+</a:t>
            </a:r>
            <a:endParaRPr lang="en-US" altLang="en-US" sz="150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7D7B27D2-FDDE-474A-B7A3-C4626A37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7</a:t>
            </a:r>
            <a:endParaRPr lang="en-US" altLang="en-US" sz="15000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3FE9F608-16CE-46E8-9564-A9C97EF3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149725"/>
            <a:ext cx="12239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4</a:t>
            </a:r>
            <a:endParaRPr lang="en-US" altLang="en-US" sz="150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A45CDD66-A4C4-4AC1-9D29-1B7F917D5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0"/>
              <a:t>£4.</a:t>
            </a:r>
            <a:endParaRPr lang="en-US" altLang="en-US" sz="15000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EFDFC89E-3D70-4A35-BB80-759549D94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34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1</a:t>
            </a:r>
            <a:endParaRPr lang="en-US" altLang="en-US" sz="4800" b="1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8E16BCC4-EC95-4843-8B75-0279E1ED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6034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1</a:t>
            </a:r>
            <a:endParaRPr lang="en-US" altLang="en-US" sz="4800" b="1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E8D2F8-CEAF-40DE-B7E0-3A565658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BFD4791-3C57-4A12-B190-385DB0C75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3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6" grpId="0" rev="1"/>
      <p:bldP spid="10247" grpId="0" rev="1"/>
      <p:bldP spid="10248" grpId="0" rev="1"/>
      <p:bldP spid="10249" grpId="0"/>
      <p:bldP spid="102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660</Words>
  <Application>Microsoft Office PowerPoint</Application>
  <PresentationFormat>On-screen Show (4:3)</PresentationFormat>
  <Paragraphs>144</Paragraphs>
  <Slides>16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I bought a new app costing £3.22 and a new phone case which cost £5.71  How much did I spend in total?  I want to add £3.22 and £5.71</vt:lpstr>
      <vt:lpstr>PowerPoint Presentation</vt:lpstr>
      <vt:lpstr>The golden rule: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golden rule: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Money</dc:title>
  <dc:creator>Wright Family</dc:creator>
  <cp:lastModifiedBy>Vicki Grogan</cp:lastModifiedBy>
  <cp:revision>25</cp:revision>
  <dcterms:created xsi:type="dcterms:W3CDTF">2008-09-21T14:17:49Z</dcterms:created>
  <dcterms:modified xsi:type="dcterms:W3CDTF">2021-01-26T11:54:39Z</dcterms:modified>
</cp:coreProperties>
</file>