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66" r:id="rId2"/>
    <p:sldId id="767" r:id="rId3"/>
    <p:sldId id="768" r:id="rId4"/>
    <p:sldId id="771" r:id="rId5"/>
    <p:sldId id="304" r:id="rId6"/>
    <p:sldId id="305" r:id="rId7"/>
    <p:sldId id="306" r:id="rId8"/>
    <p:sldId id="347" r:id="rId9"/>
    <p:sldId id="536" r:id="rId10"/>
    <p:sldId id="537" r:id="rId11"/>
    <p:sldId id="538" r:id="rId12"/>
    <p:sldId id="340" r:id="rId13"/>
    <p:sldId id="341" r:id="rId14"/>
    <p:sldId id="342" r:id="rId15"/>
    <p:sldId id="343" r:id="rId16"/>
    <p:sldId id="344" r:id="rId17"/>
    <p:sldId id="345" r:id="rId18"/>
    <p:sldId id="3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FDA1-670B-4346-839F-51C2BC71C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A1685-8254-40BA-A430-A7AC19996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9096F-F599-4FD8-82EB-172B06E6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3343A-D246-4F18-9658-501DEFD5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83217-C2E5-4523-A399-0F4CFF60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2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CBE3-F06D-4269-A264-4438FFA4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7887B-5C3B-48C8-907A-F5A6CBB3E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7018A-E388-4A53-B46C-C3E0D272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796B8-9F10-409E-84CF-E1560E67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08FB7-CDEA-420D-9E93-CAD07193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4B46E-A53C-46DC-89EE-22BBA4817A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9B80E-E367-4317-925E-53C070AFF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914A4-F5F4-4EE1-9660-AE06DDD1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5031-3FE6-4B07-8807-5CB706E8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587D1-9B34-4C83-B2A5-9BB73A50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6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A5C0-F0C8-4D28-BB57-1DF4551F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4296D-38E8-45FB-BCA7-B5287D660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CCF66-BCF2-4B2B-9849-7CE91CA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E2B7E-D4FB-4F5C-BFA4-59BDD472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FD88-6AE2-4859-91D4-6E556A38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7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1C5F-C81A-4029-BD91-14D18114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BA3A1-F3C2-40D5-B275-FA68229DF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CCAD9-BFBD-461C-9958-FB9725233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94187-9EFF-4248-A9F8-F3C2B1D6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1581F-6D08-413A-BA6D-AA2AC1C5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4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A72F-D1E3-4E0C-8DBE-7254E92C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B004-C4C6-46ED-BB9E-5FFF73FF5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E4D8E-BB9C-45FE-A74C-3C367286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AB19-EA57-4547-A60D-E89E4792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31619-DBEA-4C23-9252-0BCB66C4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FA592-A93E-4916-B846-D70BF228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3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1248-60CF-4452-932F-BF04AC29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F5255-E300-4C02-A30B-CF055FEC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43BAB-8F97-49E1-91AD-49F60876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7B2E7-05E8-472C-BC66-0EB0A0996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02C74-CC57-408D-9CC2-EFFB66CF8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56D1F6-778C-467F-8412-D9514920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5545C-4E6C-4794-A6CE-4C9EE8A0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18045-D432-44A9-A7EE-EA0490D7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A3EA-CD7C-4F6F-A2BD-EB8B2A429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A8AB7-FB31-4373-9753-93AAEE5A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E42D9-788F-443E-92A3-76CE57C0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B77B5-CC48-4E20-81D7-F3E6A50E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8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723EF7-B7D6-42B4-ACF1-0C9333BE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E63E41-E706-449F-B575-AE94A58A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12461-49BD-4BD2-BCF4-AA74EBF6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7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A8AD-D6F3-40A6-A913-47FE8783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0503A-AF45-4940-89EE-C321425E3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F840E-0C09-438D-B644-AF49B94AC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056A0-F62B-411E-82BC-52873713A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F7E18-E4E4-4483-89ED-A48700A0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A0059-3E66-40CD-8A4D-087E8122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5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D713-2E9F-4315-B6A1-52CFC92E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78B7B-2188-419C-94C6-2EC646221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A174F-D49D-4BDE-ADB9-D206223F5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FBE93-2A00-4404-BA09-B9F73B50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485B9-3FAE-4F12-AE39-9BE9E59C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3FF0E-C9BF-4F02-AEB2-EFABD2E1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4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EE7D0-9BBD-40AA-984E-DD9BE1A1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1C76-1D67-4E55-95DC-4820E597D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07CBD-D30F-4C00-B446-22F4C933C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6DC72-5516-431D-8130-28A9767F7B95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E5FE-32D2-4128-B24E-E1F98C1F4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0668B-BC3A-4163-85DB-62315EC29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0BD37-C42B-4561-B2EB-1D6DC6ECC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7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CCD9B-A614-41D9-87EA-A9CB70706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Round Decimals to the nearest whole number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56C23-D317-41C8-BFFC-9DF67B4AE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GB"/>
              <a:t>Revision from Yesterday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21A21A-7286-4EE3-A539-396137873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2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9"/>
    </mc:Choice>
    <mc:Fallback>
      <p:transition spd="slow" advTm="1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08" y="1166152"/>
            <a:ext cx="11608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730" y="1166152"/>
            <a:ext cx="12618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115" y="1166152"/>
            <a:ext cx="161294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077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8951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07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6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904" y="1166152"/>
            <a:ext cx="258275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8442" y="1154757"/>
            <a:ext cx="277672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Thousandths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040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0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3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81077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7075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37173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88538" y="4721046"/>
            <a:ext cx="2789546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15.6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05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1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0" y="333731"/>
            <a:ext cx="614302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tenth.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462036-4D50-4ED8-9E22-9377EAB78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16"/>
    </mc:Choice>
    <mc:Fallback>
      <p:transition spd="slow" advTm="28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08" y="1166152"/>
            <a:ext cx="11608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730" y="1166152"/>
            <a:ext cx="12618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115" y="1166152"/>
            <a:ext cx="161294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077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8951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0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07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904" y="1166152"/>
            <a:ext cx="258275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8442" y="1154757"/>
            <a:ext cx="277672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Thousandths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040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0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8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81077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7075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37173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88539" y="4721046"/>
            <a:ext cx="208743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0.8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0" y="333731"/>
            <a:ext cx="614302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tenth.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E6DAFD-679A-43B8-A658-BC6F08B3D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9"/>
    </mc:Choice>
    <mc:Fallback>
      <p:transition spd="slow" advTm="2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08" y="1166152"/>
            <a:ext cx="11608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730" y="1166152"/>
            <a:ext cx="12618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115" y="1166152"/>
            <a:ext cx="161294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077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8951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9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07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904" y="1166152"/>
            <a:ext cx="258275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8442" y="1154757"/>
            <a:ext cx="277672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Thousandths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040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0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81077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7075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37173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88539" y="4721046"/>
            <a:ext cx="208743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9.5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480" y="333731"/>
            <a:ext cx="614302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tenth.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86EEF-00DC-43DA-B2C2-59DA3AA84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2"/>
    </mc:Choice>
    <mc:Fallback>
      <p:transition spd="slow" advTm="2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08" y="1166152"/>
            <a:ext cx="11608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730" y="1166152"/>
            <a:ext cx="12618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115" y="1166152"/>
            <a:ext cx="161294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077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8951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4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07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904" y="1166152"/>
            <a:ext cx="258275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8442" y="1154757"/>
            <a:ext cx="277672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Thousandths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040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0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6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81077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7075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37173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88539" y="4721046"/>
            <a:ext cx="208743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4.6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0423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9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0" y="333731"/>
            <a:ext cx="614302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tenth.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AF509E-5E79-4793-90FB-4F448CB2B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35"/>
    </mc:Choice>
    <mc:Fallback>
      <p:transition spd="slow" advTm="3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08" y="1166152"/>
            <a:ext cx="11608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730" y="1166152"/>
            <a:ext cx="12618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115" y="1166152"/>
            <a:ext cx="161294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077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8951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07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3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904" y="1166152"/>
            <a:ext cx="258275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8442" y="1154757"/>
            <a:ext cx="277672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Thousandths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040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0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0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81077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7075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37173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88539" y="4721046"/>
            <a:ext cx="208743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2.3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0423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0" y="333731"/>
            <a:ext cx="614302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tenth.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8E085E-4CB0-4E58-8911-9BBC24DCF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1"/>
    </mc:Choice>
    <mc:Fallback>
      <p:transition spd="slow" advTm="2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8577" y="1166152"/>
            <a:ext cx="126348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£10s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4849" y="1166152"/>
            <a:ext cx="10005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385" y="1166152"/>
            <a:ext cx="115127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10ps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3846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720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9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84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4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0099" y="1166152"/>
            <a:ext cx="88838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2194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92547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6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26846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784550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798865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50231" y="4721046"/>
            <a:ext cx="3701654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£9.50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1" y="333731"/>
            <a:ext cx="577754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10p.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6828" y="2083231"/>
            <a:ext cx="1096775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23FEB4-CA2F-411F-AEED-D6A45E91F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4"/>
    </mc:Choice>
    <mc:Fallback>
      <p:transition spd="slow" advTm="3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8577" y="1166152"/>
            <a:ext cx="126348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£10s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4849" y="1166152"/>
            <a:ext cx="10005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385" y="1166152"/>
            <a:ext cx="115127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10ps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3846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720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4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84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0099" y="1166152"/>
            <a:ext cx="88838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2194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92547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3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26846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784550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798865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50231" y="4721046"/>
            <a:ext cx="4403770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£14.70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1" y="333731"/>
            <a:ext cx="577754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10p.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6827" y="208323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1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481" y="2083231"/>
            <a:ext cx="1096775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3DD6EA-74D1-4CB5-A708-E5EB0DE56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8"/>
    </mc:Choice>
    <mc:Fallback>
      <p:transition spd="slow" advTm="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8577" y="1166152"/>
            <a:ext cx="126348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£10s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4849" y="1166152"/>
            <a:ext cx="10005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385" y="1166152"/>
            <a:ext cx="115127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10ps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3846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720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8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84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8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0099" y="1166152"/>
            <a:ext cx="88838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2194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92547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26846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784550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798865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50231" y="4721046"/>
            <a:ext cx="3701654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£8.80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1" y="333731"/>
            <a:ext cx="577754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10p.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6828" y="2083231"/>
            <a:ext cx="1096775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198C4D-097C-4727-BE72-85A5CEEF5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0"/>
    </mc:Choice>
    <mc:Fallback>
      <p:transition spd="slow" advTm="2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8577" y="1166152"/>
            <a:ext cx="126348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£10s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4849" y="1166152"/>
            <a:ext cx="10005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£1s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385" y="1166152"/>
            <a:ext cx="115127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10ps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3846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720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6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84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0099" y="1166152"/>
            <a:ext cx="88838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1ps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2194" y="10854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92547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9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26846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784550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798865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50231" y="4721046"/>
            <a:ext cx="3701654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£6.60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481" y="333731"/>
            <a:ext cx="577754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10p.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6828" y="2083231"/>
            <a:ext cx="1096775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£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7B9BAB-85E8-4DE7-B03B-A4B3F777F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4"/>
    </mc:Choice>
    <mc:Fallback>
      <p:transition spd="slow" advTm="4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7500" y="1653995"/>
            <a:ext cx="127150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6154" y="1653995"/>
            <a:ext cx="138371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2260" y="1182975"/>
            <a:ext cx="599844" cy="1242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47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3116" y="1653995"/>
            <a:ext cx="1774845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303" y="670173"/>
            <a:ext cx="7149714" cy="552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90" b="1" dirty="0">
                <a:solidFill>
                  <a:srgbClr val="FF0000"/>
                </a:solidFill>
                <a:latin typeface="Comic Sans MS" pitchFamily="66" charset="0"/>
              </a:rPr>
              <a:t>Round to the nearest whole number. </a:t>
            </a:r>
            <a:endParaRPr lang="en-GB" sz="1682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5751" y="2083231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4961" y="2635104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4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3788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31577" y="2419673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90404" y="3967308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43635" y="3361712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000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80077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80211" y="5631611"/>
            <a:ext cx="7670885" cy="0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07192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3430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61423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853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5654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42769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6988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7000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2411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804161" y="5968054"/>
            <a:ext cx="389850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en-GB" sz="3364" dirty="0"/>
          </a:p>
        </p:txBody>
      </p:sp>
      <p:sp>
        <p:nvSpPr>
          <p:cNvPr id="30" name="Rectangle 29"/>
          <p:cNvSpPr/>
          <p:nvPr/>
        </p:nvSpPr>
        <p:spPr>
          <a:xfrm>
            <a:off x="6993348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4.9</a:t>
            </a:r>
            <a:endParaRPr lang="en-GB" sz="3364" dirty="0"/>
          </a:p>
        </p:txBody>
      </p:sp>
      <p:sp>
        <p:nvSpPr>
          <p:cNvPr id="31" name="Rectangle 30"/>
          <p:cNvSpPr/>
          <p:nvPr/>
        </p:nvSpPr>
        <p:spPr>
          <a:xfrm>
            <a:off x="6320464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4.8</a:t>
            </a:r>
            <a:endParaRPr lang="en-GB" sz="3364" dirty="0"/>
          </a:p>
        </p:txBody>
      </p:sp>
      <p:sp>
        <p:nvSpPr>
          <p:cNvPr id="32" name="Rectangle 31"/>
          <p:cNvSpPr/>
          <p:nvPr/>
        </p:nvSpPr>
        <p:spPr>
          <a:xfrm>
            <a:off x="5647579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4.7</a:t>
            </a:r>
            <a:endParaRPr lang="en-GB" sz="2990" dirty="0"/>
          </a:p>
        </p:txBody>
      </p:sp>
      <p:sp>
        <p:nvSpPr>
          <p:cNvPr id="33" name="Rectangle 32"/>
          <p:cNvSpPr/>
          <p:nvPr/>
        </p:nvSpPr>
        <p:spPr>
          <a:xfrm>
            <a:off x="4974694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4.6</a:t>
            </a:r>
            <a:endParaRPr lang="en-GB" sz="3364" dirty="0"/>
          </a:p>
        </p:txBody>
      </p:sp>
      <p:sp>
        <p:nvSpPr>
          <p:cNvPr id="34" name="Rectangle 33"/>
          <p:cNvSpPr/>
          <p:nvPr/>
        </p:nvSpPr>
        <p:spPr>
          <a:xfrm>
            <a:off x="4301810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4.5</a:t>
            </a:r>
            <a:endParaRPr lang="en-GB" sz="3364" dirty="0"/>
          </a:p>
        </p:txBody>
      </p:sp>
      <p:sp>
        <p:nvSpPr>
          <p:cNvPr id="35" name="Rectangle 34"/>
          <p:cNvSpPr/>
          <p:nvPr/>
        </p:nvSpPr>
        <p:spPr>
          <a:xfrm>
            <a:off x="3628925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4.4</a:t>
            </a:r>
            <a:endParaRPr lang="en-GB" sz="3364" dirty="0"/>
          </a:p>
        </p:txBody>
      </p:sp>
      <p:sp>
        <p:nvSpPr>
          <p:cNvPr id="36" name="Rectangle 35"/>
          <p:cNvSpPr/>
          <p:nvPr/>
        </p:nvSpPr>
        <p:spPr>
          <a:xfrm>
            <a:off x="2956041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4.3</a:t>
            </a:r>
            <a:endParaRPr lang="en-GB" sz="3364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251231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3156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4.2</a:t>
            </a:r>
            <a:endParaRPr lang="en-GB" sz="2990" dirty="0"/>
          </a:p>
        </p:txBody>
      </p:sp>
      <p:sp>
        <p:nvSpPr>
          <p:cNvPr id="39" name="Rectangle 38"/>
          <p:cNvSpPr/>
          <p:nvPr/>
        </p:nvSpPr>
        <p:spPr>
          <a:xfrm>
            <a:off x="1587673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4.1</a:t>
            </a:r>
            <a:endParaRPr lang="en-GB" sz="3364" dirty="0"/>
          </a:p>
        </p:txBody>
      </p:sp>
      <p:sp>
        <p:nvSpPr>
          <p:cNvPr id="40" name="Rectangle 39"/>
          <p:cNvSpPr/>
          <p:nvPr/>
        </p:nvSpPr>
        <p:spPr>
          <a:xfrm>
            <a:off x="1075315" y="5968054"/>
            <a:ext cx="389850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en-GB" sz="3364" dirty="0"/>
          </a:p>
        </p:txBody>
      </p:sp>
      <p:sp>
        <p:nvSpPr>
          <p:cNvPr id="41" name="Rectangle 40"/>
          <p:cNvSpPr/>
          <p:nvPr/>
        </p:nvSpPr>
        <p:spPr>
          <a:xfrm>
            <a:off x="914789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2" name="Rectangle 41"/>
          <p:cNvSpPr/>
          <p:nvPr/>
        </p:nvSpPr>
        <p:spPr>
          <a:xfrm>
            <a:off x="7643635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3" name="Oval 42"/>
          <p:cNvSpPr/>
          <p:nvPr/>
        </p:nvSpPr>
        <p:spPr>
          <a:xfrm>
            <a:off x="5826846" y="5429746"/>
            <a:ext cx="269154" cy="269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83575C-04F5-4470-9556-EB263D1ED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1"/>
    </mc:Choice>
    <mc:Fallback>
      <p:transition spd="slow" advTm="4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09E-6 1.85001E-6 L 0.0146 -0.07867 C 0.01776 -0.09618 0.02239 -0.1059 0.02725 -0.1059 C 0.03273 -0.1059 0.03711 -0.09618 0.04015 -0.07867 L 0.05524 1.85001E-6 " pathEditMode="relative" rAng="0" ptsTypes="FffFF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5 -1.60795E-6 L 0.06973 -0.0711 C 0.07277 -0.0871 0.07739 -0.09596 0.08226 -0.09596 C 0.08786 -0.09596 0.09224 -0.0871 0.09528 -0.0711 L 0.11037 -1.60795E-6 " pathEditMode="relative" rAng="0" ptsTypes="FffFF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37 -1.60795E-6 L 0.12497 -0.0711 C 0.12814 -0.0871 0.13264 -0.09596 0.13751 -0.09596 C 0.14298 -0.09596 0.14748 -0.0871 0.15065 -0.0711 L 0.16562 -1.60795E-6 " pathEditMode="relative" rAng="0" ptsTypes="FffFF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 animBg="1"/>
      <p:bldP spid="42" grpId="0" animBg="1"/>
      <p:bldP spid="43" grpId="0" animBg="1"/>
      <p:bldP spid="43" grpId="1" animBg="1"/>
      <p:bldP spid="43" grpId="2" animBg="1"/>
      <p:bldP spid="43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7500" y="1653995"/>
            <a:ext cx="127150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6154" y="1653995"/>
            <a:ext cx="138371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2260" y="1182975"/>
            <a:ext cx="599844" cy="1242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47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3116" y="1653995"/>
            <a:ext cx="1774845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303" y="670173"/>
            <a:ext cx="7149714" cy="552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90" b="1" dirty="0">
                <a:solidFill>
                  <a:srgbClr val="FF0000"/>
                </a:solidFill>
                <a:latin typeface="Comic Sans MS" pitchFamily="66" charset="0"/>
              </a:rPr>
              <a:t>Round to the nearest whole number. </a:t>
            </a:r>
            <a:endParaRPr lang="en-GB" sz="1682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5751" y="2083231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4961" y="2635104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3788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3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31577" y="2419673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90404" y="3967308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43635" y="3361712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000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80077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80211" y="5631611"/>
            <a:ext cx="7670885" cy="0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07192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3430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61423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853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5654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42769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6988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7000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2411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804161" y="5968054"/>
            <a:ext cx="389850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8</a:t>
            </a:r>
            <a:endParaRPr lang="en-GB" sz="3364" dirty="0"/>
          </a:p>
        </p:txBody>
      </p:sp>
      <p:sp>
        <p:nvSpPr>
          <p:cNvPr id="30" name="Rectangle 29"/>
          <p:cNvSpPr/>
          <p:nvPr/>
        </p:nvSpPr>
        <p:spPr>
          <a:xfrm>
            <a:off x="6993348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7.9</a:t>
            </a:r>
            <a:endParaRPr lang="en-GB" sz="3364" dirty="0"/>
          </a:p>
        </p:txBody>
      </p:sp>
      <p:sp>
        <p:nvSpPr>
          <p:cNvPr id="31" name="Rectangle 30"/>
          <p:cNvSpPr/>
          <p:nvPr/>
        </p:nvSpPr>
        <p:spPr>
          <a:xfrm>
            <a:off x="6320464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7.8</a:t>
            </a:r>
            <a:endParaRPr lang="en-GB" sz="3364" dirty="0"/>
          </a:p>
        </p:txBody>
      </p:sp>
      <p:sp>
        <p:nvSpPr>
          <p:cNvPr id="32" name="Rectangle 31"/>
          <p:cNvSpPr/>
          <p:nvPr/>
        </p:nvSpPr>
        <p:spPr>
          <a:xfrm>
            <a:off x="5647579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7.7</a:t>
            </a:r>
            <a:endParaRPr lang="en-GB" sz="2990" dirty="0"/>
          </a:p>
        </p:txBody>
      </p:sp>
      <p:sp>
        <p:nvSpPr>
          <p:cNvPr id="33" name="Rectangle 32"/>
          <p:cNvSpPr/>
          <p:nvPr/>
        </p:nvSpPr>
        <p:spPr>
          <a:xfrm>
            <a:off x="4974694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7.6</a:t>
            </a:r>
            <a:endParaRPr lang="en-GB" sz="3364" dirty="0"/>
          </a:p>
        </p:txBody>
      </p:sp>
      <p:sp>
        <p:nvSpPr>
          <p:cNvPr id="34" name="Rectangle 33"/>
          <p:cNvSpPr/>
          <p:nvPr/>
        </p:nvSpPr>
        <p:spPr>
          <a:xfrm>
            <a:off x="4301810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7.5</a:t>
            </a:r>
            <a:endParaRPr lang="en-GB" sz="3364" dirty="0"/>
          </a:p>
        </p:txBody>
      </p:sp>
      <p:sp>
        <p:nvSpPr>
          <p:cNvPr id="35" name="Rectangle 34"/>
          <p:cNvSpPr/>
          <p:nvPr/>
        </p:nvSpPr>
        <p:spPr>
          <a:xfrm>
            <a:off x="3628925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7.4</a:t>
            </a:r>
            <a:endParaRPr lang="en-GB" sz="3364" dirty="0"/>
          </a:p>
        </p:txBody>
      </p:sp>
      <p:sp>
        <p:nvSpPr>
          <p:cNvPr id="36" name="Rectangle 35"/>
          <p:cNvSpPr/>
          <p:nvPr/>
        </p:nvSpPr>
        <p:spPr>
          <a:xfrm>
            <a:off x="2956041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7.3</a:t>
            </a:r>
            <a:endParaRPr lang="en-GB" sz="3364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251231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3156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7.2</a:t>
            </a:r>
            <a:endParaRPr lang="en-GB" sz="2990" dirty="0"/>
          </a:p>
        </p:txBody>
      </p:sp>
      <p:sp>
        <p:nvSpPr>
          <p:cNvPr id="39" name="Rectangle 38"/>
          <p:cNvSpPr/>
          <p:nvPr/>
        </p:nvSpPr>
        <p:spPr>
          <a:xfrm>
            <a:off x="1587673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7.1</a:t>
            </a:r>
            <a:endParaRPr lang="en-GB" sz="3364" dirty="0"/>
          </a:p>
        </p:txBody>
      </p:sp>
      <p:sp>
        <p:nvSpPr>
          <p:cNvPr id="40" name="Rectangle 39"/>
          <p:cNvSpPr/>
          <p:nvPr/>
        </p:nvSpPr>
        <p:spPr>
          <a:xfrm>
            <a:off x="1075315" y="5968054"/>
            <a:ext cx="389850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7</a:t>
            </a:r>
            <a:endParaRPr lang="en-GB" sz="3364" dirty="0"/>
          </a:p>
        </p:txBody>
      </p:sp>
      <p:sp>
        <p:nvSpPr>
          <p:cNvPr id="41" name="Rectangle 40"/>
          <p:cNvSpPr/>
          <p:nvPr/>
        </p:nvSpPr>
        <p:spPr>
          <a:xfrm>
            <a:off x="914789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2" name="Rectangle 41"/>
          <p:cNvSpPr/>
          <p:nvPr/>
        </p:nvSpPr>
        <p:spPr>
          <a:xfrm>
            <a:off x="7643635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4" name="Oval 43"/>
          <p:cNvSpPr/>
          <p:nvPr/>
        </p:nvSpPr>
        <p:spPr>
          <a:xfrm>
            <a:off x="3135308" y="5380365"/>
            <a:ext cx="269154" cy="269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32731A-60E3-43C6-8EBF-96DEEC8C3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28"/>
    </mc:Choice>
    <mc:Fallback>
      <p:transition spd="slow" advTm="4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063E-6 1.60579E-6 L -0.01338 -0.07111 C -0.01618 -0.08732 -0.02044 -0.09618 -0.02482 -0.09618 C -0.02969 -0.09618 -0.03382 -0.08732 -0.0365 -0.07111 L -0.04964 1.60579E-6 " pathEditMode="relative" rAng="0" ptsTypes="FffFF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5 -1.60795E-6 L -0.06607 -0.0711 C -0.06948 -0.08731 -0.07459 -0.09617 -0.07994 -0.09617 C -0.08603 -0.09617 -0.0909 -0.08731 -0.0943 -0.0711 L -0.11037 -1.60795E-6 " pathEditMode="relative" rAng="0" ptsTypes="FffFF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4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37 -1.60795E-6 L -0.12533 -0.0711 C -0.12837 -0.08731 -0.13312 -0.09617 -0.13799 -0.09617 C -0.14346 -0.09617 -0.14809 -0.08731 -0.15101 -0.0711 L -0.16561 -1.60795E-6 " pathEditMode="relative" rAng="0" ptsTypes="FffFF"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 animBg="1"/>
      <p:bldP spid="42" grpId="0" animBg="1"/>
      <p:bldP spid="44" grpId="0" animBg="1"/>
      <p:bldP spid="44" grpId="1" animBg="1"/>
      <p:bldP spid="44" grpId="2" animBg="1"/>
      <p:bldP spid="44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303" y="670173"/>
            <a:ext cx="9310562" cy="552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90" b="1" dirty="0">
                <a:solidFill>
                  <a:srgbClr val="FF0000"/>
                </a:solidFill>
                <a:latin typeface="Comic Sans MS" pitchFamily="66" charset="0"/>
              </a:rPr>
              <a:t>Round these lengths to the nearest centimetre. </a:t>
            </a:r>
            <a:endParaRPr lang="en-GB" sz="1682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788" y="1746789"/>
            <a:ext cx="25426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8.8 cm -&gt;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788" y="2757743"/>
            <a:ext cx="25426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9.1 cm -&gt;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864" y="3767070"/>
            <a:ext cx="2805576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18.2 cm -&gt;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212" y="4776397"/>
            <a:ext cx="2805576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13.9 cm -&gt; </a:t>
            </a:r>
          </a:p>
        </p:txBody>
      </p:sp>
      <p:sp>
        <p:nvSpPr>
          <p:cNvPr id="10" name="Oval 9"/>
          <p:cNvSpPr/>
          <p:nvPr/>
        </p:nvSpPr>
        <p:spPr>
          <a:xfrm>
            <a:off x="847500" y="1746789"/>
            <a:ext cx="538308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385808" y="2285096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41460" y="1746789"/>
            <a:ext cx="119135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9 cm</a:t>
            </a:r>
          </a:p>
        </p:txBody>
      </p:sp>
      <p:sp>
        <p:nvSpPr>
          <p:cNvPr id="14" name="Oval 13"/>
          <p:cNvSpPr/>
          <p:nvPr/>
        </p:nvSpPr>
        <p:spPr>
          <a:xfrm>
            <a:off x="847500" y="2756115"/>
            <a:ext cx="538308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85808" y="3294423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41460" y="2756116"/>
            <a:ext cx="119135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9 cm</a:t>
            </a:r>
          </a:p>
        </p:txBody>
      </p:sp>
      <p:sp>
        <p:nvSpPr>
          <p:cNvPr id="17" name="Oval 16"/>
          <p:cNvSpPr/>
          <p:nvPr/>
        </p:nvSpPr>
        <p:spPr>
          <a:xfrm>
            <a:off x="1041018" y="3765442"/>
            <a:ext cx="403731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512037" y="4303750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03722" y="3765443"/>
            <a:ext cx="145424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18 cm</a:t>
            </a:r>
          </a:p>
        </p:txBody>
      </p:sp>
      <p:sp>
        <p:nvSpPr>
          <p:cNvPr id="20" name="Oval 19"/>
          <p:cNvSpPr/>
          <p:nvPr/>
        </p:nvSpPr>
        <p:spPr>
          <a:xfrm>
            <a:off x="1025719" y="4774769"/>
            <a:ext cx="403731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496738" y="5313077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40494" y="4774770"/>
            <a:ext cx="145424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14 cm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3B6666-EDFF-41E2-93EA-66825C72E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78"/>
    </mc:Choice>
    <mc:Fallback>
      <p:transition spd="slow" advTm="8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/>
      <p:bldP spid="14" grpId="0" animBg="1"/>
      <p:bldP spid="16" grpId="0"/>
      <p:bldP spid="17" grpId="0" animBg="1"/>
      <p:bldP spid="19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788" y="1653995"/>
            <a:ext cx="138371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1577" y="1182975"/>
            <a:ext cx="599844" cy="1242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47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9039" y="1653995"/>
            <a:ext cx="1774845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303" y="670173"/>
            <a:ext cx="7149714" cy="552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90" b="1" dirty="0">
                <a:solidFill>
                  <a:srgbClr val="FF0000"/>
                </a:solidFill>
                <a:latin typeface="Comic Sans MS" pitchFamily="66" charset="0"/>
              </a:rPr>
              <a:t>Round to the nearest whole number. </a:t>
            </a:r>
            <a:endParaRPr lang="en-GB" sz="1682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386" y="2083231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596" y="2635104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2423" y="2635104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1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0212" y="2419673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39038" y="3967308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43635" y="3361712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95000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80077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80211" y="5631611"/>
            <a:ext cx="7670885" cy="0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07192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3430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61423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853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5654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42769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6988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7000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2411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804161" y="5968054"/>
            <a:ext cx="389850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8</a:t>
            </a:r>
            <a:endParaRPr lang="en-GB" sz="3364" dirty="0"/>
          </a:p>
        </p:txBody>
      </p:sp>
      <p:sp>
        <p:nvSpPr>
          <p:cNvPr id="30" name="Rectangle 29"/>
          <p:cNvSpPr/>
          <p:nvPr/>
        </p:nvSpPr>
        <p:spPr>
          <a:xfrm>
            <a:off x="6993348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7.9</a:t>
            </a:r>
            <a:endParaRPr lang="en-GB" sz="3364" dirty="0"/>
          </a:p>
        </p:txBody>
      </p:sp>
      <p:sp>
        <p:nvSpPr>
          <p:cNvPr id="31" name="Rectangle 30"/>
          <p:cNvSpPr/>
          <p:nvPr/>
        </p:nvSpPr>
        <p:spPr>
          <a:xfrm>
            <a:off x="6320464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7.8</a:t>
            </a:r>
            <a:endParaRPr lang="en-GB" sz="3364" dirty="0"/>
          </a:p>
        </p:txBody>
      </p:sp>
      <p:sp>
        <p:nvSpPr>
          <p:cNvPr id="32" name="Rectangle 31"/>
          <p:cNvSpPr/>
          <p:nvPr/>
        </p:nvSpPr>
        <p:spPr>
          <a:xfrm>
            <a:off x="5647579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7.7</a:t>
            </a:r>
            <a:endParaRPr lang="en-GB" sz="2990" dirty="0"/>
          </a:p>
        </p:txBody>
      </p:sp>
      <p:sp>
        <p:nvSpPr>
          <p:cNvPr id="33" name="Rectangle 32"/>
          <p:cNvSpPr/>
          <p:nvPr/>
        </p:nvSpPr>
        <p:spPr>
          <a:xfrm>
            <a:off x="4974694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7.6</a:t>
            </a:r>
            <a:endParaRPr lang="en-GB" sz="3364" dirty="0"/>
          </a:p>
        </p:txBody>
      </p:sp>
      <p:sp>
        <p:nvSpPr>
          <p:cNvPr id="34" name="Rectangle 33"/>
          <p:cNvSpPr/>
          <p:nvPr/>
        </p:nvSpPr>
        <p:spPr>
          <a:xfrm>
            <a:off x="4301810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7.5</a:t>
            </a:r>
            <a:endParaRPr lang="en-GB" sz="3364" dirty="0"/>
          </a:p>
        </p:txBody>
      </p:sp>
      <p:sp>
        <p:nvSpPr>
          <p:cNvPr id="35" name="Rectangle 34"/>
          <p:cNvSpPr/>
          <p:nvPr/>
        </p:nvSpPr>
        <p:spPr>
          <a:xfrm>
            <a:off x="3628925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7.4</a:t>
            </a:r>
            <a:endParaRPr lang="en-GB" sz="3364" dirty="0"/>
          </a:p>
        </p:txBody>
      </p:sp>
      <p:sp>
        <p:nvSpPr>
          <p:cNvPr id="36" name="Rectangle 35"/>
          <p:cNvSpPr/>
          <p:nvPr/>
        </p:nvSpPr>
        <p:spPr>
          <a:xfrm>
            <a:off x="2956041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7.3</a:t>
            </a:r>
            <a:endParaRPr lang="en-GB" sz="3364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251231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3156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7.2</a:t>
            </a:r>
            <a:endParaRPr lang="en-GB" sz="2990" dirty="0"/>
          </a:p>
        </p:txBody>
      </p:sp>
      <p:sp>
        <p:nvSpPr>
          <p:cNvPr id="39" name="Rectangle 38"/>
          <p:cNvSpPr/>
          <p:nvPr/>
        </p:nvSpPr>
        <p:spPr>
          <a:xfrm>
            <a:off x="1587673" y="5968054"/>
            <a:ext cx="662361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43" b="1" dirty="0">
                <a:solidFill>
                  <a:srgbClr val="FF0000"/>
                </a:solidFill>
                <a:latin typeface="Comic Sans MS" pitchFamily="66" charset="0"/>
              </a:rPr>
              <a:t>7.1</a:t>
            </a:r>
            <a:endParaRPr lang="en-GB" sz="3364" dirty="0"/>
          </a:p>
        </p:txBody>
      </p:sp>
      <p:sp>
        <p:nvSpPr>
          <p:cNvPr id="40" name="Rectangle 39"/>
          <p:cNvSpPr/>
          <p:nvPr/>
        </p:nvSpPr>
        <p:spPr>
          <a:xfrm>
            <a:off x="1075315" y="5968054"/>
            <a:ext cx="389850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7</a:t>
            </a:r>
            <a:endParaRPr lang="en-GB" sz="3364" dirty="0"/>
          </a:p>
        </p:txBody>
      </p:sp>
      <p:sp>
        <p:nvSpPr>
          <p:cNvPr id="41" name="Rectangle 40"/>
          <p:cNvSpPr/>
          <p:nvPr/>
        </p:nvSpPr>
        <p:spPr>
          <a:xfrm>
            <a:off x="914789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2" name="Rectangle 41"/>
          <p:cNvSpPr/>
          <p:nvPr/>
        </p:nvSpPr>
        <p:spPr>
          <a:xfrm>
            <a:off x="7643635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4" name="Oval 43"/>
          <p:cNvSpPr/>
          <p:nvPr/>
        </p:nvSpPr>
        <p:spPr>
          <a:xfrm>
            <a:off x="2260558" y="5380365"/>
            <a:ext cx="269154" cy="269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3" name="TextBox 42"/>
          <p:cNvSpPr txBox="1"/>
          <p:nvPr/>
        </p:nvSpPr>
        <p:spPr>
          <a:xfrm>
            <a:off x="5476531" y="1667559"/>
            <a:ext cx="2855269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79914" y="255425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9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0153FE-282C-4F11-9174-67E4408EA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5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3"/>
    </mc:Choice>
    <mc:Fallback>
      <p:transition spd="slow" advTm="3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3371E-6 1.70953E-6 L -0.01047 -0.07111 C -0.01266 -0.08732 -0.01594 -0.09618 -0.01935 -0.09618 C -0.02312 -0.09618 -0.02629 -0.08732 -0.02848 -0.07111 L -0.03858 1.70953E-6 " pathEditMode="relative" rAng="0" ptsTypes="FffFF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1.70953E-6 L -0.04941 -0.07111 C -0.05281 -0.08732 -0.05793 -0.09618 -0.06328 -0.09618 C -0.06936 -0.09618 -0.07423 -0.08732 -0.07764 -0.07111 L -0.0937 1.70953E-6 " pathEditMode="relative" rAng="0" ptsTypes="FffFF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 animBg="1"/>
      <p:bldP spid="42" grpId="0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7500" y="1653995"/>
            <a:ext cx="127150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7846" y="1653995"/>
            <a:ext cx="1383712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2087" y="1182975"/>
            <a:ext cx="599844" cy="1242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47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7204" y="1653995"/>
            <a:ext cx="1774845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303" y="670173"/>
            <a:ext cx="7149714" cy="552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90" b="1" dirty="0">
                <a:solidFill>
                  <a:srgbClr val="FF0000"/>
                </a:solidFill>
                <a:latin typeface="Comic Sans MS" pitchFamily="66" charset="0"/>
              </a:rPr>
              <a:t>Round to the nearest whole number. </a:t>
            </a:r>
            <a:endParaRPr lang="en-GB" sz="1682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8193" y="2083231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6654" y="2635104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4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7876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93269" y="2419673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34491" y="3967308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16172" y="3361712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36024" y="2621539"/>
            <a:ext cx="1588897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25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80077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80211" y="5631611"/>
            <a:ext cx="7670885" cy="0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07192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3430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61423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8538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5654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42769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6988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7000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24115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643635" y="5968054"/>
            <a:ext cx="595035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25</a:t>
            </a:r>
            <a:endParaRPr lang="en-GB" sz="3364" dirty="0"/>
          </a:p>
        </p:txBody>
      </p:sp>
      <p:sp>
        <p:nvSpPr>
          <p:cNvPr id="30" name="Rectangle 29"/>
          <p:cNvSpPr/>
          <p:nvPr/>
        </p:nvSpPr>
        <p:spPr>
          <a:xfrm>
            <a:off x="6993349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24.9</a:t>
            </a:r>
            <a:endParaRPr lang="en-GB" sz="3364" dirty="0"/>
          </a:p>
        </p:txBody>
      </p:sp>
      <p:sp>
        <p:nvSpPr>
          <p:cNvPr id="31" name="Rectangle 30"/>
          <p:cNvSpPr/>
          <p:nvPr/>
        </p:nvSpPr>
        <p:spPr>
          <a:xfrm>
            <a:off x="6320464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24.8</a:t>
            </a:r>
            <a:endParaRPr lang="en-GB" sz="3364" dirty="0"/>
          </a:p>
        </p:txBody>
      </p:sp>
      <p:sp>
        <p:nvSpPr>
          <p:cNvPr id="32" name="Rectangle 31"/>
          <p:cNvSpPr/>
          <p:nvPr/>
        </p:nvSpPr>
        <p:spPr>
          <a:xfrm>
            <a:off x="5647579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24.7</a:t>
            </a:r>
            <a:endParaRPr lang="en-GB" sz="2990" dirty="0"/>
          </a:p>
        </p:txBody>
      </p:sp>
      <p:sp>
        <p:nvSpPr>
          <p:cNvPr id="33" name="Rectangle 32"/>
          <p:cNvSpPr/>
          <p:nvPr/>
        </p:nvSpPr>
        <p:spPr>
          <a:xfrm>
            <a:off x="4974695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24.6</a:t>
            </a:r>
            <a:endParaRPr lang="en-GB" sz="3364" dirty="0"/>
          </a:p>
        </p:txBody>
      </p:sp>
      <p:sp>
        <p:nvSpPr>
          <p:cNvPr id="34" name="Rectangle 33"/>
          <p:cNvSpPr/>
          <p:nvPr/>
        </p:nvSpPr>
        <p:spPr>
          <a:xfrm>
            <a:off x="4301810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24.5</a:t>
            </a:r>
            <a:endParaRPr lang="en-GB" sz="3364" dirty="0"/>
          </a:p>
        </p:txBody>
      </p:sp>
      <p:sp>
        <p:nvSpPr>
          <p:cNvPr id="35" name="Rectangle 34"/>
          <p:cNvSpPr/>
          <p:nvPr/>
        </p:nvSpPr>
        <p:spPr>
          <a:xfrm>
            <a:off x="3628925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24.4</a:t>
            </a:r>
            <a:endParaRPr lang="en-GB" sz="3364" dirty="0"/>
          </a:p>
        </p:txBody>
      </p:sp>
      <p:sp>
        <p:nvSpPr>
          <p:cNvPr id="36" name="Rectangle 35"/>
          <p:cNvSpPr/>
          <p:nvPr/>
        </p:nvSpPr>
        <p:spPr>
          <a:xfrm>
            <a:off x="2956041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24.3</a:t>
            </a:r>
            <a:endParaRPr lang="en-GB" sz="3364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251231" y="5631611"/>
            <a:ext cx="0" cy="269154"/>
          </a:xfrm>
          <a:prstGeom prst="line">
            <a:avLst/>
          </a:prstGeom>
          <a:ln w="127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3156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24.2</a:t>
            </a:r>
            <a:endParaRPr lang="en-GB" sz="2990" dirty="0"/>
          </a:p>
        </p:txBody>
      </p:sp>
      <p:sp>
        <p:nvSpPr>
          <p:cNvPr id="39" name="Rectangle 38"/>
          <p:cNvSpPr/>
          <p:nvPr/>
        </p:nvSpPr>
        <p:spPr>
          <a:xfrm>
            <a:off x="1587674" y="5968053"/>
            <a:ext cx="726481" cy="37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69" b="1" dirty="0">
                <a:solidFill>
                  <a:srgbClr val="FF0000"/>
                </a:solidFill>
                <a:latin typeface="Comic Sans MS" pitchFamily="66" charset="0"/>
              </a:rPr>
              <a:t>24.1</a:t>
            </a:r>
            <a:endParaRPr lang="en-GB" sz="2990" dirty="0"/>
          </a:p>
        </p:txBody>
      </p:sp>
      <p:sp>
        <p:nvSpPr>
          <p:cNvPr id="40" name="Rectangle 39"/>
          <p:cNvSpPr/>
          <p:nvPr/>
        </p:nvSpPr>
        <p:spPr>
          <a:xfrm>
            <a:off x="937387" y="5968054"/>
            <a:ext cx="595035" cy="495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17" b="1" dirty="0">
                <a:solidFill>
                  <a:srgbClr val="FF0000"/>
                </a:solidFill>
                <a:latin typeface="Comic Sans MS" pitchFamily="66" charset="0"/>
              </a:rPr>
              <a:t>24</a:t>
            </a:r>
            <a:endParaRPr lang="en-GB" sz="3364" dirty="0"/>
          </a:p>
        </p:txBody>
      </p:sp>
      <p:sp>
        <p:nvSpPr>
          <p:cNvPr id="41" name="Rectangle 40"/>
          <p:cNvSpPr/>
          <p:nvPr/>
        </p:nvSpPr>
        <p:spPr>
          <a:xfrm>
            <a:off x="914789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2" name="Rectangle 41"/>
          <p:cNvSpPr/>
          <p:nvPr/>
        </p:nvSpPr>
        <p:spPr>
          <a:xfrm>
            <a:off x="7643635" y="5968054"/>
            <a:ext cx="605596" cy="4710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3" name="Oval 42"/>
          <p:cNvSpPr/>
          <p:nvPr/>
        </p:nvSpPr>
        <p:spPr>
          <a:xfrm>
            <a:off x="6297865" y="5429746"/>
            <a:ext cx="269154" cy="269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sp>
        <p:nvSpPr>
          <p:cNvPr id="44" name="TextBox 43"/>
          <p:cNvSpPr txBox="1"/>
          <p:nvPr/>
        </p:nvSpPr>
        <p:spPr>
          <a:xfrm>
            <a:off x="1116307" y="2621539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2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50877" y="1667559"/>
            <a:ext cx="2855269" cy="667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8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54664" y="2635104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98F6A6-D3E7-4EEE-985D-43B851009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1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9"/>
    </mc:Choice>
    <mc:Fallback>
      <p:transition spd="slow" advTm="2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383E-6 3.53577E-6 L 0.00426 -0.07867 C 0.00523 -0.09618 0.00669 -0.1059 0.00815 -0.1059 C 0.00973 -0.1059 0.01107 -0.09618 0.01192 -0.07867 L 0.01655 3.53577E-6 " pathEditMode="relative" rAng="0" ptsTypes="FffFF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3.53577E-6 L 0.03115 -0.07111 C 0.03419 -0.0871 0.03882 -0.09596 0.04369 -0.09596 C 0.04928 -0.09596 0.05366 -0.0871 0.05671 -0.07111 L 0.07179 3.53577E-6 " pathEditMode="relative" rAng="0" ptsTypes="FffFF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9 3.53577E-6 L 0.0864 -0.07111 C 0.08956 -0.0871 0.09406 -0.09596 0.09893 -0.09596 C 0.10441 -0.09596 0.10891 -0.0871 0.11207 -0.07111 L 0.12704 3.53577E-6 " pathEditMode="relative" rAng="0" ptsTypes="FffFF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 animBg="1"/>
      <p:bldP spid="42" grpId="0" animBg="1"/>
      <p:bldP spid="43" grpId="0" animBg="1"/>
      <p:bldP spid="43" grpId="1" animBg="1"/>
      <p:bldP spid="43" grpId="2" animBg="1"/>
      <p:bldP spid="43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302" y="670173"/>
            <a:ext cx="8409674" cy="552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90" b="1" dirty="0">
                <a:solidFill>
                  <a:srgbClr val="FF0000"/>
                </a:solidFill>
                <a:latin typeface="Comic Sans MS" pitchFamily="66" charset="0"/>
              </a:rPr>
              <a:t>Round these lengths to the nearest metre. </a:t>
            </a:r>
            <a:endParaRPr lang="en-GB" sz="1682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788" y="1746789"/>
            <a:ext cx="258436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8.83 m -&gt;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788" y="2757743"/>
            <a:ext cx="258436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9.19 m -&gt;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864" y="3767070"/>
            <a:ext cx="284725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26.28 m -&gt;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211" y="4776397"/>
            <a:ext cx="284725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14.94 m -&gt; </a:t>
            </a:r>
          </a:p>
        </p:txBody>
      </p:sp>
      <p:sp>
        <p:nvSpPr>
          <p:cNvPr id="10" name="Oval 9"/>
          <p:cNvSpPr/>
          <p:nvPr/>
        </p:nvSpPr>
        <p:spPr>
          <a:xfrm>
            <a:off x="847500" y="1746789"/>
            <a:ext cx="538308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385808" y="2285096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41461" y="1746789"/>
            <a:ext cx="97013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9 m</a:t>
            </a:r>
          </a:p>
        </p:txBody>
      </p:sp>
      <p:sp>
        <p:nvSpPr>
          <p:cNvPr id="14" name="Oval 13"/>
          <p:cNvSpPr/>
          <p:nvPr/>
        </p:nvSpPr>
        <p:spPr>
          <a:xfrm>
            <a:off x="847500" y="2756115"/>
            <a:ext cx="538308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85808" y="3294423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41461" y="2756116"/>
            <a:ext cx="970137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9 m</a:t>
            </a:r>
          </a:p>
        </p:txBody>
      </p:sp>
      <p:sp>
        <p:nvSpPr>
          <p:cNvPr id="17" name="Oval 16"/>
          <p:cNvSpPr/>
          <p:nvPr/>
        </p:nvSpPr>
        <p:spPr>
          <a:xfrm>
            <a:off x="1041018" y="3765442"/>
            <a:ext cx="403731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512037" y="4303750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93036" y="3765443"/>
            <a:ext cx="1233030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26 m</a:t>
            </a:r>
          </a:p>
        </p:txBody>
      </p:sp>
      <p:sp>
        <p:nvSpPr>
          <p:cNvPr id="20" name="Oval 19"/>
          <p:cNvSpPr/>
          <p:nvPr/>
        </p:nvSpPr>
        <p:spPr>
          <a:xfrm>
            <a:off x="1025719" y="4774769"/>
            <a:ext cx="403731" cy="605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496738" y="5313077"/>
            <a:ext cx="3364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60324" y="4774770"/>
            <a:ext cx="1233030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15 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91D7A2-6EAF-4CFD-B128-FFAF11EBC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8"/>
    </mc:Choice>
    <mc:Fallback>
      <p:transition spd="slow" advTm="3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/>
      <p:bldP spid="14" grpId="0" animBg="1"/>
      <p:bldP spid="16" grpId="0"/>
      <p:bldP spid="17" grpId="0" animBg="1"/>
      <p:bldP spid="19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11E50-0184-4E02-BCBA-1E797944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Learning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416AE-81DF-49C0-98DF-51FAF2B4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LI: Round Decimals to the nearest tenth (1 decimal place)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6415B6-F4D8-4BB6-A96C-0BE699890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9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4"/>
    </mc:Choice>
    <mc:Fallback>
      <p:transition spd="slow" advTm="1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08" y="1166152"/>
            <a:ext cx="1160895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Tens</a:t>
            </a:r>
            <a:endParaRPr lang="en-GB" sz="1869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730" y="1166152"/>
            <a:ext cx="1261884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Units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0115" y="1166152"/>
            <a:ext cx="161294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Tenths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8077" y="155848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8951" y="2110361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1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076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8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6904" y="1166152"/>
            <a:ext cx="258275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Hundredths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8442" y="1154757"/>
            <a:ext cx="277672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002060"/>
                </a:solidFill>
                <a:latin typeface="Comic Sans MS" pitchFamily="66" charset="0"/>
              </a:rPr>
              <a:t>Thousandths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040" y="-54808"/>
            <a:ext cx="901209" cy="2076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96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en-GB" sz="4486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0508" y="2096796"/>
            <a:ext cx="88678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81077" y="1894930"/>
            <a:ext cx="1816788" cy="1816788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2"/>
          </a:p>
        </p:txBody>
      </p:sp>
      <p:cxnSp>
        <p:nvCxnSpPr>
          <p:cNvPr id="30" name="Straight Connector 29"/>
          <p:cNvCxnSpPr/>
          <p:nvPr/>
        </p:nvCxnSpPr>
        <p:spPr>
          <a:xfrm>
            <a:off x="6970750" y="3442565"/>
            <a:ext cx="1547635" cy="0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37173" y="5461218"/>
            <a:ext cx="1278481" cy="0"/>
          </a:xfrm>
          <a:prstGeom prst="straightConnector1">
            <a:avLst/>
          </a:prstGeom>
          <a:ln w="1270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88539" y="4721046"/>
            <a:ext cx="2087431" cy="147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971" b="1" dirty="0">
                <a:solidFill>
                  <a:srgbClr val="002060"/>
                </a:solidFill>
                <a:latin typeface="Comic Sans MS" pitchFamily="66" charset="0"/>
              </a:rPr>
              <a:t>1.9</a:t>
            </a:r>
            <a:endParaRPr lang="en-GB" sz="1682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6480" y="333731"/>
            <a:ext cx="6143028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64" b="1" dirty="0">
                <a:solidFill>
                  <a:srgbClr val="FF0000"/>
                </a:solidFill>
                <a:latin typeface="Comic Sans MS" pitchFamily="66" charset="0"/>
              </a:rPr>
              <a:t>Round to the nearest tenth.</a:t>
            </a:r>
            <a:endParaRPr lang="en-GB" sz="1869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C8CB55-229A-4BCF-8FA0-B70307B10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20"/>
    </mc:Choice>
    <mc:Fallback>
      <p:transition spd="slow" advTm="3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376</Words>
  <Application>Microsoft Office PowerPoint</Application>
  <PresentationFormat>Widescreen</PresentationFormat>
  <Paragraphs>230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Round Decimals to the nearest whole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Learning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 Decimals to the nearest whole number</dc:title>
  <dc:creator>Vicki Grogan</dc:creator>
  <cp:lastModifiedBy>Vicki Grogan</cp:lastModifiedBy>
  <cp:revision>2</cp:revision>
  <dcterms:created xsi:type="dcterms:W3CDTF">2021-01-25T13:42:27Z</dcterms:created>
  <dcterms:modified xsi:type="dcterms:W3CDTF">2021-01-26T11:11:26Z</dcterms:modified>
</cp:coreProperties>
</file>