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1"/>
  </p:notesMasterIdLst>
  <p:sldIdLst>
    <p:sldId id="261" r:id="rId2"/>
    <p:sldId id="262" r:id="rId3"/>
    <p:sldId id="319" r:id="rId4"/>
    <p:sldId id="321" r:id="rId5"/>
    <p:sldId id="323" r:id="rId6"/>
    <p:sldId id="325" r:id="rId7"/>
    <p:sldId id="326" r:id="rId8"/>
    <p:sldId id="287" r:id="rId9"/>
    <p:sldId id="291" r:id="rId10"/>
    <p:sldId id="292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8" r:id="rId19"/>
    <p:sldId id="27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assoon Infant Md" panose="02000603050000020003" charset="0"/>
      <p:regular r:id="rId26"/>
    </p:embeddedFont>
    <p:embeddedFont>
      <p:font typeface="Tuffy" panose="020B0603060100000000" charset="0"/>
      <p:regular r:id="rId27"/>
      <p:bold r:id="rId28"/>
      <p:italic r:id="rId29"/>
      <p:boldItalic r:id="rId30"/>
    </p:embeddedFont>
    <p:embeddedFont>
      <p:font typeface="Twinkl" panose="020B0604020202020204" charset="0"/>
      <p:regular r:id="rId31"/>
      <p:bold r:id="rId32"/>
    </p:embeddedFont>
    <p:embeddedFont>
      <p:font typeface="Twinkl SemiBold" charset="0"/>
      <p:bold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h1sR7eclvO7lEpgs2gueFEnok7Cw==" r:id="rId50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Beard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327"/>
    <a:srgbClr val="F08214"/>
    <a:srgbClr val="FAB001"/>
    <a:srgbClr val="009541"/>
    <a:srgbClr val="134428"/>
    <a:srgbClr val="FDEEDF"/>
    <a:srgbClr val="FADCBE"/>
    <a:srgbClr val="FCE4CC"/>
    <a:srgbClr val="F8C99A"/>
    <a:srgbClr val="EAC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3450" autoAdjust="0"/>
  </p:normalViewPr>
  <p:slideViewPr>
    <p:cSldViewPr snapToGrid="0" showGuides="1">
      <p:cViewPr varScale="1">
        <p:scale>
          <a:sx n="72" d="100"/>
          <a:sy n="72" d="100"/>
        </p:scale>
        <p:origin x="624" y="66"/>
      </p:cViewPr>
      <p:guideLst>
        <p:guide orient="horz" pos="1956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490201-2D6A-447F-8133-6050DC24E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2346A-A9AD-4DEA-AA61-89D35DE863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49C461-137E-4DFA-B6D5-44B266E9A41E}" type="datetimeFigureOut">
              <a:rPr lang="en-GB"/>
              <a:pPr>
                <a:defRPr/>
              </a:pPr>
              <a:t>04/02/2021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99A3B39-85EE-4E97-AC52-B3E5236037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C9FAD57-6D33-46F3-99B4-81D6E7634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F8068-6DAC-4C04-8A3E-7A2A29E78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87A6B-A7F8-4D12-B786-2D069DF6E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4068D38-E911-427C-81CA-CB00DB9126F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EB0D8798-421D-41D0-9E64-2520660F0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4EB569B-9292-44CB-9E33-8AE92BCC89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1A3F1A65-EADA-420A-8BF1-C322CF29F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CC31C77F-97FB-43CB-B614-26A6505F8395}" type="slidenum">
              <a:rPr lang="en-GB" altLang="en-US">
                <a:latin typeface="Calibri" panose="020F0502020204030204" pitchFamily="34" charset="0"/>
              </a:rPr>
              <a:pPr/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41E217C3-2166-4F1A-A800-13F7EB3F70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13B2A83-0519-4B4E-9D2C-218B0468B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664A557-642A-441F-973B-51081362C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BF398D29-01A4-4BA7-BE4F-AB7FF559B288}" type="slidenum">
              <a:rPr lang="en-GB" altLang="en-US">
                <a:latin typeface="Calibri" panose="020F0502020204030204" pitchFamily="34" charset="0"/>
              </a:rPr>
              <a:pPr/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6C7DC704-2700-439D-8206-7C48DBE14A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63F57D0F-C05A-47B5-886B-FD6371CEF4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A3E5811D-FD34-4F00-A28B-5F0B60920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6215B13F-E9E7-4055-9D80-7A3C4249DC31}" type="slidenum">
              <a:rPr lang="en-GB" altLang="en-US">
                <a:latin typeface="Calibri" panose="020F0502020204030204" pitchFamily="34" charset="0"/>
              </a:rPr>
              <a:pPr/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E6B5DE45-E72F-4FA8-8CCC-F2EEB7D5EB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3A7E939A-5A6E-492D-B51C-45B289722C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E0628AC-7BA1-47C9-A0DE-11F4BA2F2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231388C5-9976-4081-B4D2-E9120B2A8455}" type="slidenum">
              <a:rPr lang="en-GB" altLang="en-US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5B45817-6621-4A8B-A0D1-816169C88F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812C70C-55BF-402E-9317-D85551D082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3AEC63AE-0F8E-4034-B4A3-CCC884E9EE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C70625A4-EB32-4C65-AD48-A55A488DA6C7}" type="slidenum">
              <a:rPr lang="en-GB" altLang="en-US">
                <a:latin typeface="Calibri" panose="020F0502020204030204" pitchFamily="34" charset="0"/>
              </a:rPr>
              <a:pPr/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BD0D4B-1178-4220-8CA7-94AC0DABF11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6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6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669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86058-3233-4EBA-B796-4EC93ACE82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191BC17-D128-4910-AB53-EA0426C9B2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60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8212D8D-4D4A-47E9-95AC-5FF6237C5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19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6AAF980-A732-4E59-A4FC-4E44220D452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299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1BB6B2D-3611-448C-94AC-04E3810CA02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E8C57714-10A4-4679-B900-B4247FBC3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90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641C136-A9B9-44D0-8E85-3C37DA969C6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77F04F67-6B29-4C1D-A4B0-A954BFC8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34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30BD0FB-DB2C-4094-B326-146B0C9C8C3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id="{AE77F4E2-6648-4355-B09D-8E8F7CA76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18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EAA91EB-BD1D-477A-916A-71477921CC4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id="{2AC2CB5C-6E58-450C-BBFA-5FB45262C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84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6D46382-9D0E-4142-9011-BA48683083C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>
            <a:extLst>
              <a:ext uri="{FF2B5EF4-FFF2-40B4-BE49-F238E27FC236}">
                <a16:creationId xmlns:a16="http://schemas.microsoft.com/office/drawing/2014/main" id="{5BE7BC0F-F9C0-49D4-A5CA-DE01DE8F8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2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66AE4DC-4273-4E1B-B5BC-DCB6A164CF58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5FF389E5-D268-4D0B-B059-D1327A63B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02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344CC3-9257-4D90-8F94-689BF197F5A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60A52-44ED-4DA9-9556-8198B0ABA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44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2F4B830-47A6-4AC4-8584-7C0AFEB5D5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2EB744C-7480-485E-925D-FA3FBBE91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45" r:id="rId10"/>
    <p:sldLayoutId id="2147483746" r:id="rId11"/>
    <p:sldLayoutId id="2147483756" r:id="rId12"/>
    <p:sldLayoutId id="2147483757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1534EB-6882-4E4A-AA92-E4C12BD7A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1"/>
    </mc:Choice>
    <mc:Fallback>
      <p:transition spd="slow" advTm="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E75CC6-FF16-4A28-98B9-56E2F3871468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Decimal Digits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ED8F6-FF54-42EE-A354-7EA84FCD53B2}"/>
              </a:ext>
            </a:extLst>
          </p:cNvPr>
          <p:cNvSpPr/>
          <p:nvPr/>
        </p:nvSpPr>
        <p:spPr>
          <a:xfrm>
            <a:off x="755650" y="1606550"/>
            <a:ext cx="7632700" cy="868363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Enter 0.601 into your place value grid to find the value of the digit 6.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24601-235F-4006-8D67-E12F16A52EFC}"/>
              </a:ext>
            </a:extLst>
          </p:cNvPr>
          <p:cNvSpPr/>
          <p:nvPr/>
        </p:nvSpPr>
        <p:spPr>
          <a:xfrm>
            <a:off x="755650" y="2681288"/>
            <a:ext cx="7632700" cy="1806575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600" dirty="0">
              <a:solidFill>
                <a:schemeClr val="tx1"/>
              </a:solidFill>
              <a:cs typeface="Sassoon Infant Rg" panose="02000503030000020003" pitchFamily="50" charset="0"/>
              <a:sym typeface="Sassoon Infant Rg" panose="02000503030000020003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94681D-DD20-4999-ADB9-D1350E75B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053055"/>
              </p:ext>
            </p:extLst>
          </p:nvPr>
        </p:nvGraphicFramePr>
        <p:xfrm>
          <a:off x="1014413" y="3130550"/>
          <a:ext cx="7115176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00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thousandths</a:t>
                      </a: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699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58" marB="457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90ECD28-3987-44FE-8A48-8B708174DDCB}"/>
              </a:ext>
            </a:extLst>
          </p:cNvPr>
          <p:cNvSpPr/>
          <p:nvPr/>
        </p:nvSpPr>
        <p:spPr>
          <a:xfrm>
            <a:off x="2724150" y="3241675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1F911-99D0-49C0-9F7F-8981E7F47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3568700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B019E7-8FC3-4265-9BFD-1116956A5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568700"/>
            <a:ext cx="322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8049E3-E36F-4AFB-8253-93D0A740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3568700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3BBA07-D110-49B2-9838-D5404E3B4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3568700"/>
            <a:ext cx="28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2A4DBDD-2AC2-460C-AF99-8F398C3C2CB0}"/>
              </a:ext>
            </a:extLst>
          </p:cNvPr>
          <p:cNvSpPr/>
          <p:nvPr/>
        </p:nvSpPr>
        <p:spPr>
          <a:xfrm>
            <a:off x="2724150" y="3697288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E9CDC2-A739-4C21-86EF-C12EEB9B6559}"/>
              </a:ext>
            </a:extLst>
          </p:cNvPr>
          <p:cNvSpPr/>
          <p:nvPr/>
        </p:nvSpPr>
        <p:spPr>
          <a:xfrm>
            <a:off x="755650" y="4687888"/>
            <a:ext cx="7632700" cy="1360487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600" dirty="0">
                <a:solidFill>
                  <a:schemeClr val="tx1"/>
                </a:solidFill>
                <a:cs typeface="Sassoon Infant Rg" panose="02000503030000020003" pitchFamily="50" charset="0"/>
              </a:rPr>
              <a:t>The digit 6 represents 6 tenths, or 0.6.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/>
      <p:bldP spid="19" grpId="0"/>
      <p:bldP spid="20" grpId="0"/>
      <p:bldP spid="21" grpId="0"/>
      <p:bldP spid="23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FB6F270-08BE-4BB9-8979-D22E894957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8982" b="32108"/>
          <a:stretch/>
        </p:blipFill>
        <p:spPr>
          <a:xfrm>
            <a:off x="439625" y="5219414"/>
            <a:ext cx="8249405" cy="1193704"/>
          </a:xfrm>
          <a:prstGeom prst="round2SameRect">
            <a:avLst>
              <a:gd name="adj1" fmla="val 0"/>
              <a:gd name="adj2" fmla="val 1494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FE89E9-4139-453F-9640-5B115650BB61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Pick the Lock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13579-EC81-4B73-AD65-F1EDCAE3C77F}"/>
              </a:ext>
            </a:extLst>
          </p:cNvPr>
          <p:cNvSpPr/>
          <p:nvPr/>
        </p:nvSpPr>
        <p:spPr>
          <a:xfrm>
            <a:off x="755650" y="1606550"/>
            <a:ext cx="7632700" cy="868363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The padlocks on these suitcases all have different decimal number codes.</a:t>
            </a:r>
          </a:p>
        </p:txBody>
      </p:sp>
      <p:grpSp>
        <p:nvGrpSpPr>
          <p:cNvPr id="17" name="Pink Suitcase">
            <a:extLst>
              <a:ext uri="{FF2B5EF4-FFF2-40B4-BE49-F238E27FC236}">
                <a16:creationId xmlns:a16="http://schemas.microsoft.com/office/drawing/2014/main" id="{0AFB48D9-743A-4F35-8B19-19DB6FB5BA69}"/>
              </a:ext>
            </a:extLst>
          </p:cNvPr>
          <p:cNvGrpSpPr>
            <a:grpSpLocks/>
          </p:cNvGrpSpPr>
          <p:nvPr/>
        </p:nvGrpSpPr>
        <p:grpSpPr bwMode="auto">
          <a:xfrm>
            <a:off x="884238" y="3827463"/>
            <a:ext cx="1365250" cy="2368550"/>
            <a:chOff x="754288" y="3827621"/>
            <a:chExt cx="1363933" cy="2367648"/>
          </a:xfrm>
        </p:grpSpPr>
        <p:pic>
          <p:nvPicPr>
            <p:cNvPr id="27669" name="Pink Suitcase">
              <a:extLst>
                <a:ext uri="{FF2B5EF4-FFF2-40B4-BE49-F238E27FC236}">
                  <a16:creationId xmlns:a16="http://schemas.microsoft.com/office/drawing/2014/main" id="{81923077-5D6B-4588-A35A-8A75985A5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288" y="3827621"/>
              <a:ext cx="1363933" cy="2367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0" name="Rectangle 15">
              <a:extLst>
                <a:ext uri="{FF2B5EF4-FFF2-40B4-BE49-F238E27FC236}">
                  <a16:creationId xmlns:a16="http://schemas.microsoft.com/office/drawing/2014/main" id="{B62C76B0-29AB-4236-B27D-7B70BD177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161" y="4452349"/>
              <a:ext cx="7040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6.203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een Suitcase">
            <a:extLst>
              <a:ext uri="{FF2B5EF4-FFF2-40B4-BE49-F238E27FC236}">
                <a16:creationId xmlns:a16="http://schemas.microsoft.com/office/drawing/2014/main" id="{158BF8F7-E3B3-4C56-B461-5629DD0D35C7}"/>
              </a:ext>
            </a:extLst>
          </p:cNvPr>
          <p:cNvGrpSpPr>
            <a:grpSpLocks/>
          </p:cNvGrpSpPr>
          <p:nvPr/>
        </p:nvGrpSpPr>
        <p:grpSpPr bwMode="auto">
          <a:xfrm>
            <a:off x="2401888" y="3825875"/>
            <a:ext cx="1365250" cy="2370138"/>
            <a:chOff x="2271775" y="3825380"/>
            <a:chExt cx="1365223" cy="2369888"/>
          </a:xfrm>
        </p:grpSpPr>
        <p:pic>
          <p:nvPicPr>
            <p:cNvPr id="27667" name="Green Suitcase">
              <a:extLst>
                <a:ext uri="{FF2B5EF4-FFF2-40B4-BE49-F238E27FC236}">
                  <a16:creationId xmlns:a16="http://schemas.microsoft.com/office/drawing/2014/main" id="{AE10B3A6-13A1-48D2-B386-D76DAD772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775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8" name="Rectangle 23">
              <a:extLst>
                <a:ext uri="{FF2B5EF4-FFF2-40B4-BE49-F238E27FC236}">
                  <a16:creationId xmlns:a16="http://schemas.microsoft.com/office/drawing/2014/main" id="{E906DA5F-680F-494E-858E-9D9920353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744" y="4452349"/>
              <a:ext cx="68159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14.98</a:t>
              </a:r>
            </a:p>
          </p:txBody>
        </p:sp>
      </p:grpSp>
      <p:grpSp>
        <p:nvGrpSpPr>
          <p:cNvPr id="29" name="Blue Suitcase">
            <a:extLst>
              <a:ext uri="{FF2B5EF4-FFF2-40B4-BE49-F238E27FC236}">
                <a16:creationId xmlns:a16="http://schemas.microsoft.com/office/drawing/2014/main" id="{9B93FDD7-80F9-4DB3-8357-4FE7001C3F33}"/>
              </a:ext>
            </a:extLst>
          </p:cNvPr>
          <p:cNvGrpSpPr>
            <a:grpSpLocks/>
          </p:cNvGrpSpPr>
          <p:nvPr/>
        </p:nvGrpSpPr>
        <p:grpSpPr bwMode="auto">
          <a:xfrm>
            <a:off x="3917950" y="3825875"/>
            <a:ext cx="1365250" cy="2370138"/>
            <a:chOff x="3787902" y="3825380"/>
            <a:chExt cx="1365223" cy="2369888"/>
          </a:xfrm>
        </p:grpSpPr>
        <p:pic>
          <p:nvPicPr>
            <p:cNvPr id="27665" name="Blue Suitcase">
              <a:extLst>
                <a:ext uri="{FF2B5EF4-FFF2-40B4-BE49-F238E27FC236}">
                  <a16:creationId xmlns:a16="http://schemas.microsoft.com/office/drawing/2014/main" id="{1EEF65D1-4984-4E52-ACFE-D9D242D0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902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6" name="Rectangle 24">
              <a:extLst>
                <a:ext uri="{FF2B5EF4-FFF2-40B4-BE49-F238E27FC236}">
                  <a16:creationId xmlns:a16="http://schemas.microsoft.com/office/drawing/2014/main" id="{2703F2B9-0290-4845-AA79-DBCC359F5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839" y="4452349"/>
              <a:ext cx="6463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27.13</a:t>
              </a:r>
            </a:p>
          </p:txBody>
        </p:sp>
      </p:grpSp>
      <p:grpSp>
        <p:nvGrpSpPr>
          <p:cNvPr id="30" name="Purple Suitcase">
            <a:extLst>
              <a:ext uri="{FF2B5EF4-FFF2-40B4-BE49-F238E27FC236}">
                <a16:creationId xmlns:a16="http://schemas.microsoft.com/office/drawing/2014/main" id="{6E2EF204-B9C2-47C4-BDCA-2E9AF23CF1FD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3825875"/>
            <a:ext cx="1365250" cy="2370138"/>
            <a:chOff x="5304029" y="3825380"/>
            <a:chExt cx="1365223" cy="2369888"/>
          </a:xfrm>
        </p:grpSpPr>
        <p:pic>
          <p:nvPicPr>
            <p:cNvPr id="27663" name="Purple Suitcase">
              <a:extLst>
                <a:ext uri="{FF2B5EF4-FFF2-40B4-BE49-F238E27FC236}">
                  <a16:creationId xmlns:a16="http://schemas.microsoft.com/office/drawing/2014/main" id="{48236168-F63B-4158-AFB6-4068AF83F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029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4" name="Rectangle 25">
              <a:extLst>
                <a:ext uri="{FF2B5EF4-FFF2-40B4-BE49-F238E27FC236}">
                  <a16:creationId xmlns:a16="http://schemas.microsoft.com/office/drawing/2014/main" id="{4292F8A8-3C27-4A06-BB27-93C4167B8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789" y="4452349"/>
              <a:ext cx="6591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5.316</a:t>
              </a:r>
            </a:p>
          </p:txBody>
        </p:sp>
      </p:grpSp>
      <p:grpSp>
        <p:nvGrpSpPr>
          <p:cNvPr id="31" name="Yellow Suitcase">
            <a:extLst>
              <a:ext uri="{FF2B5EF4-FFF2-40B4-BE49-F238E27FC236}">
                <a16:creationId xmlns:a16="http://schemas.microsoft.com/office/drawing/2014/main" id="{B6402F1C-E5EF-489D-90B6-30EFCD48D77F}"/>
              </a:ext>
            </a:extLst>
          </p:cNvPr>
          <p:cNvGrpSpPr>
            <a:grpSpLocks/>
          </p:cNvGrpSpPr>
          <p:nvPr/>
        </p:nvGrpSpPr>
        <p:grpSpPr bwMode="auto">
          <a:xfrm>
            <a:off x="6950075" y="3825875"/>
            <a:ext cx="1365250" cy="2370138"/>
            <a:chOff x="6820155" y="3825380"/>
            <a:chExt cx="1365223" cy="2369888"/>
          </a:xfrm>
        </p:grpSpPr>
        <p:pic>
          <p:nvPicPr>
            <p:cNvPr id="27661" name="Yellow Suitcase">
              <a:extLst>
                <a:ext uri="{FF2B5EF4-FFF2-40B4-BE49-F238E27FC236}">
                  <a16:creationId xmlns:a16="http://schemas.microsoft.com/office/drawing/2014/main" id="{D6214348-DAED-41EA-839E-FD1593D6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155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2" name="Rectangle 26">
              <a:extLst>
                <a:ext uri="{FF2B5EF4-FFF2-40B4-BE49-F238E27FC236}">
                  <a16:creationId xmlns:a16="http://schemas.microsoft.com/office/drawing/2014/main" id="{D431E944-76CB-40AD-BB13-652A02404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2575" y="4452349"/>
              <a:ext cx="7168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2.098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B80FC9-1987-4BDA-BA68-67084EC88D60}"/>
              </a:ext>
            </a:extLst>
          </p:cNvPr>
          <p:cNvSpPr/>
          <p:nvPr/>
        </p:nvSpPr>
        <p:spPr>
          <a:xfrm>
            <a:off x="754063" y="2614613"/>
            <a:ext cx="7632700" cy="698500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Which suitcase has a padlock with the lowest digit in the ones place?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8F8121-0191-400A-AC4E-46139FF52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775" y="4452938"/>
            <a:ext cx="701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tx1"/>
                </a:solidFill>
              </a:rPr>
              <a:t>2</a:t>
            </a:r>
            <a:r>
              <a:rPr lang="en-GB" altLang="en-US" sz="1600">
                <a:solidFill>
                  <a:schemeClr val="tx1"/>
                </a:solidFill>
              </a:rPr>
              <a:t>.098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20EB68-B65B-4753-9C31-6D25B7D2F617}"/>
              </a:ext>
            </a:extLst>
          </p:cNvPr>
          <p:cNvSpPr/>
          <p:nvPr/>
        </p:nvSpPr>
        <p:spPr>
          <a:xfrm>
            <a:off x="755650" y="2614613"/>
            <a:ext cx="7632700" cy="698500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The yellow suitcase has a padlock with the lowest digit in the ones place.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47F8E5-3B84-4E6F-9546-CB87D69ABC0D}"/>
              </a:ext>
            </a:extLst>
          </p:cNvPr>
          <p:cNvSpPr/>
          <p:nvPr/>
        </p:nvSpPr>
        <p:spPr>
          <a:xfrm>
            <a:off x="754063" y="3238500"/>
            <a:ext cx="4029075" cy="2093913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To open this padlock, we need to make the tenths digit into a zero.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chemeClr val="tx1"/>
              </a:solidFill>
              <a:sym typeface="Sassoon Infant Rg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Which digit is in the tenths place?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5B9CC3-B02D-4A60-83F4-2883E1D41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8982" b="32108"/>
          <a:stretch/>
        </p:blipFill>
        <p:spPr>
          <a:xfrm>
            <a:off x="439625" y="5219414"/>
            <a:ext cx="8249405" cy="1193704"/>
          </a:xfrm>
          <a:prstGeom prst="round2SameRect">
            <a:avLst>
              <a:gd name="adj1" fmla="val 0"/>
              <a:gd name="adj2" fmla="val 1494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61538D-C1F4-400F-A6AF-D49DE3BAA2C6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Which Key?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CB0A6-5B3F-465A-AB98-EB5C4C88B900}"/>
              </a:ext>
            </a:extLst>
          </p:cNvPr>
          <p:cNvSpPr/>
          <p:nvPr/>
        </p:nvSpPr>
        <p:spPr>
          <a:xfrm>
            <a:off x="755650" y="1606550"/>
            <a:ext cx="7632700" cy="868363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spc="-20" dirty="0">
                <a:solidFill>
                  <a:schemeClr val="tx1"/>
                </a:solidFill>
                <a:sym typeface="Sassoon Infant Rg" pitchFamily="2" charset="0"/>
              </a:rPr>
              <a:t>To open the padlocks on the suitcases, one of the digits needs to be turned into a zero.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17F7F4-0785-4290-A2DD-248B9E2078C8}"/>
              </a:ext>
            </a:extLst>
          </p:cNvPr>
          <p:cNvSpPr/>
          <p:nvPr/>
        </p:nvSpPr>
        <p:spPr>
          <a:xfrm>
            <a:off x="754063" y="2614613"/>
            <a:ext cx="7632700" cy="484187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Let's look at the pink case as an example.</a:t>
            </a:r>
          </a:p>
        </p:txBody>
      </p:sp>
      <p:grpSp>
        <p:nvGrpSpPr>
          <p:cNvPr id="34" name="Pink Suitcase">
            <a:extLst>
              <a:ext uri="{FF2B5EF4-FFF2-40B4-BE49-F238E27FC236}">
                <a16:creationId xmlns:a16="http://schemas.microsoft.com/office/drawing/2014/main" id="{314A5C97-771E-4C53-99F2-1E5526C8802E}"/>
              </a:ext>
            </a:extLst>
          </p:cNvPr>
          <p:cNvGrpSpPr>
            <a:grpSpLocks/>
          </p:cNvGrpSpPr>
          <p:nvPr/>
        </p:nvGrpSpPr>
        <p:grpSpPr bwMode="auto">
          <a:xfrm>
            <a:off x="884238" y="3827463"/>
            <a:ext cx="1365250" cy="2368550"/>
            <a:chOff x="754288" y="3827621"/>
            <a:chExt cx="1363933" cy="2367648"/>
          </a:xfrm>
        </p:grpSpPr>
        <p:pic>
          <p:nvPicPr>
            <p:cNvPr id="28692" name="Pink Suitcase">
              <a:extLst>
                <a:ext uri="{FF2B5EF4-FFF2-40B4-BE49-F238E27FC236}">
                  <a16:creationId xmlns:a16="http://schemas.microsoft.com/office/drawing/2014/main" id="{7AED7ECA-491F-4DC9-A309-D4958250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288" y="3827621"/>
              <a:ext cx="1363933" cy="2367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3" name="Rectangle 35">
              <a:extLst>
                <a:ext uri="{FF2B5EF4-FFF2-40B4-BE49-F238E27FC236}">
                  <a16:creationId xmlns:a16="http://schemas.microsoft.com/office/drawing/2014/main" id="{F7EA595D-CB0F-400C-93DA-EFC8A33F4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520" y="4452349"/>
              <a:ext cx="663324" cy="3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6.233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een Suitcase">
            <a:extLst>
              <a:ext uri="{FF2B5EF4-FFF2-40B4-BE49-F238E27FC236}">
                <a16:creationId xmlns:a16="http://schemas.microsoft.com/office/drawing/2014/main" id="{7E86C79C-1E0F-47FE-A02F-85132C35B993}"/>
              </a:ext>
            </a:extLst>
          </p:cNvPr>
          <p:cNvGrpSpPr>
            <a:grpSpLocks/>
          </p:cNvGrpSpPr>
          <p:nvPr/>
        </p:nvGrpSpPr>
        <p:grpSpPr bwMode="auto">
          <a:xfrm>
            <a:off x="2401888" y="3825875"/>
            <a:ext cx="1365250" cy="2370138"/>
            <a:chOff x="2271775" y="3825380"/>
            <a:chExt cx="1365223" cy="2369888"/>
          </a:xfrm>
        </p:grpSpPr>
        <p:pic>
          <p:nvPicPr>
            <p:cNvPr id="28690" name="Green Suitcase">
              <a:extLst>
                <a:ext uri="{FF2B5EF4-FFF2-40B4-BE49-F238E27FC236}">
                  <a16:creationId xmlns:a16="http://schemas.microsoft.com/office/drawing/2014/main" id="{5A8665F7-2B5E-4CBD-83AF-ED7896DE8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775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1" name="Rectangle 38">
              <a:extLst>
                <a:ext uri="{FF2B5EF4-FFF2-40B4-BE49-F238E27FC236}">
                  <a16:creationId xmlns:a16="http://schemas.microsoft.com/office/drawing/2014/main" id="{1A9C165B-006D-4C85-9435-73757E334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744" y="4452349"/>
              <a:ext cx="68159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14.98</a:t>
              </a:r>
            </a:p>
          </p:txBody>
        </p:sp>
      </p:grpSp>
      <p:grpSp>
        <p:nvGrpSpPr>
          <p:cNvPr id="40" name="Blue Suitcase">
            <a:extLst>
              <a:ext uri="{FF2B5EF4-FFF2-40B4-BE49-F238E27FC236}">
                <a16:creationId xmlns:a16="http://schemas.microsoft.com/office/drawing/2014/main" id="{0439E6C5-6F9A-4036-B235-53477EBCFA79}"/>
              </a:ext>
            </a:extLst>
          </p:cNvPr>
          <p:cNvGrpSpPr>
            <a:grpSpLocks/>
          </p:cNvGrpSpPr>
          <p:nvPr/>
        </p:nvGrpSpPr>
        <p:grpSpPr bwMode="auto">
          <a:xfrm>
            <a:off x="3917950" y="3825875"/>
            <a:ext cx="1365250" cy="2370138"/>
            <a:chOff x="3787902" y="3825380"/>
            <a:chExt cx="1365223" cy="2369888"/>
          </a:xfrm>
        </p:grpSpPr>
        <p:pic>
          <p:nvPicPr>
            <p:cNvPr id="28688" name="Blue Suitcase">
              <a:extLst>
                <a:ext uri="{FF2B5EF4-FFF2-40B4-BE49-F238E27FC236}">
                  <a16:creationId xmlns:a16="http://schemas.microsoft.com/office/drawing/2014/main" id="{338A862E-309E-45F6-B332-6DBF4147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902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Rectangle 41">
              <a:extLst>
                <a:ext uri="{FF2B5EF4-FFF2-40B4-BE49-F238E27FC236}">
                  <a16:creationId xmlns:a16="http://schemas.microsoft.com/office/drawing/2014/main" id="{74AC0AFA-E7D3-42A9-B523-1FF5E899D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839" y="4452349"/>
              <a:ext cx="6463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27.13</a:t>
              </a:r>
            </a:p>
          </p:txBody>
        </p:sp>
      </p:grpSp>
      <p:grpSp>
        <p:nvGrpSpPr>
          <p:cNvPr id="43" name="Purple Suitcase">
            <a:extLst>
              <a:ext uri="{FF2B5EF4-FFF2-40B4-BE49-F238E27FC236}">
                <a16:creationId xmlns:a16="http://schemas.microsoft.com/office/drawing/2014/main" id="{0FC915F2-2B44-4B36-A0E2-3687B25B4AB8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3825875"/>
            <a:ext cx="1365250" cy="2370138"/>
            <a:chOff x="5304029" y="3825380"/>
            <a:chExt cx="1365223" cy="2369888"/>
          </a:xfrm>
        </p:grpSpPr>
        <p:pic>
          <p:nvPicPr>
            <p:cNvPr id="28686" name="Purple Suitcase">
              <a:extLst>
                <a:ext uri="{FF2B5EF4-FFF2-40B4-BE49-F238E27FC236}">
                  <a16:creationId xmlns:a16="http://schemas.microsoft.com/office/drawing/2014/main" id="{387CCCDD-F56D-4CDE-9B08-8DA16724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029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7" name="Rectangle 44">
              <a:extLst>
                <a:ext uri="{FF2B5EF4-FFF2-40B4-BE49-F238E27FC236}">
                  <a16:creationId xmlns:a16="http://schemas.microsoft.com/office/drawing/2014/main" id="{F897D9C0-55CB-4F9E-9664-6BD1A06CD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789" y="4452349"/>
              <a:ext cx="6591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5.316</a:t>
              </a:r>
            </a:p>
          </p:txBody>
        </p:sp>
      </p:grpSp>
      <p:grpSp>
        <p:nvGrpSpPr>
          <p:cNvPr id="46" name="Yellow Suitcase">
            <a:extLst>
              <a:ext uri="{FF2B5EF4-FFF2-40B4-BE49-F238E27FC236}">
                <a16:creationId xmlns:a16="http://schemas.microsoft.com/office/drawing/2014/main" id="{51AC487E-D4CB-45C9-98F6-8EF0EED431EA}"/>
              </a:ext>
            </a:extLst>
          </p:cNvPr>
          <p:cNvGrpSpPr>
            <a:grpSpLocks/>
          </p:cNvGrpSpPr>
          <p:nvPr/>
        </p:nvGrpSpPr>
        <p:grpSpPr bwMode="auto">
          <a:xfrm>
            <a:off x="6950075" y="3825875"/>
            <a:ext cx="1365250" cy="2370138"/>
            <a:chOff x="6820155" y="3825380"/>
            <a:chExt cx="1365223" cy="2369888"/>
          </a:xfrm>
        </p:grpSpPr>
        <p:pic>
          <p:nvPicPr>
            <p:cNvPr id="28684" name="Yellow Suitcase">
              <a:extLst>
                <a:ext uri="{FF2B5EF4-FFF2-40B4-BE49-F238E27FC236}">
                  <a16:creationId xmlns:a16="http://schemas.microsoft.com/office/drawing/2014/main" id="{DD49FDFA-4D41-4650-A97F-C3E7BE707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155" y="3825380"/>
              <a:ext cx="1365223" cy="2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Rectangle 47">
              <a:extLst>
                <a:ext uri="{FF2B5EF4-FFF2-40B4-BE49-F238E27FC236}">
                  <a16:creationId xmlns:a16="http://schemas.microsoft.com/office/drawing/2014/main" id="{A046E598-26A8-4E76-8877-68E666FB0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2575" y="4452349"/>
              <a:ext cx="7168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2.098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66233 2.96296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47B1377-9369-456E-B632-9866FDA12BEA}"/>
              </a:ext>
            </a:extLst>
          </p:cNvPr>
          <p:cNvSpPr/>
          <p:nvPr/>
        </p:nvSpPr>
        <p:spPr>
          <a:xfrm>
            <a:off x="747713" y="3432175"/>
            <a:ext cx="7639050" cy="434975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Which key should we use?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50A77CD-E8A1-4382-A2FB-166BD0813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8982" b="32108"/>
          <a:stretch/>
        </p:blipFill>
        <p:spPr>
          <a:xfrm>
            <a:off x="439625" y="5219414"/>
            <a:ext cx="8249405" cy="1193704"/>
          </a:xfrm>
          <a:prstGeom prst="round2SameRect">
            <a:avLst>
              <a:gd name="adj1" fmla="val 0"/>
              <a:gd name="adj2" fmla="val 1494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9DCEF4-10D5-407F-943F-D77E64475C5E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Which Key?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69E2F-DE1B-4D45-9FBC-F1E4F5119E85}"/>
              </a:ext>
            </a:extLst>
          </p:cNvPr>
          <p:cNvSpPr/>
          <p:nvPr/>
        </p:nvSpPr>
        <p:spPr>
          <a:xfrm>
            <a:off x="755650" y="1606550"/>
            <a:ext cx="7632700" cy="868363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spc="-20" dirty="0">
                <a:solidFill>
                  <a:schemeClr val="tx1"/>
                </a:solidFill>
                <a:sym typeface="Sassoon Infant Rg" pitchFamily="2" charset="0"/>
              </a:rPr>
              <a:t>The digit 2 is in the tenths place.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73C833-83EE-4F79-9CD6-1216F6E27103}"/>
              </a:ext>
            </a:extLst>
          </p:cNvPr>
          <p:cNvSpPr/>
          <p:nvPr/>
        </p:nvSpPr>
        <p:spPr>
          <a:xfrm>
            <a:off x="754063" y="2614613"/>
            <a:ext cx="7632700" cy="679450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We need to change this digit into a zero using one of the keys.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We can do this by subtracting 2 tenths.</a:t>
            </a:r>
          </a:p>
        </p:txBody>
      </p:sp>
      <p:grpSp>
        <p:nvGrpSpPr>
          <p:cNvPr id="9" name="Circle">
            <a:extLst>
              <a:ext uri="{FF2B5EF4-FFF2-40B4-BE49-F238E27FC236}">
                <a16:creationId xmlns:a16="http://schemas.microsoft.com/office/drawing/2014/main" id="{A66B0C9F-1E10-43DB-815A-9F6F279F013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97338"/>
            <a:ext cx="857250" cy="1925637"/>
            <a:chOff x="755650" y="4097415"/>
            <a:chExt cx="857907" cy="1925904"/>
          </a:xfrm>
        </p:grpSpPr>
        <p:pic>
          <p:nvPicPr>
            <p:cNvPr id="29717" name="Picture 4">
              <a:extLst>
                <a:ext uri="{FF2B5EF4-FFF2-40B4-BE49-F238E27FC236}">
                  <a16:creationId xmlns:a16="http://schemas.microsoft.com/office/drawing/2014/main" id="{7D3C287A-BF16-4DF9-BA81-6F4C3E812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10" y="4487214"/>
              <a:ext cx="501063" cy="153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47E4C8-0DEE-484A-9B3C-F9D3625D1CAA}"/>
                </a:ext>
              </a:extLst>
            </p:cNvPr>
            <p:cNvSpPr/>
            <p:nvPr/>
          </p:nvSpPr>
          <p:spPr>
            <a:xfrm>
              <a:off x="755650" y="4097415"/>
              <a:ext cx="857907" cy="269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- 6.203</a:t>
              </a:r>
            </a:p>
          </p:txBody>
        </p:sp>
      </p:grpSp>
      <p:grpSp>
        <p:nvGrpSpPr>
          <p:cNvPr id="10" name="Heart">
            <a:extLst>
              <a:ext uri="{FF2B5EF4-FFF2-40B4-BE49-F238E27FC236}">
                <a16:creationId xmlns:a16="http://schemas.microsoft.com/office/drawing/2014/main" id="{17FDF074-3A98-4B2E-80D3-BF3ED4CB1DDF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097338"/>
            <a:ext cx="857250" cy="1920875"/>
            <a:chOff x="1911280" y="4097415"/>
            <a:chExt cx="857907" cy="1920291"/>
          </a:xfrm>
        </p:grpSpPr>
        <p:pic>
          <p:nvPicPr>
            <p:cNvPr id="29715" name="Picture 3">
              <a:extLst>
                <a:ext uri="{FF2B5EF4-FFF2-40B4-BE49-F238E27FC236}">
                  <a16:creationId xmlns:a16="http://schemas.microsoft.com/office/drawing/2014/main" id="{25D11F53-CB56-4764-A371-0D77EF68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582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9AE4CF6-FA9F-44C0-BC16-0628FCC7159C}"/>
                </a:ext>
              </a:extLst>
            </p:cNvPr>
            <p:cNvSpPr/>
            <p:nvPr/>
          </p:nvSpPr>
          <p:spPr>
            <a:xfrm>
              <a:off x="191128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- 0.02</a:t>
              </a:r>
            </a:p>
          </p:txBody>
        </p:sp>
      </p:grpSp>
      <p:grpSp>
        <p:nvGrpSpPr>
          <p:cNvPr id="11" name="Square">
            <a:extLst>
              <a:ext uri="{FF2B5EF4-FFF2-40B4-BE49-F238E27FC236}">
                <a16:creationId xmlns:a16="http://schemas.microsoft.com/office/drawing/2014/main" id="{81B9B188-2981-410C-9C49-973F2622A9DE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4097338"/>
            <a:ext cx="857250" cy="1920875"/>
            <a:chOff x="3066520" y="4097415"/>
            <a:chExt cx="857907" cy="1920291"/>
          </a:xfrm>
        </p:grpSpPr>
        <p:pic>
          <p:nvPicPr>
            <p:cNvPr id="29713" name="Picture 2">
              <a:extLst>
                <a:ext uri="{FF2B5EF4-FFF2-40B4-BE49-F238E27FC236}">
                  <a16:creationId xmlns:a16="http://schemas.microsoft.com/office/drawing/2014/main" id="{D964DFCE-F0BB-4404-93E2-EE0E466C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067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6F89B7-5222-47B2-8A43-83567921C08E}"/>
                </a:ext>
              </a:extLst>
            </p:cNvPr>
            <p:cNvSpPr/>
            <p:nvPr/>
          </p:nvSpPr>
          <p:spPr>
            <a:xfrm>
              <a:off x="306652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- 2</a:t>
              </a:r>
            </a:p>
          </p:txBody>
        </p:sp>
      </p:grpSp>
      <p:grpSp>
        <p:nvGrpSpPr>
          <p:cNvPr id="12" name="Triangle">
            <a:extLst>
              <a:ext uri="{FF2B5EF4-FFF2-40B4-BE49-F238E27FC236}">
                <a16:creationId xmlns:a16="http://schemas.microsoft.com/office/drawing/2014/main" id="{51AC932A-9C44-4C89-A479-BB48842D89AA}"/>
              </a:ext>
            </a:extLst>
          </p:cNvPr>
          <p:cNvGrpSpPr>
            <a:grpSpLocks/>
          </p:cNvGrpSpPr>
          <p:nvPr/>
        </p:nvGrpSpPr>
        <p:grpSpPr bwMode="auto">
          <a:xfrm>
            <a:off x="4221163" y="4097338"/>
            <a:ext cx="850900" cy="1920875"/>
            <a:chOff x="4221760" y="4097312"/>
            <a:chExt cx="851022" cy="1920395"/>
          </a:xfrm>
        </p:grpSpPr>
        <p:pic>
          <p:nvPicPr>
            <p:cNvPr id="29711" name="Picture 1">
              <a:extLst>
                <a:ext uri="{FF2B5EF4-FFF2-40B4-BE49-F238E27FC236}">
                  <a16:creationId xmlns:a16="http://schemas.microsoft.com/office/drawing/2014/main" id="{AFBE087C-759E-4E48-BF02-D85B4B2D7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957" y="4452349"/>
              <a:ext cx="536844" cy="156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2B95C6C-B857-416E-A668-5B373A33519B}"/>
                </a:ext>
              </a:extLst>
            </p:cNvPr>
            <p:cNvSpPr/>
            <p:nvPr/>
          </p:nvSpPr>
          <p:spPr>
            <a:xfrm>
              <a:off x="4221760" y="4097312"/>
              <a:ext cx="851022" cy="26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spc="-30" dirty="0">
                  <a:solidFill>
                    <a:schemeClr val="tx1"/>
                  </a:solidFill>
                </a:rPr>
                <a:t>- 0.2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47AF5287-E72D-47FA-89DF-4328B669902F}"/>
              </a:ext>
            </a:extLst>
          </p:cNvPr>
          <p:cNvSpPr/>
          <p:nvPr/>
        </p:nvSpPr>
        <p:spPr>
          <a:xfrm>
            <a:off x="744538" y="1622425"/>
            <a:ext cx="7639050" cy="2254250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spc="-20" dirty="0">
                <a:solidFill>
                  <a:schemeClr val="tx1"/>
                </a:solidFill>
                <a:sym typeface="Sassoon Infant Rg" pitchFamily="2" charset="0"/>
              </a:rPr>
              <a:t>We should use the triangle key to subtract 2 tenths, or 0.2.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spc="-20" dirty="0">
                <a:solidFill>
                  <a:schemeClr val="tx1"/>
                </a:solidFill>
                <a:sym typeface="Sassoon Infant Rg" pitchFamily="2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spc="-20" dirty="0">
                <a:solidFill>
                  <a:schemeClr val="tx1"/>
                </a:solidFill>
                <a:sym typeface="Sassoon Infant Rg" pitchFamily="2" charset="0"/>
              </a:rPr>
              <a:t>This will change the digit 2 into a zero, and will open the suitcase!</a:t>
            </a:r>
          </a:p>
        </p:txBody>
      </p:sp>
      <p:pic>
        <p:nvPicPr>
          <p:cNvPr id="29708" name="Pink Suitcase">
            <a:extLst>
              <a:ext uri="{FF2B5EF4-FFF2-40B4-BE49-F238E27FC236}">
                <a16:creationId xmlns:a16="http://schemas.microsoft.com/office/drawing/2014/main" id="{99B615DC-5E94-4FBC-86EC-E0BF4F318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27463"/>
            <a:ext cx="13636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50E2FD-BBB6-4BF0-A5F1-E26E23EBA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4452938"/>
            <a:ext cx="665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6.233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BFF0918-E1DC-43DB-8829-9E802B318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4689475"/>
            <a:ext cx="684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6.033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50" grpId="0" animBg="1"/>
      <p:bldP spid="25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71435F3D-E858-4BE6-9945-3159D0C6CB1F}"/>
              </a:ext>
            </a:extLst>
          </p:cNvPr>
          <p:cNvSpPr/>
          <p:nvPr/>
        </p:nvSpPr>
        <p:spPr>
          <a:xfrm>
            <a:off x="747713" y="3192463"/>
            <a:ext cx="7639050" cy="709326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spc="-30" dirty="0">
                <a:solidFill>
                  <a:schemeClr val="tx1"/>
                </a:solidFill>
                <a:sym typeface="Sassoon Infant Rg" pitchFamily="2" charset="0"/>
              </a:rPr>
              <a:t>The 9 is in the tenths place, so we should use the heart key to </a:t>
            </a:r>
            <a:br>
              <a:rPr lang="en-GB" sz="1570" spc="-30" dirty="0">
                <a:solidFill>
                  <a:schemeClr val="tx1"/>
                </a:solidFill>
                <a:sym typeface="Sassoon Infant Rg" pitchFamily="2" charset="0"/>
              </a:rPr>
            </a:br>
            <a:r>
              <a:rPr lang="en-GB" sz="1570" spc="-30" dirty="0">
                <a:solidFill>
                  <a:schemeClr val="tx1"/>
                </a:solidFill>
                <a:sym typeface="Sassoon Infant Rg" pitchFamily="2" charset="0"/>
              </a:rPr>
              <a:t>subtract nine tenths or 0.9.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8CDA99-299C-43ED-9C00-CA1B95C7539F}"/>
              </a:ext>
            </a:extLst>
          </p:cNvPr>
          <p:cNvSpPr/>
          <p:nvPr/>
        </p:nvSpPr>
        <p:spPr>
          <a:xfrm>
            <a:off x="754063" y="1606550"/>
            <a:ext cx="7632700" cy="868363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To open the green suitcase, we need to change the 9 digit into a zero.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948056-0D9F-4AAC-B848-7FC32C8C763B}"/>
              </a:ext>
            </a:extLst>
          </p:cNvPr>
          <p:cNvSpPr/>
          <p:nvPr/>
        </p:nvSpPr>
        <p:spPr>
          <a:xfrm>
            <a:off x="747713" y="2616200"/>
            <a:ext cx="7639050" cy="433388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Which key should we use?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D9C9F42-A337-4393-9DE2-1EDCA756D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8982" b="32108"/>
          <a:stretch/>
        </p:blipFill>
        <p:spPr>
          <a:xfrm>
            <a:off x="439625" y="5219414"/>
            <a:ext cx="8249405" cy="1193704"/>
          </a:xfrm>
          <a:prstGeom prst="round2SameRect">
            <a:avLst>
              <a:gd name="adj1" fmla="val 0"/>
              <a:gd name="adj2" fmla="val 1494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AAD8E5-643E-4CE9-BAF9-499D80BD2891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Which Key?</a:t>
            </a:r>
            <a:endParaRPr lang="en-GB" sz="4000" b="1" dirty="0"/>
          </a:p>
        </p:txBody>
      </p:sp>
      <p:pic>
        <p:nvPicPr>
          <p:cNvPr id="31750" name="Pink Suitcase">
            <a:extLst>
              <a:ext uri="{FF2B5EF4-FFF2-40B4-BE49-F238E27FC236}">
                <a16:creationId xmlns:a16="http://schemas.microsoft.com/office/drawing/2014/main" id="{23C73B8A-8646-4E5B-B0D9-173A60735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27463"/>
            <a:ext cx="13636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35075D-AD3F-497F-89C8-EFD426CA5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4452938"/>
            <a:ext cx="660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14.98</a:t>
            </a:r>
            <a:endParaRPr lang="en-GB" altLang="en-US">
              <a:solidFill>
                <a:schemeClr val="tx1"/>
              </a:solidFill>
            </a:endParaRPr>
          </a:p>
        </p:txBody>
      </p:sp>
      <p:grpSp>
        <p:nvGrpSpPr>
          <p:cNvPr id="9" name="Circle">
            <a:extLst>
              <a:ext uri="{FF2B5EF4-FFF2-40B4-BE49-F238E27FC236}">
                <a16:creationId xmlns:a16="http://schemas.microsoft.com/office/drawing/2014/main" id="{463478FB-8A58-430E-A34C-CB207EB5997C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97338"/>
            <a:ext cx="857250" cy="1925637"/>
            <a:chOff x="755650" y="4097415"/>
            <a:chExt cx="857907" cy="1925904"/>
          </a:xfrm>
        </p:grpSpPr>
        <p:pic>
          <p:nvPicPr>
            <p:cNvPr id="31764" name="Picture 4">
              <a:extLst>
                <a:ext uri="{FF2B5EF4-FFF2-40B4-BE49-F238E27FC236}">
                  <a16:creationId xmlns:a16="http://schemas.microsoft.com/office/drawing/2014/main" id="{292D2BEF-4AAE-4138-B50F-91B5005F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10" y="4487214"/>
              <a:ext cx="501063" cy="153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298223-C740-4983-98B1-C867D4B71183}"/>
                </a:ext>
              </a:extLst>
            </p:cNvPr>
            <p:cNvSpPr/>
            <p:nvPr/>
          </p:nvSpPr>
          <p:spPr>
            <a:xfrm>
              <a:off x="755650" y="4097415"/>
              <a:ext cx="857907" cy="269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-9</a:t>
              </a:r>
            </a:p>
          </p:txBody>
        </p:sp>
      </p:grpSp>
      <p:grpSp>
        <p:nvGrpSpPr>
          <p:cNvPr id="10" name="Heart">
            <a:extLst>
              <a:ext uri="{FF2B5EF4-FFF2-40B4-BE49-F238E27FC236}">
                <a16:creationId xmlns:a16="http://schemas.microsoft.com/office/drawing/2014/main" id="{E2B4D8EF-09B8-49D6-A984-93E9C10E4AA6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097338"/>
            <a:ext cx="857250" cy="1920875"/>
            <a:chOff x="1911280" y="4097415"/>
            <a:chExt cx="857907" cy="1920291"/>
          </a:xfrm>
        </p:grpSpPr>
        <p:pic>
          <p:nvPicPr>
            <p:cNvPr id="31762" name="Picture 3">
              <a:extLst>
                <a:ext uri="{FF2B5EF4-FFF2-40B4-BE49-F238E27FC236}">
                  <a16:creationId xmlns:a16="http://schemas.microsoft.com/office/drawing/2014/main" id="{9B0DA104-3FF5-4FBE-92D0-02C9C9EEF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582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973D1C-DDBB-4564-A73C-D1317BDEC68A}"/>
                </a:ext>
              </a:extLst>
            </p:cNvPr>
            <p:cNvSpPr/>
            <p:nvPr/>
          </p:nvSpPr>
          <p:spPr>
            <a:xfrm>
              <a:off x="191128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-0.9</a:t>
              </a:r>
            </a:p>
          </p:txBody>
        </p:sp>
      </p:grpSp>
      <p:grpSp>
        <p:nvGrpSpPr>
          <p:cNvPr id="11" name="Square">
            <a:extLst>
              <a:ext uri="{FF2B5EF4-FFF2-40B4-BE49-F238E27FC236}">
                <a16:creationId xmlns:a16="http://schemas.microsoft.com/office/drawing/2014/main" id="{23CB0FB2-9B20-476F-83EB-A587D13DAD20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4097338"/>
            <a:ext cx="857250" cy="1920875"/>
            <a:chOff x="3066520" y="4097415"/>
            <a:chExt cx="857907" cy="1920291"/>
          </a:xfrm>
        </p:grpSpPr>
        <p:pic>
          <p:nvPicPr>
            <p:cNvPr id="31760" name="Picture 2">
              <a:extLst>
                <a:ext uri="{FF2B5EF4-FFF2-40B4-BE49-F238E27FC236}">
                  <a16:creationId xmlns:a16="http://schemas.microsoft.com/office/drawing/2014/main" id="{3B3B5DA0-CB38-4EB7-95B6-4F181006B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067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D8D984-92D4-41FD-A7B6-DC433F5563ED}"/>
                </a:ext>
              </a:extLst>
            </p:cNvPr>
            <p:cNvSpPr/>
            <p:nvPr/>
          </p:nvSpPr>
          <p:spPr>
            <a:xfrm>
              <a:off x="306652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-0.009</a:t>
              </a:r>
            </a:p>
          </p:txBody>
        </p:sp>
      </p:grpSp>
      <p:grpSp>
        <p:nvGrpSpPr>
          <p:cNvPr id="12" name="Triangle">
            <a:extLst>
              <a:ext uri="{FF2B5EF4-FFF2-40B4-BE49-F238E27FC236}">
                <a16:creationId xmlns:a16="http://schemas.microsoft.com/office/drawing/2014/main" id="{D05DC0A9-6430-4AFD-8676-E1899F37BD7F}"/>
              </a:ext>
            </a:extLst>
          </p:cNvPr>
          <p:cNvGrpSpPr>
            <a:grpSpLocks/>
          </p:cNvGrpSpPr>
          <p:nvPr/>
        </p:nvGrpSpPr>
        <p:grpSpPr bwMode="auto">
          <a:xfrm>
            <a:off x="4221163" y="4097338"/>
            <a:ext cx="850900" cy="1920875"/>
            <a:chOff x="4221760" y="4097312"/>
            <a:chExt cx="851022" cy="1920395"/>
          </a:xfrm>
        </p:grpSpPr>
        <p:pic>
          <p:nvPicPr>
            <p:cNvPr id="31758" name="Picture 1">
              <a:extLst>
                <a:ext uri="{FF2B5EF4-FFF2-40B4-BE49-F238E27FC236}">
                  <a16:creationId xmlns:a16="http://schemas.microsoft.com/office/drawing/2014/main" id="{F92750BD-6D81-495A-8497-C8C57713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957" y="4452349"/>
              <a:ext cx="536844" cy="156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362B312-DE52-4AC5-BC63-5A9898818EC8}"/>
                </a:ext>
              </a:extLst>
            </p:cNvPr>
            <p:cNvSpPr/>
            <p:nvPr/>
          </p:nvSpPr>
          <p:spPr>
            <a:xfrm>
              <a:off x="4221760" y="4097312"/>
              <a:ext cx="851022" cy="26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spc="-30" dirty="0">
                  <a:solidFill>
                    <a:schemeClr val="tx1"/>
                  </a:solidFill>
                </a:rPr>
                <a:t>-0.09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B7BC08B-D1C2-4D02-A97E-8F922A56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5488" y="4452938"/>
            <a:ext cx="67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14.08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0" grpId="0" animBg="1"/>
      <p:bldP spid="23" grpId="0" animBg="1"/>
      <p:bldP spid="25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748BBEB-37FC-4F76-AAA4-F35CA2C4E6FB}"/>
              </a:ext>
            </a:extLst>
          </p:cNvPr>
          <p:cNvSpPr/>
          <p:nvPr/>
        </p:nvSpPr>
        <p:spPr>
          <a:xfrm>
            <a:off x="754063" y="1606550"/>
            <a:ext cx="7632700" cy="868363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To unlock the blue suitcase, we need to change the 7 into a zero.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A4392B-B7AB-425E-BB70-59DF08900B00}"/>
              </a:ext>
            </a:extLst>
          </p:cNvPr>
          <p:cNvSpPr/>
          <p:nvPr/>
        </p:nvSpPr>
        <p:spPr>
          <a:xfrm>
            <a:off x="747713" y="2616200"/>
            <a:ext cx="7639050" cy="433388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Which key will unlock it?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1A6063-682B-4B5F-8FA3-78CEB82CB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8982" b="32108"/>
          <a:stretch/>
        </p:blipFill>
        <p:spPr>
          <a:xfrm>
            <a:off x="439625" y="5219414"/>
            <a:ext cx="8249405" cy="1193704"/>
          </a:xfrm>
          <a:prstGeom prst="round2SameRect">
            <a:avLst>
              <a:gd name="adj1" fmla="val 0"/>
              <a:gd name="adj2" fmla="val 1494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65722-B8D1-4221-84B3-DF31F71A38D2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Which Key?</a:t>
            </a:r>
            <a:endParaRPr lang="en-GB" sz="4000" b="1" dirty="0"/>
          </a:p>
        </p:txBody>
      </p:sp>
      <p:pic>
        <p:nvPicPr>
          <p:cNvPr id="33798" name="Pink Suitcase">
            <a:extLst>
              <a:ext uri="{FF2B5EF4-FFF2-40B4-BE49-F238E27FC236}">
                <a16:creationId xmlns:a16="http://schemas.microsoft.com/office/drawing/2014/main" id="{C022D689-2311-4314-9405-929F093A9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27463"/>
            <a:ext cx="13636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763B8D6-13EB-4326-BAE4-14A434819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888" y="4452938"/>
            <a:ext cx="625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27.13</a:t>
            </a:r>
          </a:p>
        </p:txBody>
      </p:sp>
      <p:grpSp>
        <p:nvGrpSpPr>
          <p:cNvPr id="9" name="Circle">
            <a:extLst>
              <a:ext uri="{FF2B5EF4-FFF2-40B4-BE49-F238E27FC236}">
                <a16:creationId xmlns:a16="http://schemas.microsoft.com/office/drawing/2014/main" id="{6D999619-7355-4C27-A36B-A846E42109B8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97338"/>
            <a:ext cx="857250" cy="1925637"/>
            <a:chOff x="755650" y="4097415"/>
            <a:chExt cx="857907" cy="1925904"/>
          </a:xfrm>
        </p:grpSpPr>
        <p:pic>
          <p:nvPicPr>
            <p:cNvPr id="33812" name="Picture 4">
              <a:extLst>
                <a:ext uri="{FF2B5EF4-FFF2-40B4-BE49-F238E27FC236}">
                  <a16:creationId xmlns:a16="http://schemas.microsoft.com/office/drawing/2014/main" id="{EEB87E4A-C673-4529-94C6-38973C8F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10" y="4487214"/>
              <a:ext cx="501063" cy="153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712B85-094F-459A-BD22-5AC748BDC2FB}"/>
                </a:ext>
              </a:extLst>
            </p:cNvPr>
            <p:cNvSpPr/>
            <p:nvPr/>
          </p:nvSpPr>
          <p:spPr>
            <a:xfrm>
              <a:off x="755650" y="4097415"/>
              <a:ext cx="857907" cy="269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-0.7</a:t>
              </a:r>
            </a:p>
          </p:txBody>
        </p:sp>
      </p:grpSp>
      <p:grpSp>
        <p:nvGrpSpPr>
          <p:cNvPr id="10" name="Heart">
            <a:extLst>
              <a:ext uri="{FF2B5EF4-FFF2-40B4-BE49-F238E27FC236}">
                <a16:creationId xmlns:a16="http://schemas.microsoft.com/office/drawing/2014/main" id="{1C45F692-DFFD-4200-AA16-B29820F88A82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097338"/>
            <a:ext cx="857250" cy="1920875"/>
            <a:chOff x="1911280" y="4097415"/>
            <a:chExt cx="857907" cy="1920291"/>
          </a:xfrm>
        </p:grpSpPr>
        <p:pic>
          <p:nvPicPr>
            <p:cNvPr id="33810" name="Picture 3">
              <a:extLst>
                <a:ext uri="{FF2B5EF4-FFF2-40B4-BE49-F238E27FC236}">
                  <a16:creationId xmlns:a16="http://schemas.microsoft.com/office/drawing/2014/main" id="{7C3B5409-5927-4CBA-A46B-92737156B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582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D8CD74-1154-41C1-87A4-CD75496C6FC1}"/>
                </a:ext>
              </a:extLst>
            </p:cNvPr>
            <p:cNvSpPr/>
            <p:nvPr/>
          </p:nvSpPr>
          <p:spPr>
            <a:xfrm>
              <a:off x="191128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-0.007</a:t>
              </a:r>
            </a:p>
          </p:txBody>
        </p:sp>
      </p:grpSp>
      <p:grpSp>
        <p:nvGrpSpPr>
          <p:cNvPr id="11" name="Square">
            <a:extLst>
              <a:ext uri="{FF2B5EF4-FFF2-40B4-BE49-F238E27FC236}">
                <a16:creationId xmlns:a16="http://schemas.microsoft.com/office/drawing/2014/main" id="{E1479A86-332B-4610-8316-78E3E987BED1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4097338"/>
            <a:ext cx="857250" cy="1920875"/>
            <a:chOff x="3066520" y="4097415"/>
            <a:chExt cx="857907" cy="1920291"/>
          </a:xfrm>
        </p:grpSpPr>
        <p:pic>
          <p:nvPicPr>
            <p:cNvPr id="33808" name="Picture 2">
              <a:extLst>
                <a:ext uri="{FF2B5EF4-FFF2-40B4-BE49-F238E27FC236}">
                  <a16:creationId xmlns:a16="http://schemas.microsoft.com/office/drawing/2014/main" id="{6B19F379-F9B2-43BF-88E1-E89743973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067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54B6D8-1675-4836-96BA-8C1EE6C2C3C1}"/>
                </a:ext>
              </a:extLst>
            </p:cNvPr>
            <p:cNvSpPr/>
            <p:nvPr/>
          </p:nvSpPr>
          <p:spPr>
            <a:xfrm>
              <a:off x="306652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-7</a:t>
              </a:r>
            </a:p>
          </p:txBody>
        </p:sp>
      </p:grpSp>
      <p:grpSp>
        <p:nvGrpSpPr>
          <p:cNvPr id="12" name="Triangle">
            <a:extLst>
              <a:ext uri="{FF2B5EF4-FFF2-40B4-BE49-F238E27FC236}">
                <a16:creationId xmlns:a16="http://schemas.microsoft.com/office/drawing/2014/main" id="{A42317A3-01F2-4E56-B731-DD56B1F6FE7B}"/>
              </a:ext>
            </a:extLst>
          </p:cNvPr>
          <p:cNvGrpSpPr>
            <a:grpSpLocks/>
          </p:cNvGrpSpPr>
          <p:nvPr/>
        </p:nvGrpSpPr>
        <p:grpSpPr bwMode="auto">
          <a:xfrm>
            <a:off x="4221163" y="4097338"/>
            <a:ext cx="850900" cy="1920875"/>
            <a:chOff x="4221760" y="4097312"/>
            <a:chExt cx="851022" cy="1920395"/>
          </a:xfrm>
        </p:grpSpPr>
        <p:pic>
          <p:nvPicPr>
            <p:cNvPr id="33806" name="Picture 1">
              <a:extLst>
                <a:ext uri="{FF2B5EF4-FFF2-40B4-BE49-F238E27FC236}">
                  <a16:creationId xmlns:a16="http://schemas.microsoft.com/office/drawing/2014/main" id="{65A1D087-FD72-45F0-B146-3C41C0EF9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957" y="4452349"/>
              <a:ext cx="536844" cy="156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2209FA5-1924-46A1-8C0E-7744239C200A}"/>
                </a:ext>
              </a:extLst>
            </p:cNvPr>
            <p:cNvSpPr/>
            <p:nvPr/>
          </p:nvSpPr>
          <p:spPr>
            <a:xfrm>
              <a:off x="4221760" y="4097312"/>
              <a:ext cx="851022" cy="26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spc="-30" dirty="0">
                  <a:solidFill>
                    <a:schemeClr val="tx1"/>
                  </a:solidFill>
                </a:rPr>
                <a:t>-0.07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60518D43-2992-4557-B8E0-8D9ACA02A170}"/>
              </a:ext>
            </a:extLst>
          </p:cNvPr>
          <p:cNvSpPr/>
          <p:nvPr/>
        </p:nvSpPr>
        <p:spPr>
          <a:xfrm>
            <a:off x="747713" y="3192463"/>
            <a:ext cx="7639050" cy="436562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dirty="0">
                <a:solidFill>
                  <a:schemeClr val="tx1"/>
                </a:solidFill>
                <a:sym typeface="Sassoon Infant Rg" pitchFamily="2" charset="0"/>
              </a:rPr>
              <a:t>As the 7 is in the ones place, we should use the square key to subtract 7 ones, or 7.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F8CEA1-EFAC-4BF3-928C-144032BB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013" y="4452938"/>
            <a:ext cx="655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20.13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50" grpId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92E559-F589-433E-895F-F39470BADD52}"/>
              </a:ext>
            </a:extLst>
          </p:cNvPr>
          <p:cNvSpPr/>
          <p:nvPr/>
        </p:nvSpPr>
        <p:spPr>
          <a:xfrm>
            <a:off x="754063" y="1606550"/>
            <a:ext cx="7632700" cy="868363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To unlock the purple suitcase, we need to change the 1 into a zero.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A7E348-317D-4818-9DF1-94BD86D13EC9}"/>
              </a:ext>
            </a:extLst>
          </p:cNvPr>
          <p:cNvSpPr/>
          <p:nvPr/>
        </p:nvSpPr>
        <p:spPr>
          <a:xfrm>
            <a:off x="747713" y="2616200"/>
            <a:ext cx="7639050" cy="433388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Which key will unlock it?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6218474-259B-4063-BFDC-BA1D5A2CE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8982" b="32108"/>
          <a:stretch/>
        </p:blipFill>
        <p:spPr>
          <a:xfrm>
            <a:off x="439625" y="5219414"/>
            <a:ext cx="8249405" cy="1193704"/>
          </a:xfrm>
          <a:prstGeom prst="round2SameRect">
            <a:avLst>
              <a:gd name="adj1" fmla="val 0"/>
              <a:gd name="adj2" fmla="val 1494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3C6D5D-E010-4C6B-AA35-273A7DB1E212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Which Key?</a:t>
            </a:r>
            <a:endParaRPr lang="en-GB" sz="4000" b="1" dirty="0"/>
          </a:p>
        </p:txBody>
      </p:sp>
      <p:pic>
        <p:nvPicPr>
          <p:cNvPr id="35846" name="Pink Suitcase">
            <a:extLst>
              <a:ext uri="{FF2B5EF4-FFF2-40B4-BE49-F238E27FC236}">
                <a16:creationId xmlns:a16="http://schemas.microsoft.com/office/drawing/2014/main" id="{B5E7E9FF-3DD1-47D4-AF96-DE7B49B0D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27463"/>
            <a:ext cx="13636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45E864-5802-4C07-8038-18029C700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4452938"/>
            <a:ext cx="642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5.216</a:t>
            </a:r>
          </a:p>
        </p:txBody>
      </p:sp>
      <p:grpSp>
        <p:nvGrpSpPr>
          <p:cNvPr id="9" name="Circle">
            <a:extLst>
              <a:ext uri="{FF2B5EF4-FFF2-40B4-BE49-F238E27FC236}">
                <a16:creationId xmlns:a16="http://schemas.microsoft.com/office/drawing/2014/main" id="{4D72BFA0-3C1D-4FFE-B7E0-3F9528993D4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97338"/>
            <a:ext cx="857250" cy="1925637"/>
            <a:chOff x="755650" y="4097415"/>
            <a:chExt cx="857907" cy="1925904"/>
          </a:xfrm>
        </p:grpSpPr>
        <p:pic>
          <p:nvPicPr>
            <p:cNvPr id="35860" name="Picture 4">
              <a:extLst>
                <a:ext uri="{FF2B5EF4-FFF2-40B4-BE49-F238E27FC236}">
                  <a16:creationId xmlns:a16="http://schemas.microsoft.com/office/drawing/2014/main" id="{050687A8-AD97-4FC1-A6E7-63EB06DF0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10" y="4487214"/>
              <a:ext cx="501063" cy="153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693BF4-CE4A-4B40-B3C3-B6957A418A17}"/>
                </a:ext>
              </a:extLst>
            </p:cNvPr>
            <p:cNvSpPr/>
            <p:nvPr/>
          </p:nvSpPr>
          <p:spPr>
            <a:xfrm>
              <a:off x="755650" y="4097415"/>
              <a:ext cx="857907" cy="269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-0.01</a:t>
              </a:r>
            </a:p>
          </p:txBody>
        </p:sp>
      </p:grpSp>
      <p:grpSp>
        <p:nvGrpSpPr>
          <p:cNvPr id="10" name="Heart">
            <a:extLst>
              <a:ext uri="{FF2B5EF4-FFF2-40B4-BE49-F238E27FC236}">
                <a16:creationId xmlns:a16="http://schemas.microsoft.com/office/drawing/2014/main" id="{39123698-96A2-42B6-8819-A20F7E898996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097338"/>
            <a:ext cx="857250" cy="1920875"/>
            <a:chOff x="1911280" y="4097415"/>
            <a:chExt cx="857907" cy="1920291"/>
          </a:xfrm>
        </p:grpSpPr>
        <p:pic>
          <p:nvPicPr>
            <p:cNvPr id="35858" name="Picture 3">
              <a:extLst>
                <a:ext uri="{FF2B5EF4-FFF2-40B4-BE49-F238E27FC236}">
                  <a16:creationId xmlns:a16="http://schemas.microsoft.com/office/drawing/2014/main" id="{C7087FE6-E499-42EC-9BBF-E2F7E28AA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582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A6C7CE-B683-4EF3-B155-5B46CB01E99D}"/>
                </a:ext>
              </a:extLst>
            </p:cNvPr>
            <p:cNvSpPr/>
            <p:nvPr/>
          </p:nvSpPr>
          <p:spPr>
            <a:xfrm>
              <a:off x="191128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-0.001</a:t>
              </a:r>
            </a:p>
          </p:txBody>
        </p:sp>
      </p:grpSp>
      <p:grpSp>
        <p:nvGrpSpPr>
          <p:cNvPr id="11" name="Square">
            <a:extLst>
              <a:ext uri="{FF2B5EF4-FFF2-40B4-BE49-F238E27FC236}">
                <a16:creationId xmlns:a16="http://schemas.microsoft.com/office/drawing/2014/main" id="{19342C3E-5CF6-4B1B-AC3B-5440D938646E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4097338"/>
            <a:ext cx="857250" cy="1920875"/>
            <a:chOff x="3066520" y="4097415"/>
            <a:chExt cx="857907" cy="1920291"/>
          </a:xfrm>
        </p:grpSpPr>
        <p:pic>
          <p:nvPicPr>
            <p:cNvPr id="35856" name="Picture 2">
              <a:extLst>
                <a:ext uri="{FF2B5EF4-FFF2-40B4-BE49-F238E27FC236}">
                  <a16:creationId xmlns:a16="http://schemas.microsoft.com/office/drawing/2014/main" id="{7C600EB3-3E0F-49F0-9ADD-F3AF1DDE3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067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8591B6D-86AB-432B-B5C9-2D642F190E0F}"/>
                </a:ext>
              </a:extLst>
            </p:cNvPr>
            <p:cNvSpPr/>
            <p:nvPr/>
          </p:nvSpPr>
          <p:spPr>
            <a:xfrm>
              <a:off x="306652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-0.1</a:t>
              </a:r>
            </a:p>
          </p:txBody>
        </p:sp>
      </p:grpSp>
      <p:grpSp>
        <p:nvGrpSpPr>
          <p:cNvPr id="12" name="Triangle">
            <a:extLst>
              <a:ext uri="{FF2B5EF4-FFF2-40B4-BE49-F238E27FC236}">
                <a16:creationId xmlns:a16="http://schemas.microsoft.com/office/drawing/2014/main" id="{EDC009FE-F0FE-4BC2-83FF-98445A68F068}"/>
              </a:ext>
            </a:extLst>
          </p:cNvPr>
          <p:cNvGrpSpPr>
            <a:grpSpLocks/>
          </p:cNvGrpSpPr>
          <p:nvPr/>
        </p:nvGrpSpPr>
        <p:grpSpPr bwMode="auto">
          <a:xfrm>
            <a:off x="4221163" y="4097338"/>
            <a:ext cx="850900" cy="1920875"/>
            <a:chOff x="4221760" y="4097312"/>
            <a:chExt cx="851022" cy="1920395"/>
          </a:xfrm>
        </p:grpSpPr>
        <p:pic>
          <p:nvPicPr>
            <p:cNvPr id="35854" name="Picture 1">
              <a:extLst>
                <a:ext uri="{FF2B5EF4-FFF2-40B4-BE49-F238E27FC236}">
                  <a16:creationId xmlns:a16="http://schemas.microsoft.com/office/drawing/2014/main" id="{30D81CF9-A13D-4D41-8082-434F0BE84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957" y="4452349"/>
              <a:ext cx="536844" cy="156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7895947-DC5E-4429-9160-715B23BCD05D}"/>
                </a:ext>
              </a:extLst>
            </p:cNvPr>
            <p:cNvSpPr/>
            <p:nvPr/>
          </p:nvSpPr>
          <p:spPr>
            <a:xfrm>
              <a:off x="4221760" y="4097312"/>
              <a:ext cx="851022" cy="26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spc="-3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1332642D-4826-42E2-BF4E-AE387CA1950B}"/>
              </a:ext>
            </a:extLst>
          </p:cNvPr>
          <p:cNvSpPr/>
          <p:nvPr/>
        </p:nvSpPr>
        <p:spPr>
          <a:xfrm>
            <a:off x="747713" y="3192463"/>
            <a:ext cx="7639050" cy="623887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dirty="0">
                <a:solidFill>
                  <a:schemeClr val="tx1"/>
                </a:solidFill>
                <a:sym typeface="Sassoon Infant Rg" pitchFamily="2" charset="0"/>
              </a:rPr>
              <a:t>We can use the circle key to open this suitcase.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dirty="0">
                <a:solidFill>
                  <a:schemeClr val="tx1"/>
                </a:solidFill>
                <a:sym typeface="Sassoon Infant Rg" pitchFamily="2" charset="0"/>
              </a:rPr>
              <a:t>The 1 is in the hundredths place, so we should subtract 1 hundredth, or 0.01.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7FB9542-0B45-4DCE-AE9A-9447FAC0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75" y="4452938"/>
            <a:ext cx="692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5.206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50" grpId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CC02F60-4BB2-484C-BCD9-33B15D8DD4BD}"/>
              </a:ext>
            </a:extLst>
          </p:cNvPr>
          <p:cNvSpPr/>
          <p:nvPr/>
        </p:nvSpPr>
        <p:spPr>
          <a:xfrm>
            <a:off x="754063" y="1606550"/>
            <a:ext cx="7632700" cy="868363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To open the yellow suitcase, we need to change the 8 into a zero.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4A46CB-9CCB-48A6-89C9-6910B8477B0E}"/>
              </a:ext>
            </a:extLst>
          </p:cNvPr>
          <p:cNvSpPr/>
          <p:nvPr/>
        </p:nvSpPr>
        <p:spPr>
          <a:xfrm>
            <a:off x="747713" y="2616200"/>
            <a:ext cx="7639050" cy="433388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Which key should we use?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958F5E-E72B-43D0-AF26-F67A754F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8982" b="32108"/>
          <a:stretch/>
        </p:blipFill>
        <p:spPr>
          <a:xfrm>
            <a:off x="439625" y="5219414"/>
            <a:ext cx="8249405" cy="1193704"/>
          </a:xfrm>
          <a:prstGeom prst="round2SameRect">
            <a:avLst>
              <a:gd name="adj1" fmla="val 0"/>
              <a:gd name="adj2" fmla="val 1494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B9CEE-3C22-43B0-BC24-46B692449B91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Which Key?</a:t>
            </a:r>
            <a:endParaRPr lang="en-GB" sz="4000" b="1" dirty="0"/>
          </a:p>
        </p:txBody>
      </p:sp>
      <p:pic>
        <p:nvPicPr>
          <p:cNvPr id="37894" name="Pink Suitcase">
            <a:extLst>
              <a:ext uri="{FF2B5EF4-FFF2-40B4-BE49-F238E27FC236}">
                <a16:creationId xmlns:a16="http://schemas.microsoft.com/office/drawing/2014/main" id="{D9BBA538-80B5-4021-925B-E8DD60C00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27463"/>
            <a:ext cx="13636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565DE4-6464-46F3-B187-AC416B123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4452938"/>
            <a:ext cx="703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2.098</a:t>
            </a:r>
          </a:p>
        </p:txBody>
      </p:sp>
      <p:grpSp>
        <p:nvGrpSpPr>
          <p:cNvPr id="9" name="Circle">
            <a:extLst>
              <a:ext uri="{FF2B5EF4-FFF2-40B4-BE49-F238E27FC236}">
                <a16:creationId xmlns:a16="http://schemas.microsoft.com/office/drawing/2014/main" id="{89C06FE0-E260-4408-AD65-B866C537FE9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97338"/>
            <a:ext cx="857250" cy="1925637"/>
            <a:chOff x="755650" y="4097415"/>
            <a:chExt cx="857907" cy="1925904"/>
          </a:xfrm>
        </p:grpSpPr>
        <p:pic>
          <p:nvPicPr>
            <p:cNvPr id="37908" name="Picture 4">
              <a:extLst>
                <a:ext uri="{FF2B5EF4-FFF2-40B4-BE49-F238E27FC236}">
                  <a16:creationId xmlns:a16="http://schemas.microsoft.com/office/drawing/2014/main" id="{7702A9C5-EE2F-4F73-AEFB-AF1CBFAC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10" y="4487214"/>
              <a:ext cx="501063" cy="153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AB6F91-80C5-4A0E-94D3-8AECF86D1DCF}"/>
                </a:ext>
              </a:extLst>
            </p:cNvPr>
            <p:cNvSpPr/>
            <p:nvPr/>
          </p:nvSpPr>
          <p:spPr>
            <a:xfrm>
              <a:off x="755650" y="4097415"/>
              <a:ext cx="857907" cy="269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-0.8</a:t>
              </a:r>
            </a:p>
          </p:txBody>
        </p:sp>
      </p:grpSp>
      <p:grpSp>
        <p:nvGrpSpPr>
          <p:cNvPr id="10" name="Heart">
            <a:extLst>
              <a:ext uri="{FF2B5EF4-FFF2-40B4-BE49-F238E27FC236}">
                <a16:creationId xmlns:a16="http://schemas.microsoft.com/office/drawing/2014/main" id="{FC1C2100-438D-4EB2-B3B7-62EC8C9C49ED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097338"/>
            <a:ext cx="857250" cy="1920875"/>
            <a:chOff x="1911280" y="4097415"/>
            <a:chExt cx="857907" cy="1920291"/>
          </a:xfrm>
        </p:grpSpPr>
        <p:pic>
          <p:nvPicPr>
            <p:cNvPr id="37906" name="Picture 3">
              <a:extLst>
                <a:ext uri="{FF2B5EF4-FFF2-40B4-BE49-F238E27FC236}">
                  <a16:creationId xmlns:a16="http://schemas.microsoft.com/office/drawing/2014/main" id="{1D3BFB06-EBD6-4B9C-8E17-30E6F1C1D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582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FA70236-1A33-4ECB-9AC2-2FE93649987F}"/>
                </a:ext>
              </a:extLst>
            </p:cNvPr>
            <p:cNvSpPr/>
            <p:nvPr/>
          </p:nvSpPr>
          <p:spPr>
            <a:xfrm>
              <a:off x="191128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" name="Square">
            <a:extLst>
              <a:ext uri="{FF2B5EF4-FFF2-40B4-BE49-F238E27FC236}">
                <a16:creationId xmlns:a16="http://schemas.microsoft.com/office/drawing/2014/main" id="{9B20D653-FC25-4B19-8A44-15F4141D074C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4097338"/>
            <a:ext cx="857250" cy="1920875"/>
            <a:chOff x="3066520" y="4097415"/>
            <a:chExt cx="857907" cy="1920291"/>
          </a:xfrm>
        </p:grpSpPr>
        <p:pic>
          <p:nvPicPr>
            <p:cNvPr id="37904" name="Picture 2">
              <a:extLst>
                <a:ext uri="{FF2B5EF4-FFF2-40B4-BE49-F238E27FC236}">
                  <a16:creationId xmlns:a16="http://schemas.microsoft.com/office/drawing/2014/main" id="{0873512C-1495-43BB-9844-EEEFA015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067" y="4481599"/>
              <a:ext cx="526812" cy="153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F892F3-D6C5-4CB0-BB81-79A81BCFAA49}"/>
                </a:ext>
              </a:extLst>
            </p:cNvPr>
            <p:cNvSpPr/>
            <p:nvPr/>
          </p:nvSpPr>
          <p:spPr>
            <a:xfrm>
              <a:off x="3066520" y="4097415"/>
              <a:ext cx="857907" cy="26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dirty="0">
                  <a:solidFill>
                    <a:schemeClr val="tx1"/>
                  </a:solidFill>
                </a:rPr>
                <a:t>-0.008</a:t>
              </a:r>
            </a:p>
          </p:txBody>
        </p:sp>
      </p:grpSp>
      <p:grpSp>
        <p:nvGrpSpPr>
          <p:cNvPr id="12" name="Triangle">
            <a:extLst>
              <a:ext uri="{FF2B5EF4-FFF2-40B4-BE49-F238E27FC236}">
                <a16:creationId xmlns:a16="http://schemas.microsoft.com/office/drawing/2014/main" id="{86A5D194-094B-4C52-9C42-B20D716F4B31}"/>
              </a:ext>
            </a:extLst>
          </p:cNvPr>
          <p:cNvGrpSpPr>
            <a:grpSpLocks/>
          </p:cNvGrpSpPr>
          <p:nvPr/>
        </p:nvGrpSpPr>
        <p:grpSpPr bwMode="auto">
          <a:xfrm>
            <a:off x="4221163" y="4097338"/>
            <a:ext cx="850900" cy="1920875"/>
            <a:chOff x="4221760" y="4097312"/>
            <a:chExt cx="851022" cy="1920395"/>
          </a:xfrm>
        </p:grpSpPr>
        <p:pic>
          <p:nvPicPr>
            <p:cNvPr id="37902" name="Picture 1">
              <a:extLst>
                <a:ext uri="{FF2B5EF4-FFF2-40B4-BE49-F238E27FC236}">
                  <a16:creationId xmlns:a16="http://schemas.microsoft.com/office/drawing/2014/main" id="{B68E2B81-E354-497D-84E3-FF50BF631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957" y="4452349"/>
              <a:ext cx="536844" cy="156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B5913A-EC1C-420C-8CDC-90301AC9183B}"/>
                </a:ext>
              </a:extLst>
            </p:cNvPr>
            <p:cNvSpPr/>
            <p:nvPr/>
          </p:nvSpPr>
          <p:spPr>
            <a:xfrm>
              <a:off x="4221760" y="4097312"/>
              <a:ext cx="851022" cy="26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US" sz="1600" spc="-30" dirty="0">
                  <a:solidFill>
                    <a:schemeClr val="tx1"/>
                  </a:solidFill>
                </a:rPr>
                <a:t>-0.08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0C35-4EB9-4261-98B6-37747BC93CEE}"/>
              </a:ext>
            </a:extLst>
          </p:cNvPr>
          <p:cNvSpPr/>
          <p:nvPr/>
        </p:nvSpPr>
        <p:spPr>
          <a:xfrm>
            <a:off x="747713" y="3192463"/>
            <a:ext cx="7639050" cy="623887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dirty="0">
                <a:solidFill>
                  <a:schemeClr val="tx1"/>
                </a:solidFill>
                <a:sym typeface="Sassoon Infant Rg" pitchFamily="2" charset="0"/>
              </a:rPr>
              <a:t>The 8 is in the thousandths place, so we need to subtract 8 thousands.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0" dirty="0">
                <a:solidFill>
                  <a:schemeClr val="tx1"/>
                </a:solidFill>
                <a:sym typeface="Sassoon Infant Rg" pitchFamily="2" charset="0"/>
              </a:rPr>
              <a:t>We should use the square key, showing -0.008.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8ED0D4-205D-424C-A1F6-F15DE0B6B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4452938"/>
            <a:ext cx="714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2.090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50" grpId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A6E033-6712-4327-8AA0-4F086F453860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Which Key?</a:t>
            </a:r>
            <a:endParaRPr lang="en-GB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1F84F-FD18-41D7-B45B-9498A7431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6"/>
          <a:stretch/>
        </p:blipFill>
        <p:spPr>
          <a:xfrm>
            <a:off x="625150" y="1483566"/>
            <a:ext cx="7875037" cy="473906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29FE22F-1C5E-41C8-A29B-3E04E66B76D3}"/>
              </a:ext>
            </a:extLst>
          </p:cNvPr>
          <p:cNvGrpSpPr/>
          <p:nvPr/>
        </p:nvGrpSpPr>
        <p:grpSpPr>
          <a:xfrm>
            <a:off x="625149" y="2090692"/>
            <a:ext cx="7875037" cy="1665968"/>
            <a:chOff x="625150" y="2090692"/>
            <a:chExt cx="6321999" cy="1762916"/>
          </a:xfrm>
        </p:grpSpPr>
        <p:sp>
          <p:nvSpPr>
            <p:cNvPr id="43" name="Arrow: Pentagon 42">
              <a:extLst>
                <a:ext uri="{FF2B5EF4-FFF2-40B4-BE49-F238E27FC236}">
                  <a16:creationId xmlns:a16="http://schemas.microsoft.com/office/drawing/2014/main" id="{3B0B2588-9E8F-468C-B02A-D1008DC2B879}"/>
                </a:ext>
              </a:extLst>
            </p:cNvPr>
            <p:cNvSpPr/>
            <p:nvPr/>
          </p:nvSpPr>
          <p:spPr>
            <a:xfrm rot="5400000">
              <a:off x="534500" y="2181342"/>
              <a:ext cx="1762916" cy="1581616"/>
            </a:xfrm>
            <a:prstGeom prst="homePlate">
              <a:avLst>
                <a:gd name="adj" fmla="val 6268"/>
              </a:avLst>
            </a:prstGeom>
            <a:solidFill>
              <a:srgbClr val="B0E7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schemeClr val="tx1"/>
                </a:solidFill>
                <a:sym typeface="Sassoon Infant Rg" pitchFamily="2" charset="0"/>
              </a:endParaRPr>
            </a:p>
          </p:txBody>
        </p:sp>
        <p:sp>
          <p:nvSpPr>
            <p:cNvPr id="44" name="Arrow: Pentagon 43">
              <a:extLst>
                <a:ext uri="{FF2B5EF4-FFF2-40B4-BE49-F238E27FC236}">
                  <a16:creationId xmlns:a16="http://schemas.microsoft.com/office/drawing/2014/main" id="{B6F534DC-06DC-4BAF-889F-382B541D4CBD}"/>
                </a:ext>
              </a:extLst>
            </p:cNvPr>
            <p:cNvSpPr/>
            <p:nvPr/>
          </p:nvSpPr>
          <p:spPr>
            <a:xfrm rot="5400000">
              <a:off x="2113883" y="2181342"/>
              <a:ext cx="1762916" cy="1581616"/>
            </a:xfrm>
            <a:prstGeom prst="homePlate">
              <a:avLst>
                <a:gd name="adj" fmla="val 6268"/>
              </a:avLst>
            </a:prstGeom>
            <a:solidFill>
              <a:srgbClr val="D7F4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schemeClr val="tx1"/>
                </a:solidFill>
                <a:sym typeface="Sassoon Infant Rg" pitchFamily="2" charset="0"/>
              </a:endParaRPr>
            </a:p>
          </p:txBody>
        </p:sp>
        <p:sp>
          <p:nvSpPr>
            <p:cNvPr id="45" name="Arrow: Pentagon 44">
              <a:extLst>
                <a:ext uri="{FF2B5EF4-FFF2-40B4-BE49-F238E27FC236}">
                  <a16:creationId xmlns:a16="http://schemas.microsoft.com/office/drawing/2014/main" id="{EDFDA7E3-E20E-4FC6-86B7-BFB13A68397D}"/>
                </a:ext>
              </a:extLst>
            </p:cNvPr>
            <p:cNvSpPr/>
            <p:nvPr/>
          </p:nvSpPr>
          <p:spPr>
            <a:xfrm rot="5400000">
              <a:off x="3695499" y="2181342"/>
              <a:ext cx="1762916" cy="1581616"/>
            </a:xfrm>
            <a:prstGeom prst="homePlate">
              <a:avLst>
                <a:gd name="adj" fmla="val 6751"/>
              </a:avLst>
            </a:prstGeom>
            <a:solidFill>
              <a:srgbClr val="B0E7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schemeClr val="tx1"/>
                </a:solidFill>
                <a:sym typeface="Sassoon Infant Rg" pitchFamily="2" charset="0"/>
              </a:endParaRPr>
            </a:p>
          </p:txBody>
        </p:sp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5E1F851D-F3B2-4A2C-998C-DDF0140495BF}"/>
                </a:ext>
              </a:extLst>
            </p:cNvPr>
            <p:cNvSpPr/>
            <p:nvPr/>
          </p:nvSpPr>
          <p:spPr>
            <a:xfrm rot="5400000">
              <a:off x="5274883" y="2181342"/>
              <a:ext cx="1762916" cy="1581616"/>
            </a:xfrm>
            <a:prstGeom prst="homePlate">
              <a:avLst>
                <a:gd name="adj" fmla="val 6751"/>
              </a:avLst>
            </a:prstGeom>
            <a:solidFill>
              <a:srgbClr val="D7F4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schemeClr val="tx1"/>
                </a:solidFill>
                <a:sym typeface="Sassoon Infant Rg" pitchFamily="2" charset="0"/>
              </a:endParaRPr>
            </a:p>
          </p:txBody>
        </p:sp>
      </p:grp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417F3EEC-6BB5-4F62-AE9D-24AA63D66AA0}"/>
              </a:ext>
            </a:extLst>
          </p:cNvPr>
          <p:cNvSpPr/>
          <p:nvPr/>
        </p:nvSpPr>
        <p:spPr>
          <a:xfrm rot="5400000">
            <a:off x="4254694" y="-2154803"/>
            <a:ext cx="615952" cy="7875038"/>
          </a:xfrm>
          <a:prstGeom prst="homePlate">
            <a:avLst>
              <a:gd name="adj" fmla="val 0"/>
            </a:avLst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chemeClr val="tx1"/>
              </a:solidFill>
              <a:sym typeface="Sassoon Infant Rg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D9C541-5524-459B-9205-59DD28F27A68}"/>
              </a:ext>
            </a:extLst>
          </p:cNvPr>
          <p:cNvSpPr/>
          <p:nvPr/>
        </p:nvSpPr>
        <p:spPr>
          <a:xfrm>
            <a:off x="1645920" y="1584511"/>
            <a:ext cx="5852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Match the correct suitcase to the correct statement.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804A4C6-72AB-4C49-B3B4-E1CBAEB765C1}"/>
              </a:ext>
            </a:extLst>
          </p:cNvPr>
          <p:cNvSpPr/>
          <p:nvPr/>
        </p:nvSpPr>
        <p:spPr>
          <a:xfrm>
            <a:off x="659053" y="2161157"/>
            <a:ext cx="1892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This suitcase </a:t>
            </a:r>
            <a:br>
              <a:rPr lang="en-GB" dirty="0"/>
            </a:br>
            <a:r>
              <a:rPr lang="en-GB" dirty="0"/>
              <a:t>has a zero in </a:t>
            </a:r>
            <a:br>
              <a:rPr lang="en-GB" dirty="0"/>
            </a:br>
            <a:r>
              <a:rPr lang="en-GB" dirty="0"/>
              <a:t>the thousandths place.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026A6F7-823D-4A02-88A7-3DDE99504B9F}"/>
              </a:ext>
            </a:extLst>
          </p:cNvPr>
          <p:cNvSpPr/>
          <p:nvPr/>
        </p:nvSpPr>
        <p:spPr>
          <a:xfrm>
            <a:off x="2722341" y="2216831"/>
            <a:ext cx="1710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This suitcase has a 7 in hundredths place.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E35C62A-3F87-4A1F-834A-4844087B2A7A}"/>
              </a:ext>
            </a:extLst>
          </p:cNvPr>
          <p:cNvSpPr/>
          <p:nvPr/>
        </p:nvSpPr>
        <p:spPr>
          <a:xfrm>
            <a:off x="4665225" y="2216831"/>
            <a:ext cx="1770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This suitcase has a 4 in the tenths place.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E1CCFD-9A8F-496E-9EBE-3C57ABB38C8A}"/>
              </a:ext>
            </a:extLst>
          </p:cNvPr>
          <p:cNvSpPr/>
          <p:nvPr/>
        </p:nvSpPr>
        <p:spPr>
          <a:xfrm>
            <a:off x="6538581" y="2139138"/>
            <a:ext cx="19650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I added one thousandth to this suitcase, it would then show one hundredth.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827FA2E-724C-4113-9987-D897D1B07E54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1610224" y="3756660"/>
            <a:ext cx="6207896" cy="525780"/>
          </a:xfrm>
          <a:prstGeom prst="line">
            <a:avLst/>
          </a:prstGeom>
          <a:ln w="57150">
            <a:solidFill>
              <a:srgbClr val="B0E7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35269AF-B5D3-47C3-B6B9-AAC308E985AB}"/>
              </a:ext>
            </a:extLst>
          </p:cNvPr>
          <p:cNvCxnSpPr>
            <a:cxnSpLocks/>
          </p:cNvCxnSpPr>
          <p:nvPr/>
        </p:nvCxnSpPr>
        <p:spPr>
          <a:xfrm>
            <a:off x="3632200" y="3756660"/>
            <a:ext cx="1033025" cy="525780"/>
          </a:xfrm>
          <a:prstGeom prst="line">
            <a:avLst/>
          </a:prstGeom>
          <a:ln w="57150">
            <a:solidFill>
              <a:srgbClr val="D7F4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BB5610-5F3B-4942-9F81-F75957895BEB}"/>
              </a:ext>
            </a:extLst>
          </p:cNvPr>
          <p:cNvCxnSpPr>
            <a:cxnSpLocks/>
            <a:stCxn id="45" idx="3"/>
          </p:cNvCxnSpPr>
          <p:nvPr/>
        </p:nvCxnSpPr>
        <p:spPr>
          <a:xfrm flipH="1">
            <a:off x="1780047" y="3756660"/>
            <a:ext cx="3767695" cy="485961"/>
          </a:xfrm>
          <a:prstGeom prst="line">
            <a:avLst/>
          </a:prstGeom>
          <a:ln w="57150">
            <a:solidFill>
              <a:srgbClr val="B0E7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B170C17-A715-4436-A6F0-0B752E9ADFFA}"/>
              </a:ext>
            </a:extLst>
          </p:cNvPr>
          <p:cNvCxnSpPr>
            <a:cxnSpLocks/>
            <a:stCxn id="46" idx="3"/>
          </p:cNvCxnSpPr>
          <p:nvPr/>
        </p:nvCxnSpPr>
        <p:spPr>
          <a:xfrm flipH="1">
            <a:off x="3301769" y="3756660"/>
            <a:ext cx="4213342" cy="522723"/>
          </a:xfrm>
          <a:prstGeom prst="line">
            <a:avLst/>
          </a:prstGeom>
          <a:ln w="57150">
            <a:solidFill>
              <a:srgbClr val="D7F4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B07C3B-7A91-407C-9CB2-14055E15E1A9}"/>
              </a:ext>
            </a:extLst>
          </p:cNvPr>
          <p:cNvGrpSpPr/>
          <p:nvPr/>
        </p:nvGrpSpPr>
        <p:grpSpPr>
          <a:xfrm>
            <a:off x="725119" y="4220142"/>
            <a:ext cx="1513254" cy="2002488"/>
            <a:chOff x="725119" y="4220142"/>
            <a:chExt cx="1513254" cy="20024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6A7D6E-9743-469F-8E60-34157C4A4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69"/>
            <a:stretch/>
          </p:blipFill>
          <p:spPr>
            <a:xfrm>
              <a:off x="725119" y="4220142"/>
              <a:ext cx="1513254" cy="200248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89ACE4D-EA2B-428D-A2E6-1FF95E07AE16}"/>
                </a:ext>
              </a:extLst>
            </p:cNvPr>
            <p:cNvGrpSpPr/>
            <p:nvPr/>
          </p:nvGrpSpPr>
          <p:grpSpPr>
            <a:xfrm>
              <a:off x="738647" y="5288280"/>
              <a:ext cx="1041400" cy="403654"/>
              <a:chOff x="738647" y="5288280"/>
              <a:chExt cx="1041400" cy="40365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58D9C28-B271-4BA7-9C0A-77C090FA56D8}"/>
                  </a:ext>
                </a:extLst>
              </p:cNvPr>
              <p:cNvSpPr/>
              <p:nvPr/>
            </p:nvSpPr>
            <p:spPr>
              <a:xfrm>
                <a:off x="838200" y="5288280"/>
                <a:ext cx="883920" cy="403654"/>
              </a:xfrm>
              <a:custGeom>
                <a:avLst/>
                <a:gdLst>
                  <a:gd name="connsiteX0" fmla="*/ 0 w 873760"/>
                  <a:gd name="connsiteY0" fmla="*/ 0 h 381000"/>
                  <a:gd name="connsiteX1" fmla="*/ 873760 w 873760"/>
                  <a:gd name="connsiteY1" fmla="*/ 0 h 381000"/>
                  <a:gd name="connsiteX2" fmla="*/ 873760 w 873760"/>
                  <a:gd name="connsiteY2" fmla="*/ 381000 h 381000"/>
                  <a:gd name="connsiteX3" fmla="*/ 0 w 873760"/>
                  <a:gd name="connsiteY3" fmla="*/ 381000 h 381000"/>
                  <a:gd name="connsiteX4" fmla="*/ 0 w 873760"/>
                  <a:gd name="connsiteY4" fmla="*/ 0 h 381000"/>
                  <a:gd name="connsiteX0" fmla="*/ 0 w 878840"/>
                  <a:gd name="connsiteY0" fmla="*/ 20320 h 401320"/>
                  <a:gd name="connsiteX1" fmla="*/ 878840 w 878840"/>
                  <a:gd name="connsiteY1" fmla="*/ 0 h 401320"/>
                  <a:gd name="connsiteX2" fmla="*/ 873760 w 878840"/>
                  <a:gd name="connsiteY2" fmla="*/ 401320 h 401320"/>
                  <a:gd name="connsiteX3" fmla="*/ 0 w 878840"/>
                  <a:gd name="connsiteY3" fmla="*/ 401320 h 401320"/>
                  <a:gd name="connsiteX4" fmla="*/ 0 w 878840"/>
                  <a:gd name="connsiteY4" fmla="*/ 20320 h 401320"/>
                  <a:gd name="connsiteX0" fmla="*/ 0 w 878840"/>
                  <a:gd name="connsiteY0" fmla="*/ 20320 h 421640"/>
                  <a:gd name="connsiteX1" fmla="*/ 878840 w 878840"/>
                  <a:gd name="connsiteY1" fmla="*/ 0 h 421640"/>
                  <a:gd name="connsiteX2" fmla="*/ 873760 w 878840"/>
                  <a:gd name="connsiteY2" fmla="*/ 421640 h 421640"/>
                  <a:gd name="connsiteX3" fmla="*/ 0 w 878840"/>
                  <a:gd name="connsiteY3" fmla="*/ 401320 h 421640"/>
                  <a:gd name="connsiteX4" fmla="*/ 0 w 878840"/>
                  <a:gd name="connsiteY4" fmla="*/ 20320 h 421640"/>
                  <a:gd name="connsiteX0" fmla="*/ 0 w 883920"/>
                  <a:gd name="connsiteY0" fmla="*/ 54759 h 456079"/>
                  <a:gd name="connsiteX1" fmla="*/ 883920 w 883920"/>
                  <a:gd name="connsiteY1" fmla="*/ 0 h 456079"/>
                  <a:gd name="connsiteX2" fmla="*/ 873760 w 883920"/>
                  <a:gd name="connsiteY2" fmla="*/ 456079 h 456079"/>
                  <a:gd name="connsiteX3" fmla="*/ 0 w 883920"/>
                  <a:gd name="connsiteY3" fmla="*/ 435759 h 456079"/>
                  <a:gd name="connsiteX4" fmla="*/ 0 w 883920"/>
                  <a:gd name="connsiteY4" fmla="*/ 54759 h 4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920" h="456079">
                    <a:moveTo>
                      <a:pt x="0" y="54759"/>
                    </a:moveTo>
                    <a:lnTo>
                      <a:pt x="883920" y="0"/>
                    </a:lnTo>
                    <a:cubicBezTo>
                      <a:pt x="882227" y="133773"/>
                      <a:pt x="875453" y="322306"/>
                      <a:pt x="873760" y="456079"/>
                    </a:cubicBezTo>
                    <a:lnTo>
                      <a:pt x="0" y="435759"/>
                    </a:lnTo>
                    <a:lnTo>
                      <a:pt x="0" y="54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E6AF6-B2CC-4895-B090-9D9283E090D9}"/>
                  </a:ext>
                </a:extLst>
              </p:cNvPr>
              <p:cNvSpPr txBox="1"/>
              <p:nvPr/>
            </p:nvSpPr>
            <p:spPr>
              <a:xfrm>
                <a:off x="738647" y="5322602"/>
                <a:ext cx="104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2.45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C9BC28-FBE9-40F6-8C76-8896FE4A4E14}"/>
              </a:ext>
            </a:extLst>
          </p:cNvPr>
          <p:cNvGrpSpPr/>
          <p:nvPr/>
        </p:nvGrpSpPr>
        <p:grpSpPr>
          <a:xfrm>
            <a:off x="2257228" y="4220142"/>
            <a:ext cx="1519593" cy="2002488"/>
            <a:chOff x="707779" y="4220142"/>
            <a:chExt cx="1519593" cy="20024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7C31A8-97A0-4B77-9600-0676B63E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87"/>
            <a:stretch/>
          </p:blipFill>
          <p:spPr>
            <a:xfrm>
              <a:off x="707779" y="4220142"/>
              <a:ext cx="1519593" cy="200248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B9E27E-5876-42EE-9D60-22E27684DC52}"/>
                </a:ext>
              </a:extLst>
            </p:cNvPr>
            <p:cNvGrpSpPr/>
            <p:nvPr/>
          </p:nvGrpSpPr>
          <p:grpSpPr>
            <a:xfrm>
              <a:off x="738647" y="5288280"/>
              <a:ext cx="1041400" cy="403654"/>
              <a:chOff x="738647" y="5288280"/>
              <a:chExt cx="1041400" cy="403654"/>
            </a:xfrm>
          </p:grpSpPr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ACE5ECCD-8B54-46A4-9103-CADA18ED55A1}"/>
                  </a:ext>
                </a:extLst>
              </p:cNvPr>
              <p:cNvSpPr/>
              <p:nvPr/>
            </p:nvSpPr>
            <p:spPr>
              <a:xfrm>
                <a:off x="838200" y="5288280"/>
                <a:ext cx="883920" cy="403654"/>
              </a:xfrm>
              <a:custGeom>
                <a:avLst/>
                <a:gdLst>
                  <a:gd name="connsiteX0" fmla="*/ 0 w 873760"/>
                  <a:gd name="connsiteY0" fmla="*/ 0 h 381000"/>
                  <a:gd name="connsiteX1" fmla="*/ 873760 w 873760"/>
                  <a:gd name="connsiteY1" fmla="*/ 0 h 381000"/>
                  <a:gd name="connsiteX2" fmla="*/ 873760 w 873760"/>
                  <a:gd name="connsiteY2" fmla="*/ 381000 h 381000"/>
                  <a:gd name="connsiteX3" fmla="*/ 0 w 873760"/>
                  <a:gd name="connsiteY3" fmla="*/ 381000 h 381000"/>
                  <a:gd name="connsiteX4" fmla="*/ 0 w 873760"/>
                  <a:gd name="connsiteY4" fmla="*/ 0 h 381000"/>
                  <a:gd name="connsiteX0" fmla="*/ 0 w 878840"/>
                  <a:gd name="connsiteY0" fmla="*/ 20320 h 401320"/>
                  <a:gd name="connsiteX1" fmla="*/ 878840 w 878840"/>
                  <a:gd name="connsiteY1" fmla="*/ 0 h 401320"/>
                  <a:gd name="connsiteX2" fmla="*/ 873760 w 878840"/>
                  <a:gd name="connsiteY2" fmla="*/ 401320 h 401320"/>
                  <a:gd name="connsiteX3" fmla="*/ 0 w 878840"/>
                  <a:gd name="connsiteY3" fmla="*/ 401320 h 401320"/>
                  <a:gd name="connsiteX4" fmla="*/ 0 w 878840"/>
                  <a:gd name="connsiteY4" fmla="*/ 20320 h 401320"/>
                  <a:gd name="connsiteX0" fmla="*/ 0 w 878840"/>
                  <a:gd name="connsiteY0" fmla="*/ 20320 h 421640"/>
                  <a:gd name="connsiteX1" fmla="*/ 878840 w 878840"/>
                  <a:gd name="connsiteY1" fmla="*/ 0 h 421640"/>
                  <a:gd name="connsiteX2" fmla="*/ 873760 w 878840"/>
                  <a:gd name="connsiteY2" fmla="*/ 421640 h 421640"/>
                  <a:gd name="connsiteX3" fmla="*/ 0 w 878840"/>
                  <a:gd name="connsiteY3" fmla="*/ 401320 h 421640"/>
                  <a:gd name="connsiteX4" fmla="*/ 0 w 878840"/>
                  <a:gd name="connsiteY4" fmla="*/ 20320 h 421640"/>
                  <a:gd name="connsiteX0" fmla="*/ 0 w 883920"/>
                  <a:gd name="connsiteY0" fmla="*/ 54759 h 456079"/>
                  <a:gd name="connsiteX1" fmla="*/ 883920 w 883920"/>
                  <a:gd name="connsiteY1" fmla="*/ 0 h 456079"/>
                  <a:gd name="connsiteX2" fmla="*/ 873760 w 883920"/>
                  <a:gd name="connsiteY2" fmla="*/ 456079 h 456079"/>
                  <a:gd name="connsiteX3" fmla="*/ 0 w 883920"/>
                  <a:gd name="connsiteY3" fmla="*/ 435759 h 456079"/>
                  <a:gd name="connsiteX4" fmla="*/ 0 w 883920"/>
                  <a:gd name="connsiteY4" fmla="*/ 54759 h 4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920" h="456079">
                    <a:moveTo>
                      <a:pt x="0" y="54759"/>
                    </a:moveTo>
                    <a:lnTo>
                      <a:pt x="883920" y="0"/>
                    </a:lnTo>
                    <a:cubicBezTo>
                      <a:pt x="882227" y="133773"/>
                      <a:pt x="875453" y="322306"/>
                      <a:pt x="873760" y="456079"/>
                    </a:cubicBezTo>
                    <a:lnTo>
                      <a:pt x="0" y="435759"/>
                    </a:lnTo>
                    <a:lnTo>
                      <a:pt x="0" y="54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7FD15A-4057-4FB7-BCFD-F23E5E4EC791}"/>
                  </a:ext>
                </a:extLst>
              </p:cNvPr>
              <p:cNvSpPr txBox="1"/>
              <p:nvPr/>
            </p:nvSpPr>
            <p:spPr>
              <a:xfrm>
                <a:off x="738647" y="5322602"/>
                <a:ext cx="104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14.709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5A9ADA-2875-4161-9FD5-BF52C2A81F9E}"/>
              </a:ext>
            </a:extLst>
          </p:cNvPr>
          <p:cNvGrpSpPr/>
          <p:nvPr/>
        </p:nvGrpSpPr>
        <p:grpSpPr>
          <a:xfrm>
            <a:off x="3817225" y="4220143"/>
            <a:ext cx="1499726" cy="2002488"/>
            <a:chOff x="718327" y="4220143"/>
            <a:chExt cx="1499726" cy="20024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46CD87-71F3-41A1-A05C-23FAFB745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81"/>
            <a:stretch/>
          </p:blipFill>
          <p:spPr>
            <a:xfrm>
              <a:off x="718327" y="4220143"/>
              <a:ext cx="1499726" cy="200248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1F53920-677E-412A-B854-17B68BF0C736}"/>
                </a:ext>
              </a:extLst>
            </p:cNvPr>
            <p:cNvGrpSpPr/>
            <p:nvPr/>
          </p:nvGrpSpPr>
          <p:grpSpPr>
            <a:xfrm>
              <a:off x="738647" y="5288280"/>
              <a:ext cx="1041400" cy="403654"/>
              <a:chOff x="738647" y="5288280"/>
              <a:chExt cx="1041400" cy="403654"/>
            </a:xfrm>
          </p:grpSpPr>
          <p:sp>
            <p:nvSpPr>
              <p:cNvPr id="25" name="Rectangle 11">
                <a:extLst>
                  <a:ext uri="{FF2B5EF4-FFF2-40B4-BE49-F238E27FC236}">
                    <a16:creationId xmlns:a16="http://schemas.microsoft.com/office/drawing/2014/main" id="{83D3BA1E-F60F-4248-8568-8F23EB0F01E4}"/>
                  </a:ext>
                </a:extLst>
              </p:cNvPr>
              <p:cNvSpPr/>
              <p:nvPr/>
            </p:nvSpPr>
            <p:spPr>
              <a:xfrm>
                <a:off x="838200" y="5288280"/>
                <a:ext cx="883920" cy="403654"/>
              </a:xfrm>
              <a:custGeom>
                <a:avLst/>
                <a:gdLst>
                  <a:gd name="connsiteX0" fmla="*/ 0 w 873760"/>
                  <a:gd name="connsiteY0" fmla="*/ 0 h 381000"/>
                  <a:gd name="connsiteX1" fmla="*/ 873760 w 873760"/>
                  <a:gd name="connsiteY1" fmla="*/ 0 h 381000"/>
                  <a:gd name="connsiteX2" fmla="*/ 873760 w 873760"/>
                  <a:gd name="connsiteY2" fmla="*/ 381000 h 381000"/>
                  <a:gd name="connsiteX3" fmla="*/ 0 w 873760"/>
                  <a:gd name="connsiteY3" fmla="*/ 381000 h 381000"/>
                  <a:gd name="connsiteX4" fmla="*/ 0 w 873760"/>
                  <a:gd name="connsiteY4" fmla="*/ 0 h 381000"/>
                  <a:gd name="connsiteX0" fmla="*/ 0 w 878840"/>
                  <a:gd name="connsiteY0" fmla="*/ 20320 h 401320"/>
                  <a:gd name="connsiteX1" fmla="*/ 878840 w 878840"/>
                  <a:gd name="connsiteY1" fmla="*/ 0 h 401320"/>
                  <a:gd name="connsiteX2" fmla="*/ 873760 w 878840"/>
                  <a:gd name="connsiteY2" fmla="*/ 401320 h 401320"/>
                  <a:gd name="connsiteX3" fmla="*/ 0 w 878840"/>
                  <a:gd name="connsiteY3" fmla="*/ 401320 h 401320"/>
                  <a:gd name="connsiteX4" fmla="*/ 0 w 878840"/>
                  <a:gd name="connsiteY4" fmla="*/ 20320 h 401320"/>
                  <a:gd name="connsiteX0" fmla="*/ 0 w 878840"/>
                  <a:gd name="connsiteY0" fmla="*/ 20320 h 421640"/>
                  <a:gd name="connsiteX1" fmla="*/ 878840 w 878840"/>
                  <a:gd name="connsiteY1" fmla="*/ 0 h 421640"/>
                  <a:gd name="connsiteX2" fmla="*/ 873760 w 878840"/>
                  <a:gd name="connsiteY2" fmla="*/ 421640 h 421640"/>
                  <a:gd name="connsiteX3" fmla="*/ 0 w 878840"/>
                  <a:gd name="connsiteY3" fmla="*/ 401320 h 421640"/>
                  <a:gd name="connsiteX4" fmla="*/ 0 w 878840"/>
                  <a:gd name="connsiteY4" fmla="*/ 20320 h 421640"/>
                  <a:gd name="connsiteX0" fmla="*/ 0 w 883920"/>
                  <a:gd name="connsiteY0" fmla="*/ 54759 h 456079"/>
                  <a:gd name="connsiteX1" fmla="*/ 883920 w 883920"/>
                  <a:gd name="connsiteY1" fmla="*/ 0 h 456079"/>
                  <a:gd name="connsiteX2" fmla="*/ 873760 w 883920"/>
                  <a:gd name="connsiteY2" fmla="*/ 456079 h 456079"/>
                  <a:gd name="connsiteX3" fmla="*/ 0 w 883920"/>
                  <a:gd name="connsiteY3" fmla="*/ 435759 h 456079"/>
                  <a:gd name="connsiteX4" fmla="*/ 0 w 883920"/>
                  <a:gd name="connsiteY4" fmla="*/ 54759 h 4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920" h="456079">
                    <a:moveTo>
                      <a:pt x="0" y="54759"/>
                    </a:moveTo>
                    <a:lnTo>
                      <a:pt x="883920" y="0"/>
                    </a:lnTo>
                    <a:cubicBezTo>
                      <a:pt x="882227" y="133773"/>
                      <a:pt x="875453" y="322306"/>
                      <a:pt x="873760" y="456079"/>
                    </a:cubicBezTo>
                    <a:lnTo>
                      <a:pt x="0" y="435759"/>
                    </a:lnTo>
                    <a:lnTo>
                      <a:pt x="0" y="54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2444415-82AB-4ABB-ACAE-7B5DEFD0DE28}"/>
                  </a:ext>
                </a:extLst>
              </p:cNvPr>
              <p:cNvSpPr txBox="1"/>
              <p:nvPr/>
            </p:nvSpPr>
            <p:spPr>
              <a:xfrm>
                <a:off x="738647" y="5322602"/>
                <a:ext cx="104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14.67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E20690-91A5-47F6-9FC5-D2EC5EEE026B}"/>
              </a:ext>
            </a:extLst>
          </p:cNvPr>
          <p:cNvGrpSpPr/>
          <p:nvPr/>
        </p:nvGrpSpPr>
        <p:grpSpPr>
          <a:xfrm>
            <a:off x="5341274" y="4220142"/>
            <a:ext cx="1523099" cy="2002488"/>
            <a:chOff x="723407" y="4220142"/>
            <a:chExt cx="1523099" cy="200248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366B-11EA-461A-97F7-C47D6C65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61"/>
            <a:stretch/>
          </p:blipFill>
          <p:spPr>
            <a:xfrm>
              <a:off x="723407" y="4220142"/>
              <a:ext cx="1523099" cy="2002488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04FE46B-00C9-48A1-A5B6-7B2246257256}"/>
                </a:ext>
              </a:extLst>
            </p:cNvPr>
            <p:cNvGrpSpPr/>
            <p:nvPr/>
          </p:nvGrpSpPr>
          <p:grpSpPr>
            <a:xfrm>
              <a:off x="738647" y="5288280"/>
              <a:ext cx="1041400" cy="403654"/>
              <a:chOff x="738647" y="5288280"/>
              <a:chExt cx="1041400" cy="403654"/>
            </a:xfrm>
          </p:grpSpPr>
          <p:sp>
            <p:nvSpPr>
              <p:cNvPr id="30" name="Rectangle 11">
                <a:extLst>
                  <a:ext uri="{FF2B5EF4-FFF2-40B4-BE49-F238E27FC236}">
                    <a16:creationId xmlns:a16="http://schemas.microsoft.com/office/drawing/2014/main" id="{5FBE1DFD-A536-4F21-BC27-D9CBBFB9706C}"/>
                  </a:ext>
                </a:extLst>
              </p:cNvPr>
              <p:cNvSpPr/>
              <p:nvPr/>
            </p:nvSpPr>
            <p:spPr>
              <a:xfrm>
                <a:off x="838200" y="5288280"/>
                <a:ext cx="883920" cy="403654"/>
              </a:xfrm>
              <a:custGeom>
                <a:avLst/>
                <a:gdLst>
                  <a:gd name="connsiteX0" fmla="*/ 0 w 873760"/>
                  <a:gd name="connsiteY0" fmla="*/ 0 h 381000"/>
                  <a:gd name="connsiteX1" fmla="*/ 873760 w 873760"/>
                  <a:gd name="connsiteY1" fmla="*/ 0 h 381000"/>
                  <a:gd name="connsiteX2" fmla="*/ 873760 w 873760"/>
                  <a:gd name="connsiteY2" fmla="*/ 381000 h 381000"/>
                  <a:gd name="connsiteX3" fmla="*/ 0 w 873760"/>
                  <a:gd name="connsiteY3" fmla="*/ 381000 h 381000"/>
                  <a:gd name="connsiteX4" fmla="*/ 0 w 873760"/>
                  <a:gd name="connsiteY4" fmla="*/ 0 h 381000"/>
                  <a:gd name="connsiteX0" fmla="*/ 0 w 878840"/>
                  <a:gd name="connsiteY0" fmla="*/ 20320 h 401320"/>
                  <a:gd name="connsiteX1" fmla="*/ 878840 w 878840"/>
                  <a:gd name="connsiteY1" fmla="*/ 0 h 401320"/>
                  <a:gd name="connsiteX2" fmla="*/ 873760 w 878840"/>
                  <a:gd name="connsiteY2" fmla="*/ 401320 h 401320"/>
                  <a:gd name="connsiteX3" fmla="*/ 0 w 878840"/>
                  <a:gd name="connsiteY3" fmla="*/ 401320 h 401320"/>
                  <a:gd name="connsiteX4" fmla="*/ 0 w 878840"/>
                  <a:gd name="connsiteY4" fmla="*/ 20320 h 401320"/>
                  <a:gd name="connsiteX0" fmla="*/ 0 w 878840"/>
                  <a:gd name="connsiteY0" fmla="*/ 20320 h 421640"/>
                  <a:gd name="connsiteX1" fmla="*/ 878840 w 878840"/>
                  <a:gd name="connsiteY1" fmla="*/ 0 h 421640"/>
                  <a:gd name="connsiteX2" fmla="*/ 873760 w 878840"/>
                  <a:gd name="connsiteY2" fmla="*/ 421640 h 421640"/>
                  <a:gd name="connsiteX3" fmla="*/ 0 w 878840"/>
                  <a:gd name="connsiteY3" fmla="*/ 401320 h 421640"/>
                  <a:gd name="connsiteX4" fmla="*/ 0 w 878840"/>
                  <a:gd name="connsiteY4" fmla="*/ 20320 h 421640"/>
                  <a:gd name="connsiteX0" fmla="*/ 0 w 883920"/>
                  <a:gd name="connsiteY0" fmla="*/ 54759 h 456079"/>
                  <a:gd name="connsiteX1" fmla="*/ 883920 w 883920"/>
                  <a:gd name="connsiteY1" fmla="*/ 0 h 456079"/>
                  <a:gd name="connsiteX2" fmla="*/ 873760 w 883920"/>
                  <a:gd name="connsiteY2" fmla="*/ 456079 h 456079"/>
                  <a:gd name="connsiteX3" fmla="*/ 0 w 883920"/>
                  <a:gd name="connsiteY3" fmla="*/ 435759 h 456079"/>
                  <a:gd name="connsiteX4" fmla="*/ 0 w 883920"/>
                  <a:gd name="connsiteY4" fmla="*/ 54759 h 4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920" h="456079">
                    <a:moveTo>
                      <a:pt x="0" y="54759"/>
                    </a:moveTo>
                    <a:lnTo>
                      <a:pt x="883920" y="0"/>
                    </a:lnTo>
                    <a:cubicBezTo>
                      <a:pt x="882227" y="133773"/>
                      <a:pt x="875453" y="322306"/>
                      <a:pt x="873760" y="456079"/>
                    </a:cubicBezTo>
                    <a:lnTo>
                      <a:pt x="0" y="435759"/>
                    </a:lnTo>
                    <a:lnTo>
                      <a:pt x="0" y="54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1DFDE4E-9335-4A23-91DB-9A90796B3FF7}"/>
                  </a:ext>
                </a:extLst>
              </p:cNvPr>
              <p:cNvSpPr txBox="1"/>
              <p:nvPr/>
            </p:nvSpPr>
            <p:spPr>
              <a:xfrm>
                <a:off x="738647" y="5322602"/>
                <a:ext cx="104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7.003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178BB4-1AFE-474D-AE4A-12AC6ECE3469}"/>
              </a:ext>
            </a:extLst>
          </p:cNvPr>
          <p:cNvGrpSpPr/>
          <p:nvPr/>
        </p:nvGrpSpPr>
        <p:grpSpPr>
          <a:xfrm>
            <a:off x="6886772" y="4220142"/>
            <a:ext cx="1513253" cy="2002488"/>
            <a:chOff x="688977" y="4220142"/>
            <a:chExt cx="1513253" cy="200248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CA3971-DB2E-42D7-B7AB-4B2278B5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69"/>
            <a:stretch/>
          </p:blipFill>
          <p:spPr>
            <a:xfrm>
              <a:off x="688977" y="4220142"/>
              <a:ext cx="1513253" cy="2002488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25A47E-53C2-4840-B53E-2AF1C54E0788}"/>
                </a:ext>
              </a:extLst>
            </p:cNvPr>
            <p:cNvGrpSpPr/>
            <p:nvPr/>
          </p:nvGrpSpPr>
          <p:grpSpPr>
            <a:xfrm>
              <a:off x="738647" y="5288280"/>
              <a:ext cx="1041400" cy="403654"/>
              <a:chOff x="738647" y="5288280"/>
              <a:chExt cx="1041400" cy="403654"/>
            </a:xfrm>
          </p:grpSpPr>
          <p:sp>
            <p:nvSpPr>
              <p:cNvPr id="35" name="Rectangle 11">
                <a:extLst>
                  <a:ext uri="{FF2B5EF4-FFF2-40B4-BE49-F238E27FC236}">
                    <a16:creationId xmlns:a16="http://schemas.microsoft.com/office/drawing/2014/main" id="{12C5E0B8-3AFB-4F0E-A107-0ABE1CEF10B6}"/>
                  </a:ext>
                </a:extLst>
              </p:cNvPr>
              <p:cNvSpPr/>
              <p:nvPr/>
            </p:nvSpPr>
            <p:spPr>
              <a:xfrm>
                <a:off x="838200" y="5288280"/>
                <a:ext cx="883920" cy="403654"/>
              </a:xfrm>
              <a:custGeom>
                <a:avLst/>
                <a:gdLst>
                  <a:gd name="connsiteX0" fmla="*/ 0 w 873760"/>
                  <a:gd name="connsiteY0" fmla="*/ 0 h 381000"/>
                  <a:gd name="connsiteX1" fmla="*/ 873760 w 873760"/>
                  <a:gd name="connsiteY1" fmla="*/ 0 h 381000"/>
                  <a:gd name="connsiteX2" fmla="*/ 873760 w 873760"/>
                  <a:gd name="connsiteY2" fmla="*/ 381000 h 381000"/>
                  <a:gd name="connsiteX3" fmla="*/ 0 w 873760"/>
                  <a:gd name="connsiteY3" fmla="*/ 381000 h 381000"/>
                  <a:gd name="connsiteX4" fmla="*/ 0 w 873760"/>
                  <a:gd name="connsiteY4" fmla="*/ 0 h 381000"/>
                  <a:gd name="connsiteX0" fmla="*/ 0 w 878840"/>
                  <a:gd name="connsiteY0" fmla="*/ 20320 h 401320"/>
                  <a:gd name="connsiteX1" fmla="*/ 878840 w 878840"/>
                  <a:gd name="connsiteY1" fmla="*/ 0 h 401320"/>
                  <a:gd name="connsiteX2" fmla="*/ 873760 w 878840"/>
                  <a:gd name="connsiteY2" fmla="*/ 401320 h 401320"/>
                  <a:gd name="connsiteX3" fmla="*/ 0 w 878840"/>
                  <a:gd name="connsiteY3" fmla="*/ 401320 h 401320"/>
                  <a:gd name="connsiteX4" fmla="*/ 0 w 878840"/>
                  <a:gd name="connsiteY4" fmla="*/ 20320 h 401320"/>
                  <a:gd name="connsiteX0" fmla="*/ 0 w 878840"/>
                  <a:gd name="connsiteY0" fmla="*/ 20320 h 421640"/>
                  <a:gd name="connsiteX1" fmla="*/ 878840 w 878840"/>
                  <a:gd name="connsiteY1" fmla="*/ 0 h 421640"/>
                  <a:gd name="connsiteX2" fmla="*/ 873760 w 878840"/>
                  <a:gd name="connsiteY2" fmla="*/ 421640 h 421640"/>
                  <a:gd name="connsiteX3" fmla="*/ 0 w 878840"/>
                  <a:gd name="connsiteY3" fmla="*/ 401320 h 421640"/>
                  <a:gd name="connsiteX4" fmla="*/ 0 w 878840"/>
                  <a:gd name="connsiteY4" fmla="*/ 20320 h 421640"/>
                  <a:gd name="connsiteX0" fmla="*/ 0 w 883920"/>
                  <a:gd name="connsiteY0" fmla="*/ 54759 h 456079"/>
                  <a:gd name="connsiteX1" fmla="*/ 883920 w 883920"/>
                  <a:gd name="connsiteY1" fmla="*/ 0 h 456079"/>
                  <a:gd name="connsiteX2" fmla="*/ 873760 w 883920"/>
                  <a:gd name="connsiteY2" fmla="*/ 456079 h 456079"/>
                  <a:gd name="connsiteX3" fmla="*/ 0 w 883920"/>
                  <a:gd name="connsiteY3" fmla="*/ 435759 h 456079"/>
                  <a:gd name="connsiteX4" fmla="*/ 0 w 883920"/>
                  <a:gd name="connsiteY4" fmla="*/ 54759 h 4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920" h="456079">
                    <a:moveTo>
                      <a:pt x="0" y="54759"/>
                    </a:moveTo>
                    <a:lnTo>
                      <a:pt x="883920" y="0"/>
                    </a:lnTo>
                    <a:cubicBezTo>
                      <a:pt x="882227" y="133773"/>
                      <a:pt x="875453" y="322306"/>
                      <a:pt x="873760" y="456079"/>
                    </a:cubicBezTo>
                    <a:lnTo>
                      <a:pt x="0" y="435759"/>
                    </a:lnTo>
                    <a:lnTo>
                      <a:pt x="0" y="54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01C24-E406-4A23-9635-2A9CCEFE6053}"/>
                  </a:ext>
                </a:extLst>
              </p:cNvPr>
              <p:cNvSpPr txBox="1"/>
              <p:nvPr/>
            </p:nvSpPr>
            <p:spPr>
              <a:xfrm>
                <a:off x="738647" y="5322602"/>
                <a:ext cx="104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2.140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21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E39FFBB-8F6B-4959-9299-E592822A08FF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2EDF2E1-6159-48F7-BBF7-6BBF7D0937C0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1988" name="Title 1">
            <a:extLst>
              <a:ext uri="{FF2B5EF4-FFF2-40B4-BE49-F238E27FC236}">
                <a16:creationId xmlns:a16="http://schemas.microsoft.com/office/drawing/2014/main" id="{8FABECE3-62D5-452F-B6CA-A0D26535FFED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41989" name="Title 1">
            <a:extLst>
              <a:ext uri="{FF2B5EF4-FFF2-40B4-BE49-F238E27FC236}">
                <a16:creationId xmlns:a16="http://schemas.microsoft.com/office/drawing/2014/main" id="{1E7740BF-BFDA-45E8-9068-E8694DC8F9C5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41990" name="Content Placeholder 15">
            <a:extLst>
              <a:ext uri="{FF2B5EF4-FFF2-40B4-BE49-F238E27FC236}">
                <a16:creationId xmlns:a16="http://schemas.microsoft.com/office/drawing/2014/main" id="{1AA59A87-5686-4361-A29A-D8A50EA4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7138"/>
            <a:ext cx="8012113" cy="1409700"/>
          </a:xfrm>
        </p:spPr>
        <p:txBody>
          <a:bodyPr/>
          <a:lstStyle/>
          <a:p>
            <a:pPr eaLnBrk="1" hangingPunct="1"/>
            <a:r>
              <a:rPr lang="en-GB" altLang="en-US" sz="1600" dirty="0"/>
              <a:t>To determine the value of each digit in decimal numbers.</a:t>
            </a:r>
          </a:p>
        </p:txBody>
      </p:sp>
      <p:sp>
        <p:nvSpPr>
          <p:cNvPr id="41991" name="Content Placeholder 15">
            <a:extLst>
              <a:ext uri="{FF2B5EF4-FFF2-40B4-BE49-F238E27FC236}">
                <a16:creationId xmlns:a16="http://schemas.microsoft.com/office/drawing/2014/main" id="{468E27FC-66EA-44D9-91A6-BAB192A75417}"/>
              </a:ext>
            </a:extLst>
          </p:cNvPr>
          <p:cNvSpPr txBox="1">
            <a:spLocks/>
          </p:cNvSpPr>
          <p:nvPr/>
        </p:nvSpPr>
        <p:spPr bwMode="auto">
          <a:xfrm>
            <a:off x="628650" y="3617913"/>
            <a:ext cx="8305800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 sz="1600" dirty="0"/>
              <a:t>I can use visual and abstract methods to identify the value of digits in a </a:t>
            </a:r>
            <a:br>
              <a:rPr lang="en-GB" altLang="en-US" sz="1600" dirty="0"/>
            </a:br>
            <a:r>
              <a:rPr lang="en-GB" altLang="en-US" sz="1600" dirty="0"/>
              <a:t>decimal number.</a:t>
            </a:r>
          </a:p>
          <a:p>
            <a:pPr eaLnBrk="1" hangingPunct="1"/>
            <a:r>
              <a:rPr lang="en-GB" altLang="en-US" sz="1600" dirty="0"/>
              <a:t>I can identify how to alter a digit in a decimal number.</a:t>
            </a:r>
          </a:p>
          <a:p>
            <a:pPr eaLnBrk="1" hangingPunct="1"/>
            <a:r>
              <a:rPr lang="en-GB" altLang="en-US" sz="1600" dirty="0"/>
              <a:t>I can solve problems involving different digits in a decimal number.</a:t>
            </a:r>
          </a:p>
          <a:p>
            <a:pPr eaLnBrk="1" hangingPunct="1"/>
            <a:endParaRPr lang="en-GB" altLang="en-US" sz="1600" dirty="0"/>
          </a:p>
        </p:txBody>
      </p:sp>
      <p:pic>
        <p:nvPicPr>
          <p:cNvPr id="41992" name="Picture 7">
            <a:extLst>
              <a:ext uri="{FF2B5EF4-FFF2-40B4-BE49-F238E27FC236}">
                <a16:creationId xmlns:a16="http://schemas.microsoft.com/office/drawing/2014/main" id="{5F18FF4E-B764-46B9-AD51-BED96445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F7C663-968F-40D9-B7F8-B21763E7D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1"/>
    </mc:Choice>
    <mc:Fallback>
      <p:transition spd="slow" advTm="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1EC4AAE-41DD-4FE3-BC53-C0ACD17D116A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58C2B7D-259F-4960-B402-19F2AC9F39F5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364" name="Title 1">
            <a:extLst>
              <a:ext uri="{FF2B5EF4-FFF2-40B4-BE49-F238E27FC236}">
                <a16:creationId xmlns:a16="http://schemas.microsoft.com/office/drawing/2014/main" id="{CB74E2FC-9CF8-407B-8EAA-24A256D77489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5365" name="Title 1">
            <a:extLst>
              <a:ext uri="{FF2B5EF4-FFF2-40B4-BE49-F238E27FC236}">
                <a16:creationId xmlns:a16="http://schemas.microsoft.com/office/drawing/2014/main" id="{DF320D5C-F8A8-4002-B795-ACC265BA5677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EED72F7-1352-4EE0-9215-D3D72690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7138"/>
            <a:ext cx="8012113" cy="1409700"/>
          </a:xfrm>
        </p:spPr>
        <p:txBody>
          <a:bodyPr/>
          <a:lstStyle/>
          <a:p>
            <a:pPr eaLnBrk="1" hangingPunct="1"/>
            <a:r>
              <a:rPr lang="en-GB" altLang="en-US" sz="1600" dirty="0"/>
              <a:t>To determine the value of each digit in decimal numbers.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4479C58-0E53-44DE-B884-4F77783BC8C1}"/>
              </a:ext>
            </a:extLst>
          </p:cNvPr>
          <p:cNvSpPr txBox="1">
            <a:spLocks/>
          </p:cNvSpPr>
          <p:nvPr/>
        </p:nvSpPr>
        <p:spPr bwMode="auto">
          <a:xfrm>
            <a:off x="628650" y="3617913"/>
            <a:ext cx="8305800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 sz="1600" dirty="0"/>
              <a:t>I can use visual and abstract methods to identify the value of digits in a </a:t>
            </a:r>
            <a:br>
              <a:rPr lang="en-GB" altLang="en-US" sz="1600" dirty="0"/>
            </a:br>
            <a:r>
              <a:rPr lang="en-GB" altLang="en-US" sz="1600" dirty="0"/>
              <a:t>decimal number.</a:t>
            </a:r>
          </a:p>
          <a:p>
            <a:pPr eaLnBrk="1" hangingPunct="1"/>
            <a:r>
              <a:rPr lang="en-GB" altLang="en-US" sz="1600" dirty="0"/>
              <a:t>I can identify how to alter a digit in a decimal number.</a:t>
            </a:r>
          </a:p>
          <a:p>
            <a:pPr eaLnBrk="1" hangingPunct="1"/>
            <a:r>
              <a:rPr lang="en-GB" altLang="en-US" sz="1600" dirty="0"/>
              <a:t>I can solve problems involving different digits in a decimal number.</a:t>
            </a:r>
          </a:p>
          <a:p>
            <a:pPr eaLnBrk="1" hangingPunct="1"/>
            <a:endParaRPr lang="en-GB" altLang="en-US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9EB785-A7A8-43A6-8AC7-ED93674AE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09"/>
    </mc:Choice>
    <mc:Fallback>
      <p:transition spd="slow" advTm="1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D4F894-1F7A-4103-B3F1-79B59AAEFE49}"/>
              </a:ext>
            </a:extLst>
          </p:cNvPr>
          <p:cNvSpPr/>
          <p:nvPr/>
        </p:nvSpPr>
        <p:spPr>
          <a:xfrm>
            <a:off x="755650" y="696913"/>
            <a:ext cx="724550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Composing Numbers With Decimals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5B00B-3143-4D7E-9037-E67DBFB31109}"/>
              </a:ext>
            </a:extLst>
          </p:cNvPr>
          <p:cNvSpPr/>
          <p:nvPr/>
        </p:nvSpPr>
        <p:spPr>
          <a:xfrm>
            <a:off x="755650" y="1928019"/>
            <a:ext cx="7632700" cy="683889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Composing numbers that include decimals is easier when we group together units of the same place value.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12736C-003E-42F3-BC03-5652CBCBA3F7}"/>
              </a:ext>
            </a:extLst>
          </p:cNvPr>
          <p:cNvGrpSpPr/>
          <p:nvPr/>
        </p:nvGrpSpPr>
        <p:grpSpPr>
          <a:xfrm>
            <a:off x="1068835" y="3063380"/>
            <a:ext cx="694486" cy="465082"/>
            <a:chOff x="2151821" y="2850384"/>
            <a:chExt cx="694486" cy="46508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43BE7F0-4624-4597-B949-1BB29220DD05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CB1800-0FDB-4750-8298-FC641394190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3686F6-B01F-4404-9401-6D7294DD57B6}"/>
              </a:ext>
            </a:extLst>
          </p:cNvPr>
          <p:cNvGrpSpPr/>
          <p:nvPr/>
        </p:nvGrpSpPr>
        <p:grpSpPr>
          <a:xfrm>
            <a:off x="3430587" y="4085669"/>
            <a:ext cx="694486" cy="465082"/>
            <a:chOff x="2151821" y="2850384"/>
            <a:chExt cx="694486" cy="46508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1D03FC-7021-4C75-AEC2-8F1F5A858FC5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736038-68F3-4149-A633-DC6E3A778CC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AADEE-97DF-40C9-9A86-1D0EA35DEF1B}"/>
              </a:ext>
            </a:extLst>
          </p:cNvPr>
          <p:cNvGrpSpPr/>
          <p:nvPr/>
        </p:nvGrpSpPr>
        <p:grpSpPr>
          <a:xfrm>
            <a:off x="2261600" y="3688204"/>
            <a:ext cx="694486" cy="465082"/>
            <a:chOff x="2151821" y="2850384"/>
            <a:chExt cx="694486" cy="46508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654F5D-03B1-47D3-B0DA-6A4833476A8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DE1FE7-4250-41B6-83C8-25DC837B414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BA1933-C4CC-4542-A99F-D4D6F8741CE3}"/>
              </a:ext>
            </a:extLst>
          </p:cNvPr>
          <p:cNvGrpSpPr/>
          <p:nvPr/>
        </p:nvGrpSpPr>
        <p:grpSpPr>
          <a:xfrm>
            <a:off x="2670537" y="3172049"/>
            <a:ext cx="694486" cy="465082"/>
            <a:chOff x="2151821" y="2850384"/>
            <a:chExt cx="694486" cy="46508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1FEFC7-5A55-4F12-8166-52716A6702A5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DE2199-46E5-42F8-8B98-281DE7A655F7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08BD50-07FD-41FB-9F4F-732A6B75BD92}"/>
              </a:ext>
            </a:extLst>
          </p:cNvPr>
          <p:cNvGrpSpPr/>
          <p:nvPr/>
        </p:nvGrpSpPr>
        <p:grpSpPr>
          <a:xfrm>
            <a:off x="1522026" y="4668067"/>
            <a:ext cx="694486" cy="465082"/>
            <a:chOff x="2151821" y="2850384"/>
            <a:chExt cx="694486" cy="46508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51EFBC-9662-4D0C-888D-2B496185228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D707E3-7C2B-4781-9E2B-CA0CB2FF201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F3C223-E4AD-42A0-854E-BBE6D647E1F3}"/>
              </a:ext>
            </a:extLst>
          </p:cNvPr>
          <p:cNvGrpSpPr/>
          <p:nvPr/>
        </p:nvGrpSpPr>
        <p:grpSpPr>
          <a:xfrm>
            <a:off x="1372286" y="5434371"/>
            <a:ext cx="694486" cy="465082"/>
            <a:chOff x="2151821" y="2850384"/>
            <a:chExt cx="694486" cy="46508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4F06444-02DE-4DAB-B4C5-D8EA1511D13C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79BB72-01AC-46A0-B1AA-75728E98CB3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DEEC11-2C77-4C49-B788-6C79FB49396E}"/>
              </a:ext>
            </a:extLst>
          </p:cNvPr>
          <p:cNvGrpSpPr/>
          <p:nvPr/>
        </p:nvGrpSpPr>
        <p:grpSpPr>
          <a:xfrm>
            <a:off x="3411930" y="5277437"/>
            <a:ext cx="694486" cy="465082"/>
            <a:chOff x="2151821" y="2850384"/>
            <a:chExt cx="694486" cy="4650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77C34E-5098-4363-9F95-27AA13211998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81C9FB-223B-4616-B5A2-B20D055E0998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C95F78-97C0-455C-BF94-D34F6A5CC2D6}"/>
              </a:ext>
            </a:extLst>
          </p:cNvPr>
          <p:cNvGrpSpPr/>
          <p:nvPr/>
        </p:nvGrpSpPr>
        <p:grpSpPr>
          <a:xfrm>
            <a:off x="2981364" y="4816093"/>
            <a:ext cx="694486" cy="465082"/>
            <a:chOff x="2151821" y="2850384"/>
            <a:chExt cx="694486" cy="46508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4B5C025-DE13-443B-B070-CE37B58FCAF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1EBBFC-6F64-4A04-9D8A-BF38583BC2A9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D87E11-59BC-4D18-BCD0-3568D8BE12F1}"/>
              </a:ext>
            </a:extLst>
          </p:cNvPr>
          <p:cNvGrpSpPr/>
          <p:nvPr/>
        </p:nvGrpSpPr>
        <p:grpSpPr>
          <a:xfrm>
            <a:off x="873880" y="3596376"/>
            <a:ext cx="694486" cy="465082"/>
            <a:chOff x="2151821" y="2850384"/>
            <a:chExt cx="694486" cy="46508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80D91A4-6FAD-496D-8E4A-7CBE0E2B5AB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FF9C17-262A-4A21-863D-B6FF97F3A8F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71BF99-9879-4789-A83D-82B797FC620E}"/>
              </a:ext>
            </a:extLst>
          </p:cNvPr>
          <p:cNvGrpSpPr/>
          <p:nvPr/>
        </p:nvGrpSpPr>
        <p:grpSpPr>
          <a:xfrm>
            <a:off x="888260" y="4910495"/>
            <a:ext cx="694486" cy="555384"/>
            <a:chOff x="2151821" y="2805233"/>
            <a:chExt cx="694486" cy="55538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21352F0-63FB-4F68-B373-19809423C766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45584C-1FFA-4D7E-9C1B-116D40394616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E7AFC6-D891-47A5-BEFD-B7D25F9AE165}"/>
              </a:ext>
            </a:extLst>
          </p:cNvPr>
          <p:cNvGrpSpPr/>
          <p:nvPr/>
        </p:nvGrpSpPr>
        <p:grpSpPr>
          <a:xfrm>
            <a:off x="3561481" y="3182067"/>
            <a:ext cx="694486" cy="555384"/>
            <a:chOff x="2151821" y="2805233"/>
            <a:chExt cx="694486" cy="55538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C90140-CCD6-47A8-8ED1-0E573446010F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7F7DFB-F7B1-4B3F-82D7-DF6B558A3B0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3B13DB-2A44-444B-B4D9-5CA7D38B3C17}"/>
              </a:ext>
            </a:extLst>
          </p:cNvPr>
          <p:cNvGrpSpPr/>
          <p:nvPr/>
        </p:nvGrpSpPr>
        <p:grpSpPr>
          <a:xfrm>
            <a:off x="755650" y="4300110"/>
            <a:ext cx="694486" cy="555384"/>
            <a:chOff x="2151821" y="2805233"/>
            <a:chExt cx="694486" cy="55538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00ED8FF-D596-4779-B436-46E914F3E1FA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022B04-107E-499C-BE30-A33AF68A9C46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2BCBE0-1BA1-4769-911C-EBA95B4493DC}"/>
              </a:ext>
            </a:extLst>
          </p:cNvPr>
          <p:cNvGrpSpPr/>
          <p:nvPr/>
        </p:nvGrpSpPr>
        <p:grpSpPr>
          <a:xfrm>
            <a:off x="2637093" y="5326327"/>
            <a:ext cx="694486" cy="555384"/>
            <a:chOff x="2151821" y="2805233"/>
            <a:chExt cx="694486" cy="55538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E7D50CE-3DF6-4B41-B67B-6FADEA0A2764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C2800E-3D3E-405A-817F-7006C4536979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8AAF72-601B-49D4-9822-FE687DAC4BBF}"/>
              </a:ext>
            </a:extLst>
          </p:cNvPr>
          <p:cNvGrpSpPr/>
          <p:nvPr/>
        </p:nvGrpSpPr>
        <p:grpSpPr>
          <a:xfrm>
            <a:off x="1943761" y="5087199"/>
            <a:ext cx="694486" cy="555384"/>
            <a:chOff x="2151821" y="2805233"/>
            <a:chExt cx="694486" cy="55538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F81FE2C-2609-4354-BB75-2C52D7DAD6DC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25397D-839F-4FFD-9C15-60CB2833749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B8AD70-6653-4FFD-9B61-75D9A1A69267}"/>
              </a:ext>
            </a:extLst>
          </p:cNvPr>
          <p:cNvGrpSpPr/>
          <p:nvPr/>
        </p:nvGrpSpPr>
        <p:grpSpPr>
          <a:xfrm>
            <a:off x="3017780" y="3588195"/>
            <a:ext cx="694486" cy="555384"/>
            <a:chOff x="2151821" y="2805233"/>
            <a:chExt cx="694486" cy="55538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1EC58ED-2AB2-42BF-8E94-B0C21F888738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C196902-06A7-4236-B786-57CC0FCC2E4C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80A83C0-8D4D-492C-A12A-6A10AAAAF513}"/>
              </a:ext>
            </a:extLst>
          </p:cNvPr>
          <p:cNvGrpSpPr/>
          <p:nvPr/>
        </p:nvGrpSpPr>
        <p:grpSpPr>
          <a:xfrm>
            <a:off x="2082673" y="2913519"/>
            <a:ext cx="694486" cy="555384"/>
            <a:chOff x="2151821" y="2805233"/>
            <a:chExt cx="694486" cy="55538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9E45D93-1EEA-43F0-B0FE-ABA219B6DEAD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B7F7DF1-A136-4E08-B9EC-EE3C04ACCDD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FCDB9EE-FC9A-4FA2-9E65-3799A5714B73}"/>
              </a:ext>
            </a:extLst>
          </p:cNvPr>
          <p:cNvGrpSpPr/>
          <p:nvPr/>
        </p:nvGrpSpPr>
        <p:grpSpPr>
          <a:xfrm>
            <a:off x="1431659" y="3990180"/>
            <a:ext cx="694486" cy="555384"/>
            <a:chOff x="2151821" y="2805233"/>
            <a:chExt cx="694486" cy="55538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9594DBF-D53A-406C-9C47-6F71899CA58E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60598F-00D1-4FD7-B12A-558125EA5DA6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D6AF965-549D-4B01-BC03-0FCBB48E623E}"/>
              </a:ext>
            </a:extLst>
          </p:cNvPr>
          <p:cNvGrpSpPr/>
          <p:nvPr/>
        </p:nvGrpSpPr>
        <p:grpSpPr>
          <a:xfrm>
            <a:off x="2687159" y="4158243"/>
            <a:ext cx="694486" cy="555384"/>
            <a:chOff x="2151821" y="2805233"/>
            <a:chExt cx="694486" cy="55538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9F1EE90-EF88-4CDF-82F2-44D62C338FCE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79C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CEF4FD7-1EB4-4EA9-B1A3-AAFCE168956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10B4BF0-7B01-4093-9580-5F1C80F38FB5}"/>
              </a:ext>
            </a:extLst>
          </p:cNvPr>
          <p:cNvGrpSpPr/>
          <p:nvPr/>
        </p:nvGrpSpPr>
        <p:grpSpPr>
          <a:xfrm>
            <a:off x="2035914" y="4188612"/>
            <a:ext cx="694486" cy="465082"/>
            <a:chOff x="2151821" y="2850384"/>
            <a:chExt cx="694486" cy="46508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4E810E-9614-43F8-9517-D1EE3D856B54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B8E3125-C996-42AD-9683-4B419BE7289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CF9322-7387-4FAE-87A3-F5065534F307}"/>
              </a:ext>
            </a:extLst>
          </p:cNvPr>
          <p:cNvGrpSpPr/>
          <p:nvPr/>
        </p:nvGrpSpPr>
        <p:grpSpPr>
          <a:xfrm>
            <a:off x="1681816" y="3427881"/>
            <a:ext cx="694486" cy="465082"/>
            <a:chOff x="2151821" y="2850384"/>
            <a:chExt cx="694486" cy="46508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3EE4679-952B-45BA-9B3F-5BB0709CCD8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068A450-74AC-42C1-86CE-2C9AF6EEA43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0BCBFB2-07A0-4F29-9F87-E0BDB42D74F9}"/>
              </a:ext>
            </a:extLst>
          </p:cNvPr>
          <p:cNvGrpSpPr/>
          <p:nvPr/>
        </p:nvGrpSpPr>
        <p:grpSpPr>
          <a:xfrm>
            <a:off x="3578074" y="4696858"/>
            <a:ext cx="694486" cy="465082"/>
            <a:chOff x="2151821" y="2850384"/>
            <a:chExt cx="694486" cy="46508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05D98EC-4D4E-4722-ACD1-9A1687D0D994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69830E-3B7D-46A1-AFF4-9D298196ED2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22350A9-6A45-4BD2-A5DC-EC494D0B6644}"/>
              </a:ext>
            </a:extLst>
          </p:cNvPr>
          <p:cNvGrpSpPr/>
          <p:nvPr/>
        </p:nvGrpSpPr>
        <p:grpSpPr>
          <a:xfrm>
            <a:off x="2329690" y="4669986"/>
            <a:ext cx="694486" cy="465082"/>
            <a:chOff x="2151821" y="2850384"/>
            <a:chExt cx="694486" cy="46508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79CE104-3BF0-4280-B8F6-795CB948C97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8F6DA77-4FF2-49D4-ACAE-4696D968A10E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BEA320-FC29-41F6-9D79-0A7AA24D97B6}"/>
              </a:ext>
            </a:extLst>
          </p:cNvPr>
          <p:cNvGrpSpPr/>
          <p:nvPr/>
        </p:nvGrpSpPr>
        <p:grpSpPr>
          <a:xfrm>
            <a:off x="7547872" y="2896547"/>
            <a:ext cx="694486" cy="465082"/>
            <a:chOff x="2151821" y="2850384"/>
            <a:chExt cx="694486" cy="46508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3AA2C9-6849-4F30-9D8A-37DCEDF7AE9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C0AD81-86A8-471B-978D-D68BB7E9229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79F0EA-C8B2-4A99-BDD3-1A696C95AEF3}"/>
              </a:ext>
            </a:extLst>
          </p:cNvPr>
          <p:cNvGrpSpPr/>
          <p:nvPr/>
        </p:nvGrpSpPr>
        <p:grpSpPr>
          <a:xfrm>
            <a:off x="7547872" y="3413727"/>
            <a:ext cx="694486" cy="465082"/>
            <a:chOff x="2151821" y="2850384"/>
            <a:chExt cx="694486" cy="46508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3F21D8A-7F63-4D2A-B11B-EBC4616FCB83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D1EFAA2-5C99-45D5-83B9-FAA0B519C37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11C7E6-2D39-4D1C-9204-F46EC3C898C6}"/>
              </a:ext>
            </a:extLst>
          </p:cNvPr>
          <p:cNvGrpSpPr/>
          <p:nvPr/>
        </p:nvGrpSpPr>
        <p:grpSpPr>
          <a:xfrm>
            <a:off x="6911874" y="2901529"/>
            <a:ext cx="694486" cy="465082"/>
            <a:chOff x="2151821" y="2850384"/>
            <a:chExt cx="694486" cy="46508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4834616-5866-4276-9BDC-292C45848EA0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E83996-26FC-4BCC-B99D-89F7687287C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9C41E4F-AFB1-4C3E-B1A7-1505ACAFC039}"/>
              </a:ext>
            </a:extLst>
          </p:cNvPr>
          <p:cNvGrpSpPr/>
          <p:nvPr/>
        </p:nvGrpSpPr>
        <p:grpSpPr>
          <a:xfrm>
            <a:off x="6912166" y="3413727"/>
            <a:ext cx="694486" cy="465082"/>
            <a:chOff x="2151821" y="2850384"/>
            <a:chExt cx="694486" cy="46508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ECBEFA6-0629-43B5-B94E-A19D648098D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CACFC95-58AE-4E6F-A6B7-D32E9E154EC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49E5EE1-AFF8-434D-9B61-514CA3D2D159}"/>
              </a:ext>
            </a:extLst>
          </p:cNvPr>
          <p:cNvGrpSpPr/>
          <p:nvPr/>
        </p:nvGrpSpPr>
        <p:grpSpPr>
          <a:xfrm>
            <a:off x="6280295" y="2899822"/>
            <a:ext cx="694486" cy="465082"/>
            <a:chOff x="2151821" y="2850384"/>
            <a:chExt cx="694486" cy="46508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D60B5C6-89ED-43D0-BBA9-A6D4D7216F7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E7528D-0515-42C0-B241-F9C2CD8F4ED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A4C32E3-A1BA-4C84-A6BF-F8CC224D135F}"/>
              </a:ext>
            </a:extLst>
          </p:cNvPr>
          <p:cNvGrpSpPr/>
          <p:nvPr/>
        </p:nvGrpSpPr>
        <p:grpSpPr>
          <a:xfrm>
            <a:off x="6280295" y="3417189"/>
            <a:ext cx="694486" cy="465082"/>
            <a:chOff x="2151821" y="2850384"/>
            <a:chExt cx="694486" cy="46508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D1A55B-C621-42F4-97F4-D5D67EE4159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0233E04-140C-4A90-A28E-255AD5DCB0E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89D04F8-6DA6-4354-94F8-2657D185909B}"/>
              </a:ext>
            </a:extLst>
          </p:cNvPr>
          <p:cNvGrpSpPr/>
          <p:nvPr/>
        </p:nvGrpSpPr>
        <p:grpSpPr>
          <a:xfrm>
            <a:off x="6280295" y="3934556"/>
            <a:ext cx="694486" cy="465082"/>
            <a:chOff x="2151821" y="2850384"/>
            <a:chExt cx="694486" cy="465082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9263403-BF85-493F-BB8F-684270442E53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8841B03-E52D-4FC9-B141-221660FEE82C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63619FC-2FA9-4AEA-BE58-3D46C32AEA0A}"/>
              </a:ext>
            </a:extLst>
          </p:cNvPr>
          <p:cNvGrpSpPr/>
          <p:nvPr/>
        </p:nvGrpSpPr>
        <p:grpSpPr>
          <a:xfrm>
            <a:off x="6280295" y="4451923"/>
            <a:ext cx="694486" cy="465082"/>
            <a:chOff x="2151821" y="2850384"/>
            <a:chExt cx="694486" cy="46508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D75BE75-BBE7-44D8-A8AA-7EEADCB78F65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DD9E3B1-96E6-4E4E-BAE3-06842D7E32E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FF69CF1-8A72-4D62-A419-CD21F770FC5E}"/>
              </a:ext>
            </a:extLst>
          </p:cNvPr>
          <p:cNvGrpSpPr/>
          <p:nvPr/>
        </p:nvGrpSpPr>
        <p:grpSpPr>
          <a:xfrm>
            <a:off x="6280295" y="4969289"/>
            <a:ext cx="694486" cy="465082"/>
            <a:chOff x="2151821" y="2850384"/>
            <a:chExt cx="694486" cy="465082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0DEDAC7-701D-41AC-9C41-236473AEC56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6AB74D9-37CA-4507-A1CC-69830D49E6A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7515782-7CA9-4453-B5F6-8324B7C5AB0A}"/>
              </a:ext>
            </a:extLst>
          </p:cNvPr>
          <p:cNvGrpSpPr/>
          <p:nvPr/>
        </p:nvGrpSpPr>
        <p:grpSpPr>
          <a:xfrm>
            <a:off x="5614084" y="2899822"/>
            <a:ext cx="694486" cy="465082"/>
            <a:chOff x="2151821" y="2850384"/>
            <a:chExt cx="694486" cy="465082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8EAED06-5FDA-4E14-9F12-162F138342B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1383C3-6C58-40B0-BA8E-E7D7214AB42F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CB7AE90-CA64-498B-BBA3-5133735467CE}"/>
              </a:ext>
            </a:extLst>
          </p:cNvPr>
          <p:cNvGrpSpPr/>
          <p:nvPr/>
        </p:nvGrpSpPr>
        <p:grpSpPr>
          <a:xfrm>
            <a:off x="5614084" y="3410147"/>
            <a:ext cx="694486" cy="465082"/>
            <a:chOff x="2151821" y="2850384"/>
            <a:chExt cx="694486" cy="465082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4B0F051-4989-40DE-8FC6-1185DDF3F8D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24B3C5E-C0EF-4661-8CCC-249578B0BF1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47E9A7B-F784-4385-95E8-5991E5E24305}"/>
              </a:ext>
            </a:extLst>
          </p:cNvPr>
          <p:cNvGrpSpPr/>
          <p:nvPr/>
        </p:nvGrpSpPr>
        <p:grpSpPr>
          <a:xfrm>
            <a:off x="5614084" y="3920472"/>
            <a:ext cx="694486" cy="465082"/>
            <a:chOff x="2151821" y="2850384"/>
            <a:chExt cx="694486" cy="465082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0E72D66-FCE6-4B23-9F68-B9385E8322C4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458BA4A-822B-4046-BB2D-9F7151853B9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7F46B19-19CF-4E8C-AD61-1BD9E2241EBA}"/>
              </a:ext>
            </a:extLst>
          </p:cNvPr>
          <p:cNvGrpSpPr/>
          <p:nvPr/>
        </p:nvGrpSpPr>
        <p:grpSpPr>
          <a:xfrm>
            <a:off x="5614084" y="4430797"/>
            <a:ext cx="694486" cy="465082"/>
            <a:chOff x="2151821" y="2850384"/>
            <a:chExt cx="694486" cy="465082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91864E9-A605-41CB-BDB7-02B73848F957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26BBA6E-4168-462B-809B-4426E1FFB69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A5FC0F1-FC25-476B-842F-7EE960A27310}"/>
              </a:ext>
            </a:extLst>
          </p:cNvPr>
          <p:cNvGrpSpPr/>
          <p:nvPr/>
        </p:nvGrpSpPr>
        <p:grpSpPr>
          <a:xfrm>
            <a:off x="4876385" y="2899822"/>
            <a:ext cx="694486" cy="555384"/>
            <a:chOff x="2151821" y="2805233"/>
            <a:chExt cx="694486" cy="555384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C4AEADE-2A7A-448B-8CE2-94899CF49B09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44B6303-4940-4149-AD03-0F07FDFB5E7F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F649585-C57A-4DA6-8D0B-6AD5383EA68E}"/>
              </a:ext>
            </a:extLst>
          </p:cNvPr>
          <p:cNvGrpSpPr/>
          <p:nvPr/>
        </p:nvGrpSpPr>
        <p:grpSpPr>
          <a:xfrm>
            <a:off x="4876385" y="3303423"/>
            <a:ext cx="694486" cy="555384"/>
            <a:chOff x="2151821" y="2805233"/>
            <a:chExt cx="694486" cy="555384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F5D3BC3-93F4-4A87-AE67-DA6DAFF29F0A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80352FE-4E84-4A72-98F9-39F6D55E0A4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DA6A397-ECE5-4840-8D7C-60A306C22829}"/>
              </a:ext>
            </a:extLst>
          </p:cNvPr>
          <p:cNvGrpSpPr/>
          <p:nvPr/>
        </p:nvGrpSpPr>
        <p:grpSpPr>
          <a:xfrm>
            <a:off x="4876385" y="3707024"/>
            <a:ext cx="694486" cy="555384"/>
            <a:chOff x="2151821" y="2805233"/>
            <a:chExt cx="694486" cy="555384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C5BE0BA-EAE7-43BC-BB63-20362AA9811E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14D7105-5D06-4240-A8ED-E19C99968407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79D2C69-6668-4523-9DC7-1F4B8EFF9D0C}"/>
              </a:ext>
            </a:extLst>
          </p:cNvPr>
          <p:cNvGrpSpPr/>
          <p:nvPr/>
        </p:nvGrpSpPr>
        <p:grpSpPr>
          <a:xfrm>
            <a:off x="4876385" y="4110625"/>
            <a:ext cx="694486" cy="555384"/>
            <a:chOff x="2151821" y="2805233"/>
            <a:chExt cx="694486" cy="555384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8B59CA3-67A0-42DC-8BE4-B3FF545F5375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AA72F4D-9B26-4800-B728-1F76D35BC136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E0EEAF6-1F6C-4455-A27D-97B0B0C17C95}"/>
              </a:ext>
            </a:extLst>
          </p:cNvPr>
          <p:cNvGrpSpPr/>
          <p:nvPr/>
        </p:nvGrpSpPr>
        <p:grpSpPr>
          <a:xfrm>
            <a:off x="4876385" y="4514226"/>
            <a:ext cx="694486" cy="555384"/>
            <a:chOff x="2151821" y="2805233"/>
            <a:chExt cx="694486" cy="555384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1461EED-8F27-4F7D-A1AB-EF1126F415E8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FD9D757-EEB7-45FE-82F8-3148F045298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C9D36EA-706F-45D8-A739-342C6BCE94A0}"/>
              </a:ext>
            </a:extLst>
          </p:cNvPr>
          <p:cNvGrpSpPr/>
          <p:nvPr/>
        </p:nvGrpSpPr>
        <p:grpSpPr>
          <a:xfrm>
            <a:off x="4876385" y="4917827"/>
            <a:ext cx="694486" cy="555384"/>
            <a:chOff x="2151821" y="2805233"/>
            <a:chExt cx="694486" cy="555384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10169B3-A947-41C2-8AE1-7DCDCA391B59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399487C-DE3D-419E-AEF0-F4133F9A156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E647E74-D376-4CBE-9CE1-776CBAD5F940}"/>
              </a:ext>
            </a:extLst>
          </p:cNvPr>
          <p:cNvGrpSpPr/>
          <p:nvPr/>
        </p:nvGrpSpPr>
        <p:grpSpPr>
          <a:xfrm>
            <a:off x="4876385" y="5321428"/>
            <a:ext cx="694486" cy="555384"/>
            <a:chOff x="2151821" y="2805233"/>
            <a:chExt cx="694486" cy="555384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0E73DFF-E8A7-4A41-A197-5D52640AF3E8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64479D2-3240-4450-9AFE-0273AC9AA409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09D68CB-540E-492B-B6A2-85F9D7DCA758}"/>
              </a:ext>
            </a:extLst>
          </p:cNvPr>
          <p:cNvGrpSpPr/>
          <p:nvPr/>
        </p:nvGrpSpPr>
        <p:grpSpPr>
          <a:xfrm>
            <a:off x="4876385" y="5725030"/>
            <a:ext cx="694486" cy="555384"/>
            <a:chOff x="2151821" y="2805233"/>
            <a:chExt cx="694486" cy="555384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8F2C297-445C-498F-9356-3AC3E09065B6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AF32AC4-9503-41D4-AFA0-3AD86A614DF8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100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964A3F-BA3D-40A3-81D9-CF40656F988A}"/>
              </a:ext>
            </a:extLst>
          </p:cNvPr>
          <p:cNvGrpSpPr/>
          <p:nvPr/>
        </p:nvGrpSpPr>
        <p:grpSpPr>
          <a:xfrm>
            <a:off x="4109626" y="2904375"/>
            <a:ext cx="694486" cy="555384"/>
            <a:chOff x="2151821" y="2805233"/>
            <a:chExt cx="694486" cy="555384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E3EB10A-AA03-492F-A9FA-8CC4FFE9ADD7}"/>
                </a:ext>
              </a:extLst>
            </p:cNvPr>
            <p:cNvSpPr/>
            <p:nvPr/>
          </p:nvSpPr>
          <p:spPr>
            <a:xfrm>
              <a:off x="2221372" y="2805233"/>
              <a:ext cx="555384" cy="555384"/>
            </a:xfrm>
            <a:prstGeom prst="ellipse">
              <a:avLst/>
            </a:prstGeom>
            <a:solidFill>
              <a:srgbClr val="0079C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7EDD84D-8251-46E1-B18A-EEE8F6A9AC7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1 000</a:t>
              </a:r>
            </a:p>
          </p:txBody>
        </p:sp>
      </p:grpSp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695981F-9B26-451C-9436-03D09496DD0D}"/>
              </a:ext>
            </a:extLst>
          </p:cNvPr>
          <p:cNvGrpSpPr/>
          <p:nvPr/>
        </p:nvGrpSpPr>
        <p:grpSpPr>
          <a:xfrm>
            <a:off x="1286026" y="3751582"/>
            <a:ext cx="2237166" cy="1151089"/>
            <a:chOff x="-1074198" y="2210540"/>
            <a:chExt cx="2237166" cy="1151089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E1345C6-65C8-4105-B2C3-19C4F00FEF8B}"/>
                </a:ext>
              </a:extLst>
            </p:cNvPr>
            <p:cNvSpPr/>
            <p:nvPr/>
          </p:nvSpPr>
          <p:spPr>
            <a:xfrm>
              <a:off x="-1074198" y="2210540"/>
              <a:ext cx="2237166" cy="1151089"/>
            </a:xfrm>
            <a:prstGeom prst="rect">
              <a:avLst/>
            </a:prstGeom>
            <a:solidFill>
              <a:srgbClr val="F082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E2BEF87-5306-40D5-8C33-88077FFAB8A6}"/>
                </a:ext>
              </a:extLst>
            </p:cNvPr>
            <p:cNvSpPr/>
            <p:nvPr/>
          </p:nvSpPr>
          <p:spPr>
            <a:xfrm>
              <a:off x="-948041" y="2330115"/>
              <a:ext cx="199527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In this example, the number </a:t>
              </a:r>
              <a:r>
                <a:rPr lang="en-GB" b="1" dirty="0"/>
                <a:t>1845.22</a:t>
              </a:r>
              <a:r>
                <a:rPr lang="en-GB" dirty="0"/>
                <a:t> is seen.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7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Table 2">
            <a:extLst>
              <a:ext uri="{FF2B5EF4-FFF2-40B4-BE49-F238E27FC236}">
                <a16:creationId xmlns:a16="http://schemas.microsoft.com/office/drawing/2014/main" id="{AE53BB19-78FB-4567-A8B5-D36545930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167809"/>
              </p:ext>
            </p:extLst>
          </p:nvPr>
        </p:nvGraphicFramePr>
        <p:xfrm>
          <a:off x="755650" y="3356687"/>
          <a:ext cx="7634976" cy="291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496">
                  <a:extLst>
                    <a:ext uri="{9D8B030D-6E8A-4147-A177-3AD203B41FA5}">
                      <a16:colId xmlns:a16="http://schemas.microsoft.com/office/drawing/2014/main" val="4129136481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862613629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107159248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3295414696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59431474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972212809"/>
                    </a:ext>
                  </a:extLst>
                </a:gridCol>
              </a:tblGrid>
              <a:tr h="31234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Thousands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917060"/>
                  </a:ext>
                </a:extLst>
              </a:tr>
              <a:tr h="2601141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506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FD4F894-1F7A-4103-B3F1-79B59AAEFE49}"/>
              </a:ext>
            </a:extLst>
          </p:cNvPr>
          <p:cNvSpPr/>
          <p:nvPr/>
        </p:nvSpPr>
        <p:spPr>
          <a:xfrm>
            <a:off x="755650" y="696913"/>
            <a:ext cx="724550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Composing Numbers With Decimals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5B00B-3143-4D7E-9037-E67DBFB31109}"/>
              </a:ext>
            </a:extLst>
          </p:cNvPr>
          <p:cNvSpPr/>
          <p:nvPr/>
        </p:nvSpPr>
        <p:spPr>
          <a:xfrm>
            <a:off x="755650" y="1928019"/>
            <a:ext cx="7632700" cy="683889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Numbers with decimals are sorted from right to left in a place value grid,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the same way as whole numbers.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C9DB846-0ED6-4432-94EC-50156BC665E9}"/>
              </a:ext>
            </a:extLst>
          </p:cNvPr>
          <p:cNvGrpSpPr/>
          <p:nvPr/>
        </p:nvGrpSpPr>
        <p:grpSpPr>
          <a:xfrm>
            <a:off x="1016344" y="3453941"/>
            <a:ext cx="7344725" cy="2687280"/>
            <a:chOff x="1016344" y="3236226"/>
            <a:chExt cx="7344725" cy="268728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FBEA320-FC29-41F6-9D79-0A7AA24D97B6}"/>
                </a:ext>
              </a:extLst>
            </p:cNvPr>
            <p:cNvGrpSpPr/>
            <p:nvPr/>
          </p:nvGrpSpPr>
          <p:grpSpPr>
            <a:xfrm>
              <a:off x="7143278" y="3580169"/>
              <a:ext cx="694486" cy="465082"/>
              <a:chOff x="2151821" y="2850384"/>
              <a:chExt cx="694486" cy="465082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23AA2C9-6849-4F30-9D8A-37DCEDF7AE9A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EC0AD81-86A8-471B-978D-D68BB7E92292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0.01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479F0EA-C8B2-4A99-BDD3-1A696C95AEF3}"/>
                </a:ext>
              </a:extLst>
            </p:cNvPr>
            <p:cNvGrpSpPr/>
            <p:nvPr/>
          </p:nvGrpSpPr>
          <p:grpSpPr>
            <a:xfrm>
              <a:off x="7666583" y="3580169"/>
              <a:ext cx="694486" cy="465082"/>
              <a:chOff x="2151821" y="2850384"/>
              <a:chExt cx="694486" cy="465082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3F21D8A-7F63-4D2A-B11B-EBC4616FCB83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D1EFAA2-5C99-45D5-83B9-FAA0B519C375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0.01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811C7E6-2D39-4D1C-9204-F46EC3C898C6}"/>
                </a:ext>
              </a:extLst>
            </p:cNvPr>
            <p:cNvGrpSpPr/>
            <p:nvPr/>
          </p:nvGrpSpPr>
          <p:grpSpPr>
            <a:xfrm>
              <a:off x="5850946" y="3597507"/>
              <a:ext cx="694486" cy="465082"/>
              <a:chOff x="2151821" y="2850384"/>
              <a:chExt cx="694486" cy="465082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4834616-5866-4276-9BDC-292C45848EA0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8E83996-26FC-4BCC-B99D-89F7687287C3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0.1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9C41E4F-AFB1-4C3E-B1A7-1505ACAFC039}"/>
                </a:ext>
              </a:extLst>
            </p:cNvPr>
            <p:cNvGrpSpPr/>
            <p:nvPr/>
          </p:nvGrpSpPr>
          <p:grpSpPr>
            <a:xfrm>
              <a:off x="6390326" y="3597507"/>
              <a:ext cx="694486" cy="465082"/>
              <a:chOff x="2151821" y="2850384"/>
              <a:chExt cx="694486" cy="465082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ECBEFA6-0629-43B5-B94E-A19D648098DE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CACFC95-58AE-4E6F-A6B7-D32E9E154EC2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0.1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49E5EE1-AFF8-434D-9B61-514CA3D2D159}"/>
                </a:ext>
              </a:extLst>
            </p:cNvPr>
            <p:cNvGrpSpPr/>
            <p:nvPr/>
          </p:nvGrpSpPr>
          <p:grpSpPr>
            <a:xfrm>
              <a:off x="4592071" y="3610473"/>
              <a:ext cx="694486" cy="465082"/>
              <a:chOff x="2151821" y="2850384"/>
              <a:chExt cx="694486" cy="465082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D60B5C6-89ED-43D0-BBA9-A6D4D7216F71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EE6C7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5E7528D-0515-42C0-B241-F9C2CD8F4ED1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A4C32E3-A1BA-4C84-A6BF-F8CC224D135F}"/>
                </a:ext>
              </a:extLst>
            </p:cNvPr>
            <p:cNvGrpSpPr/>
            <p:nvPr/>
          </p:nvGrpSpPr>
          <p:grpSpPr>
            <a:xfrm>
              <a:off x="5151472" y="3610473"/>
              <a:ext cx="694486" cy="465082"/>
              <a:chOff x="2151821" y="2850384"/>
              <a:chExt cx="694486" cy="465082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2D1A55B-C621-42F4-97F4-D5D67EE4159E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EE6C7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0233E04-140C-4A90-A28E-255AD5DCB0E0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7515782-7CA9-4453-B5F6-8324B7C5AB0A}"/>
                </a:ext>
              </a:extLst>
            </p:cNvPr>
            <p:cNvGrpSpPr/>
            <p:nvPr/>
          </p:nvGrpSpPr>
          <p:grpSpPr>
            <a:xfrm>
              <a:off x="3314404" y="3610473"/>
              <a:ext cx="694486" cy="465082"/>
              <a:chOff x="2151821" y="2850384"/>
              <a:chExt cx="694486" cy="46508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8EAED06-5FDA-4E14-9F12-162F138342B1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F1383C3-6C58-40B0-BA8E-E7D7214AB42F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CB7AE90-CA64-498B-BBA3-5133735467CE}"/>
                </a:ext>
              </a:extLst>
            </p:cNvPr>
            <p:cNvGrpSpPr/>
            <p:nvPr/>
          </p:nvGrpSpPr>
          <p:grpSpPr>
            <a:xfrm>
              <a:off x="3849857" y="3610473"/>
              <a:ext cx="694486" cy="465082"/>
              <a:chOff x="2151821" y="2850384"/>
              <a:chExt cx="694486" cy="465082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4B0F051-4989-40DE-8FC6-1185DDF3F8DF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24B3C5E-C0EF-4661-8CCC-249578B0BF13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5FC0F1-FC25-476B-842F-7EE960A27310}"/>
                </a:ext>
              </a:extLst>
            </p:cNvPr>
            <p:cNvGrpSpPr/>
            <p:nvPr/>
          </p:nvGrpSpPr>
          <p:grpSpPr>
            <a:xfrm>
              <a:off x="2010971" y="3581115"/>
              <a:ext cx="694486" cy="555384"/>
              <a:chOff x="2151821" y="2805233"/>
              <a:chExt cx="694486" cy="55538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C4AEADE-2A7A-448B-8CE2-94899CF49B09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44B6303-4940-4149-AD03-0F07FDFB5E7F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F649585-C57A-4DA6-8D0B-6AD5383EA68E}"/>
                </a:ext>
              </a:extLst>
            </p:cNvPr>
            <p:cNvGrpSpPr/>
            <p:nvPr/>
          </p:nvGrpSpPr>
          <p:grpSpPr>
            <a:xfrm>
              <a:off x="2616539" y="3581115"/>
              <a:ext cx="694486" cy="555384"/>
              <a:chOff x="2151821" y="2805233"/>
              <a:chExt cx="694486" cy="555384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EF5D3BC3-93F4-4A87-AE67-DA6DAFF29F0A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80352FE-4E84-4A72-98F9-39F6D55E0A40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3964A3F-BA3D-40A3-81D9-CF40656F988A}"/>
                </a:ext>
              </a:extLst>
            </p:cNvPr>
            <p:cNvGrpSpPr/>
            <p:nvPr/>
          </p:nvGrpSpPr>
          <p:grpSpPr>
            <a:xfrm>
              <a:off x="1016344" y="3597507"/>
              <a:ext cx="694486" cy="555384"/>
              <a:chOff x="2151821" y="2805233"/>
              <a:chExt cx="694486" cy="555384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CE3EB10A-AA03-492F-A9FA-8CC4FFE9ADD7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79C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7EDD84D-8251-46E1-B18A-EEE8F6A9AC71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1 000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BC82AB8-3EE1-40B7-93F1-EC2D59323568}"/>
                </a:ext>
              </a:extLst>
            </p:cNvPr>
            <p:cNvGrpSpPr/>
            <p:nvPr/>
          </p:nvGrpSpPr>
          <p:grpSpPr>
            <a:xfrm>
              <a:off x="2010971" y="4174231"/>
              <a:ext cx="694486" cy="555384"/>
              <a:chOff x="2151821" y="2805233"/>
              <a:chExt cx="694486" cy="555384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664E86A1-84AB-432E-BC53-875023FEFBD5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76827D6-AC9F-4238-8185-99AEFF804339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28DAB14-C9BC-4904-AF71-89D141E15BD5}"/>
                </a:ext>
              </a:extLst>
            </p:cNvPr>
            <p:cNvGrpSpPr/>
            <p:nvPr/>
          </p:nvGrpSpPr>
          <p:grpSpPr>
            <a:xfrm>
              <a:off x="2616539" y="4174231"/>
              <a:ext cx="694486" cy="555384"/>
              <a:chOff x="2151821" y="2805233"/>
              <a:chExt cx="694486" cy="555384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C957ADD-CA37-4AA3-96AD-B5CF42CB0FA8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DFC2EF86-1845-413D-88FB-FCF6C55EEDEE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625D286-4169-4662-BD79-3045551F805C}"/>
                </a:ext>
              </a:extLst>
            </p:cNvPr>
            <p:cNvGrpSpPr/>
            <p:nvPr/>
          </p:nvGrpSpPr>
          <p:grpSpPr>
            <a:xfrm>
              <a:off x="2010971" y="4766044"/>
              <a:ext cx="694486" cy="555384"/>
              <a:chOff x="2151821" y="2805233"/>
              <a:chExt cx="694486" cy="55538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B3CBA329-74BA-4E68-866A-5E7753DF65BA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030A1AF-656E-4BEA-BF4E-3FA45BF64B17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8CC4BA5-E893-418C-A69F-53A47CD6CE06}"/>
                </a:ext>
              </a:extLst>
            </p:cNvPr>
            <p:cNvGrpSpPr/>
            <p:nvPr/>
          </p:nvGrpSpPr>
          <p:grpSpPr>
            <a:xfrm>
              <a:off x="2616539" y="4766044"/>
              <a:ext cx="694486" cy="555384"/>
              <a:chOff x="2151821" y="2805233"/>
              <a:chExt cx="694486" cy="555384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12F767B-26DD-40F4-B672-DF1AB222AE89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651223A-8F37-4664-B7C8-2DC695BECD22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5E9E67D1-5F8C-4E6E-8413-2EADAC9CD49F}"/>
                </a:ext>
              </a:extLst>
            </p:cNvPr>
            <p:cNvGrpSpPr/>
            <p:nvPr/>
          </p:nvGrpSpPr>
          <p:grpSpPr>
            <a:xfrm>
              <a:off x="2010795" y="5368122"/>
              <a:ext cx="694486" cy="555384"/>
              <a:chOff x="2151821" y="2805233"/>
              <a:chExt cx="694486" cy="555384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1D6E3FF-EDBF-46F1-887D-8D3B76FF5D1C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DDC6CD3-2A17-44AE-AB35-361495FD9E95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5094D51-B99C-4D96-8624-C88214DFA098}"/>
                </a:ext>
              </a:extLst>
            </p:cNvPr>
            <p:cNvGrpSpPr/>
            <p:nvPr/>
          </p:nvGrpSpPr>
          <p:grpSpPr>
            <a:xfrm>
              <a:off x="2616363" y="5368122"/>
              <a:ext cx="694486" cy="555384"/>
              <a:chOff x="2151821" y="2805233"/>
              <a:chExt cx="694486" cy="555384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3AF874A9-8CBC-4324-8EF8-829A12DCBF4B}"/>
                  </a:ext>
                </a:extLst>
              </p:cNvPr>
              <p:cNvSpPr/>
              <p:nvPr/>
            </p:nvSpPr>
            <p:spPr>
              <a:xfrm>
                <a:off x="2221372" y="2805233"/>
                <a:ext cx="555384" cy="555384"/>
              </a:xfrm>
              <a:prstGeom prst="ellipse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20E58A90-E039-416A-8BC6-7F37EE10FAAC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51B0B80-2428-4326-B464-E97F05F0381E}"/>
                </a:ext>
              </a:extLst>
            </p:cNvPr>
            <p:cNvGrpSpPr/>
            <p:nvPr/>
          </p:nvGrpSpPr>
          <p:grpSpPr>
            <a:xfrm>
              <a:off x="3319403" y="4125341"/>
              <a:ext cx="694486" cy="465082"/>
              <a:chOff x="2151821" y="2850384"/>
              <a:chExt cx="694486" cy="465082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FE94725A-BE20-4010-9C96-BAA89CD53305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DB697534-8F9E-4963-A412-1A6AA4D06FDB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</a:t>
                </a: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B871C834-B4D2-48D1-823C-C097AFBAA7DC}"/>
                </a:ext>
              </a:extLst>
            </p:cNvPr>
            <p:cNvGrpSpPr/>
            <p:nvPr/>
          </p:nvGrpSpPr>
          <p:grpSpPr>
            <a:xfrm>
              <a:off x="3854856" y="4125341"/>
              <a:ext cx="694486" cy="465082"/>
              <a:chOff x="2151821" y="2850384"/>
              <a:chExt cx="694486" cy="465082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0C2882C8-8769-4631-B626-8DB12E028D70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904456C-FF32-4C03-AA7F-55D6CF3F3E3B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</a:t>
                </a: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8007E02-FCC3-4FDB-A081-127ED19C72D5}"/>
                </a:ext>
              </a:extLst>
            </p:cNvPr>
            <p:cNvGrpSpPr/>
            <p:nvPr/>
          </p:nvGrpSpPr>
          <p:grpSpPr>
            <a:xfrm>
              <a:off x="4592071" y="4125341"/>
              <a:ext cx="694486" cy="465082"/>
              <a:chOff x="2151821" y="2850384"/>
              <a:chExt cx="694486" cy="465082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A925DB9E-51DA-477D-9F3D-78792A86896E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EE6C7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79DC4E-8DAD-4853-8CED-F1E2195ADAFF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</a:t>
                </a: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E0A232E-442E-432D-B0FA-91E5423ED04D}"/>
                </a:ext>
              </a:extLst>
            </p:cNvPr>
            <p:cNvGrpSpPr/>
            <p:nvPr/>
          </p:nvGrpSpPr>
          <p:grpSpPr>
            <a:xfrm>
              <a:off x="5151472" y="4125341"/>
              <a:ext cx="694486" cy="465082"/>
              <a:chOff x="2151821" y="2850384"/>
              <a:chExt cx="694486" cy="465082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521862B6-744E-43A5-B190-2A0E995A6851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EE6C7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4F7B5D31-91C1-45CD-9973-7542C729A22E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</a:t>
                </a: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0F91BCED-14E4-4F33-A7D6-ED7740CAC7BC}"/>
                </a:ext>
              </a:extLst>
            </p:cNvPr>
            <p:cNvGrpSpPr/>
            <p:nvPr/>
          </p:nvGrpSpPr>
          <p:grpSpPr>
            <a:xfrm>
              <a:off x="4592071" y="4640209"/>
              <a:ext cx="694486" cy="465082"/>
              <a:chOff x="2151821" y="2850384"/>
              <a:chExt cx="694486" cy="465082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334FF2C1-57EB-4F51-98DD-563A8A81DAD6}"/>
                  </a:ext>
                </a:extLst>
              </p:cNvPr>
              <p:cNvSpPr/>
              <p:nvPr/>
            </p:nvSpPr>
            <p:spPr>
              <a:xfrm>
                <a:off x="2266523" y="2850384"/>
                <a:ext cx="465082" cy="465082"/>
              </a:xfrm>
              <a:prstGeom prst="ellipse">
                <a:avLst/>
              </a:prstGeom>
              <a:solidFill>
                <a:srgbClr val="EE6C7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0A5FB01-6EE6-463D-BBF1-0637E2B2785F}"/>
                  </a:ext>
                </a:extLst>
              </p:cNvPr>
              <p:cNvSpPr txBox="1"/>
              <p:nvPr/>
            </p:nvSpPr>
            <p:spPr>
              <a:xfrm>
                <a:off x="2151821" y="2944426"/>
                <a:ext cx="694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</a:t>
                </a:r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BB72011-125E-40F0-B3FE-E420CF3B4105}"/>
                </a:ext>
              </a:extLst>
            </p:cNvPr>
            <p:cNvSpPr/>
            <p:nvPr/>
          </p:nvSpPr>
          <p:spPr>
            <a:xfrm>
              <a:off x="5768234" y="3236226"/>
              <a:ext cx="138030" cy="1146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78AE820-0FFA-472E-AB36-BB5F477A33E5}"/>
                </a:ext>
              </a:extLst>
            </p:cNvPr>
            <p:cNvSpPr/>
            <p:nvPr/>
          </p:nvSpPr>
          <p:spPr>
            <a:xfrm>
              <a:off x="5768234" y="4885072"/>
              <a:ext cx="138030" cy="1146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57E987B3-D3C7-42EA-A6D4-03F1D8719E40}"/>
              </a:ext>
            </a:extLst>
          </p:cNvPr>
          <p:cNvGrpSpPr/>
          <p:nvPr/>
        </p:nvGrpSpPr>
        <p:grpSpPr>
          <a:xfrm>
            <a:off x="755649" y="2692401"/>
            <a:ext cx="7709081" cy="535336"/>
            <a:chOff x="755649" y="2692401"/>
            <a:chExt cx="7709081" cy="535336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483B1D9C-DB51-4E5B-BB33-50029DAF313E}"/>
                </a:ext>
              </a:extLst>
            </p:cNvPr>
            <p:cNvSpPr/>
            <p:nvPr/>
          </p:nvSpPr>
          <p:spPr>
            <a:xfrm>
              <a:off x="755650" y="2692401"/>
              <a:ext cx="7632700" cy="535336"/>
            </a:xfrm>
            <a:prstGeom prst="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altLang="en-US" sz="1600" dirty="0">
                <a:solidFill>
                  <a:schemeClr val="tx1"/>
                </a:solidFill>
                <a:cs typeface="Sassoon Infant Rg" panose="02000503030000020003" pitchFamily="50" charset="0"/>
                <a:sym typeface="Sassoon Infant Rg" panose="02000503030000020003" pitchFamily="50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B1A770DE-E6AB-4697-BFAC-F51AE78A635C}"/>
                </a:ext>
              </a:extLst>
            </p:cNvPr>
            <p:cNvSpPr/>
            <p:nvPr/>
          </p:nvSpPr>
          <p:spPr>
            <a:xfrm>
              <a:off x="755649" y="2783477"/>
              <a:ext cx="77090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In this example, the number 1845.22 is seen within a place value grid.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BF0B58A-1433-4445-8855-B964AF1939AF}"/>
              </a:ext>
            </a:extLst>
          </p:cNvPr>
          <p:cNvGrpSpPr/>
          <p:nvPr/>
        </p:nvGrpSpPr>
        <p:grpSpPr>
          <a:xfrm>
            <a:off x="755649" y="2692401"/>
            <a:ext cx="7709081" cy="535336"/>
            <a:chOff x="755649" y="2692401"/>
            <a:chExt cx="7709081" cy="535336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66E9407-B748-483A-88A7-21CB7234C0D7}"/>
                </a:ext>
              </a:extLst>
            </p:cNvPr>
            <p:cNvSpPr/>
            <p:nvPr/>
          </p:nvSpPr>
          <p:spPr>
            <a:xfrm>
              <a:off x="755650" y="2692401"/>
              <a:ext cx="7632700" cy="535336"/>
            </a:xfrm>
            <a:prstGeom prst="rect">
              <a:avLst/>
            </a:prstGeom>
            <a:solidFill>
              <a:srgbClr val="F082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altLang="en-US" sz="1600" dirty="0">
                <a:solidFill>
                  <a:schemeClr val="tx1"/>
                </a:solidFill>
                <a:cs typeface="Sassoon Infant Rg" panose="02000503030000020003" pitchFamily="50" charset="0"/>
                <a:sym typeface="Sassoon Infant Rg" panose="02000503030000020003" pitchFamily="50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02482B5-C8E3-43AE-BF92-7FC45D1F9793}"/>
                </a:ext>
              </a:extLst>
            </p:cNvPr>
            <p:cNvSpPr/>
            <p:nvPr/>
          </p:nvSpPr>
          <p:spPr>
            <a:xfrm>
              <a:off x="755649" y="2783477"/>
              <a:ext cx="77090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How many tenths are represented in the tenths column?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8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Table 2">
            <a:extLst>
              <a:ext uri="{FF2B5EF4-FFF2-40B4-BE49-F238E27FC236}">
                <a16:creationId xmlns:a16="http://schemas.microsoft.com/office/drawing/2014/main" id="{AE53BB19-78FB-4567-A8B5-D36545930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36291"/>
              </p:ext>
            </p:extLst>
          </p:nvPr>
        </p:nvGraphicFramePr>
        <p:xfrm>
          <a:off x="755650" y="3356687"/>
          <a:ext cx="7634976" cy="237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496">
                  <a:extLst>
                    <a:ext uri="{9D8B030D-6E8A-4147-A177-3AD203B41FA5}">
                      <a16:colId xmlns:a16="http://schemas.microsoft.com/office/drawing/2014/main" val="4129136481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862613629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107159248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3295414696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59431474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972212809"/>
                    </a:ext>
                  </a:extLst>
                </a:gridCol>
              </a:tblGrid>
              <a:tr h="31234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Thousands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917060"/>
                  </a:ext>
                </a:extLst>
              </a:tr>
              <a:tr h="2061209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506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FD4F894-1F7A-4103-B3F1-79B59AAEFE49}"/>
              </a:ext>
            </a:extLst>
          </p:cNvPr>
          <p:cNvSpPr/>
          <p:nvPr/>
        </p:nvSpPr>
        <p:spPr>
          <a:xfrm>
            <a:off x="755650" y="696913"/>
            <a:ext cx="724550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Composing Numbers With Decimals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5B00B-3143-4D7E-9037-E67DBFB31109}"/>
              </a:ext>
            </a:extLst>
          </p:cNvPr>
          <p:cNvSpPr/>
          <p:nvPr/>
        </p:nvSpPr>
        <p:spPr>
          <a:xfrm>
            <a:off x="755650" y="1928019"/>
            <a:ext cx="7632700" cy="407831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Use place value counters to compose the number. Which is the correct answer?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BEA320-FC29-41F6-9D79-0A7AA24D97B6}"/>
              </a:ext>
            </a:extLst>
          </p:cNvPr>
          <p:cNvGrpSpPr/>
          <p:nvPr/>
        </p:nvGrpSpPr>
        <p:grpSpPr>
          <a:xfrm>
            <a:off x="7143278" y="3797884"/>
            <a:ext cx="694486" cy="465082"/>
            <a:chOff x="2151821" y="2850384"/>
            <a:chExt cx="694486" cy="46508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3AA2C9-6849-4F30-9D8A-37DCEDF7AE9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C0AD81-86A8-471B-978D-D68BB7E9229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11C7E6-2D39-4D1C-9204-F46EC3C898C6}"/>
              </a:ext>
            </a:extLst>
          </p:cNvPr>
          <p:cNvGrpSpPr/>
          <p:nvPr/>
        </p:nvGrpSpPr>
        <p:grpSpPr>
          <a:xfrm>
            <a:off x="5850946" y="3815222"/>
            <a:ext cx="694486" cy="465082"/>
            <a:chOff x="2151821" y="2850384"/>
            <a:chExt cx="694486" cy="46508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4834616-5866-4276-9BDC-292C45848EA0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E83996-26FC-4BCC-B99D-89F7687287C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9C41E4F-AFB1-4C3E-B1A7-1505ACAFC039}"/>
              </a:ext>
            </a:extLst>
          </p:cNvPr>
          <p:cNvGrpSpPr/>
          <p:nvPr/>
        </p:nvGrpSpPr>
        <p:grpSpPr>
          <a:xfrm>
            <a:off x="6390326" y="3815222"/>
            <a:ext cx="694486" cy="465082"/>
            <a:chOff x="2151821" y="2850384"/>
            <a:chExt cx="694486" cy="46508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ECBEFA6-0629-43B5-B94E-A19D648098D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CACFC95-58AE-4E6F-A6B7-D32E9E154EC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49E5EE1-AFF8-434D-9B61-514CA3D2D159}"/>
              </a:ext>
            </a:extLst>
          </p:cNvPr>
          <p:cNvGrpSpPr/>
          <p:nvPr/>
        </p:nvGrpSpPr>
        <p:grpSpPr>
          <a:xfrm>
            <a:off x="4592071" y="3828188"/>
            <a:ext cx="694486" cy="465082"/>
            <a:chOff x="2151821" y="2850384"/>
            <a:chExt cx="694486" cy="46508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D60B5C6-89ED-43D0-BBA9-A6D4D7216F7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E7528D-0515-42C0-B241-F9C2CD8F4ED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A4C32E3-A1BA-4C84-A6BF-F8CC224D135F}"/>
              </a:ext>
            </a:extLst>
          </p:cNvPr>
          <p:cNvGrpSpPr/>
          <p:nvPr/>
        </p:nvGrpSpPr>
        <p:grpSpPr>
          <a:xfrm>
            <a:off x="5151472" y="3828188"/>
            <a:ext cx="694486" cy="465082"/>
            <a:chOff x="2151821" y="2850384"/>
            <a:chExt cx="694486" cy="46508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D1A55B-C621-42F4-97F4-D5D67EE4159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0233E04-140C-4A90-A28E-255AD5DCB0E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7515782-7CA9-4453-B5F6-8324B7C5AB0A}"/>
              </a:ext>
            </a:extLst>
          </p:cNvPr>
          <p:cNvGrpSpPr/>
          <p:nvPr/>
        </p:nvGrpSpPr>
        <p:grpSpPr>
          <a:xfrm>
            <a:off x="3314404" y="3828188"/>
            <a:ext cx="694486" cy="465082"/>
            <a:chOff x="2151821" y="2850384"/>
            <a:chExt cx="694486" cy="465082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8EAED06-5FDA-4E14-9F12-162F138342B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1383C3-6C58-40B0-BA8E-E7D7214AB42F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CB7AE90-CA64-498B-BBA3-5133735467CE}"/>
              </a:ext>
            </a:extLst>
          </p:cNvPr>
          <p:cNvGrpSpPr/>
          <p:nvPr/>
        </p:nvGrpSpPr>
        <p:grpSpPr>
          <a:xfrm>
            <a:off x="3849857" y="3828188"/>
            <a:ext cx="694486" cy="465082"/>
            <a:chOff x="2151821" y="2850384"/>
            <a:chExt cx="694486" cy="465082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4B0F051-4989-40DE-8FC6-1185DDF3F8D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24B3C5E-C0EF-4661-8CCC-249578B0BF1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8007E02-FCC3-4FDB-A081-127ED19C72D5}"/>
              </a:ext>
            </a:extLst>
          </p:cNvPr>
          <p:cNvGrpSpPr/>
          <p:nvPr/>
        </p:nvGrpSpPr>
        <p:grpSpPr>
          <a:xfrm>
            <a:off x="4592071" y="4343056"/>
            <a:ext cx="694486" cy="465082"/>
            <a:chOff x="2151821" y="2850384"/>
            <a:chExt cx="694486" cy="465082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925DB9E-51DA-477D-9F3D-78792A86896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D79DC4E-8DAD-4853-8CED-F1E2195ADAFF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E0A232E-442E-432D-B0FA-91E5423ED04D}"/>
              </a:ext>
            </a:extLst>
          </p:cNvPr>
          <p:cNvGrpSpPr/>
          <p:nvPr/>
        </p:nvGrpSpPr>
        <p:grpSpPr>
          <a:xfrm>
            <a:off x="5151472" y="4343056"/>
            <a:ext cx="694486" cy="465082"/>
            <a:chOff x="2151821" y="2850384"/>
            <a:chExt cx="694486" cy="465082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521862B6-744E-43A5-B190-2A0E995A685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F7B5D31-91C1-45CD-9973-7542C729A22E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3BB72011-125E-40F0-B3FE-E420CF3B4105}"/>
              </a:ext>
            </a:extLst>
          </p:cNvPr>
          <p:cNvSpPr/>
          <p:nvPr/>
        </p:nvSpPr>
        <p:spPr>
          <a:xfrm>
            <a:off x="5768234" y="3453941"/>
            <a:ext cx="138030" cy="1146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C78AE820-0FFA-472E-AB36-BB5F477A33E5}"/>
              </a:ext>
            </a:extLst>
          </p:cNvPr>
          <p:cNvSpPr/>
          <p:nvPr/>
        </p:nvSpPr>
        <p:spPr>
          <a:xfrm>
            <a:off x="5768234" y="5102787"/>
            <a:ext cx="138030" cy="1146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1005B27-9C58-4E48-984C-4FF1E066A777}"/>
              </a:ext>
            </a:extLst>
          </p:cNvPr>
          <p:cNvGrpSpPr/>
          <p:nvPr/>
        </p:nvGrpSpPr>
        <p:grpSpPr>
          <a:xfrm>
            <a:off x="5850946" y="4343025"/>
            <a:ext cx="694486" cy="465082"/>
            <a:chOff x="2151821" y="2850384"/>
            <a:chExt cx="694486" cy="465082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AAFAE49-C828-4EAA-B43E-7FFFEA5D250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9A9FD30-CD8C-49F6-A397-FABFE4541E5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1D4B891-D7F9-418D-B217-35B851DCCEFE}"/>
              </a:ext>
            </a:extLst>
          </p:cNvPr>
          <p:cNvGrpSpPr/>
          <p:nvPr/>
        </p:nvGrpSpPr>
        <p:grpSpPr>
          <a:xfrm>
            <a:off x="6390326" y="4343025"/>
            <a:ext cx="694486" cy="465082"/>
            <a:chOff x="2151821" y="2850384"/>
            <a:chExt cx="694486" cy="465082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3552FC-FA62-4DB2-8C59-7E74A376866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411E2B-FF20-44AA-B4FB-B9497DEE584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BB37552-C2BF-4B73-873C-E62380C583D5}"/>
              </a:ext>
            </a:extLst>
          </p:cNvPr>
          <p:cNvGrpSpPr/>
          <p:nvPr/>
        </p:nvGrpSpPr>
        <p:grpSpPr>
          <a:xfrm>
            <a:off x="5850946" y="4861537"/>
            <a:ext cx="694486" cy="465082"/>
            <a:chOff x="2151821" y="2850384"/>
            <a:chExt cx="694486" cy="465082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14456E2-1775-43F9-8283-5276DBBA125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3AB6486-2723-4C22-83D4-402C8A237A4B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4AB6840-53EF-4C60-9A78-533F223A561C}"/>
              </a:ext>
            </a:extLst>
          </p:cNvPr>
          <p:cNvGrpSpPr/>
          <p:nvPr/>
        </p:nvGrpSpPr>
        <p:grpSpPr>
          <a:xfrm>
            <a:off x="6390326" y="4861537"/>
            <a:ext cx="694486" cy="465082"/>
            <a:chOff x="2151821" y="2850384"/>
            <a:chExt cx="694486" cy="465082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E8888BA-53D2-4672-BCA0-7EC02147B0BD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340BECA-AD46-41CA-AB43-57CA6DC7343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3F0E748-9011-4983-B015-A47F0C3820C9}"/>
              </a:ext>
            </a:extLst>
          </p:cNvPr>
          <p:cNvGrpSpPr/>
          <p:nvPr/>
        </p:nvGrpSpPr>
        <p:grpSpPr>
          <a:xfrm>
            <a:off x="4230131" y="2772671"/>
            <a:ext cx="694486" cy="465082"/>
            <a:chOff x="2151821" y="2850384"/>
            <a:chExt cx="694486" cy="465082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08A6293-B50D-489D-A332-E6C8011E6614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509A286-FCB7-4EDE-B4B6-5E4528208788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CE762F9-73DF-410B-AEEC-42397B83E2B7}"/>
              </a:ext>
            </a:extLst>
          </p:cNvPr>
          <p:cNvGrpSpPr/>
          <p:nvPr/>
        </p:nvGrpSpPr>
        <p:grpSpPr>
          <a:xfrm>
            <a:off x="6589531" y="2772671"/>
            <a:ext cx="694486" cy="465082"/>
            <a:chOff x="2151821" y="2850384"/>
            <a:chExt cx="694486" cy="465082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D57890A-23E4-43E0-B319-85403043059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30ED80F-2523-4C72-BFBF-A03F36C05B3E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10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D59D34B-32BB-4B59-B11B-1F827D5DE27F}"/>
              </a:ext>
            </a:extLst>
          </p:cNvPr>
          <p:cNvGrpSpPr/>
          <p:nvPr/>
        </p:nvGrpSpPr>
        <p:grpSpPr>
          <a:xfrm>
            <a:off x="3050431" y="2772671"/>
            <a:ext cx="694486" cy="465082"/>
            <a:chOff x="2151821" y="2850384"/>
            <a:chExt cx="694486" cy="465082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9EF8FF4-DA7E-4B9E-827A-560A0E4415B2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EBF101-9F5F-4CE8-8BC6-28F82D4C825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1F02216-B42B-4294-A1C0-73A9A9700052}"/>
              </a:ext>
            </a:extLst>
          </p:cNvPr>
          <p:cNvGrpSpPr/>
          <p:nvPr/>
        </p:nvGrpSpPr>
        <p:grpSpPr>
          <a:xfrm>
            <a:off x="4819981" y="2459548"/>
            <a:ext cx="694486" cy="465082"/>
            <a:chOff x="2151821" y="2850384"/>
            <a:chExt cx="694486" cy="465082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4F94CF9-69CF-4C4A-A3DE-4DB3ED8E8B1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DD9EE92-D4C7-4ACB-9D48-335F4C241C0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7DDF8CC-6500-4B75-B792-32C4C8900E5E}"/>
              </a:ext>
            </a:extLst>
          </p:cNvPr>
          <p:cNvGrpSpPr/>
          <p:nvPr/>
        </p:nvGrpSpPr>
        <p:grpSpPr>
          <a:xfrm>
            <a:off x="7179381" y="2459548"/>
            <a:ext cx="694486" cy="465082"/>
            <a:chOff x="2151821" y="2850384"/>
            <a:chExt cx="694486" cy="465082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7EE9C46-8ADE-424A-A410-81C07D402B0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8581BE7-A408-4FA7-9D4E-B8323701AAB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DA67950-B9D8-4259-AD6E-0C72401B3AD2}"/>
              </a:ext>
            </a:extLst>
          </p:cNvPr>
          <p:cNvGrpSpPr/>
          <p:nvPr/>
        </p:nvGrpSpPr>
        <p:grpSpPr>
          <a:xfrm>
            <a:off x="7769231" y="2772671"/>
            <a:ext cx="694486" cy="465082"/>
            <a:chOff x="2151821" y="2850384"/>
            <a:chExt cx="694486" cy="465082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DDCB35CC-7B20-465C-8367-B32FD27BC78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1DCE894-B9B7-43E7-87C6-4AF513ECF51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0046A1-CAC2-46E6-94B4-4B5341684309}"/>
              </a:ext>
            </a:extLst>
          </p:cNvPr>
          <p:cNvGrpSpPr/>
          <p:nvPr/>
        </p:nvGrpSpPr>
        <p:grpSpPr>
          <a:xfrm>
            <a:off x="5409831" y="2772671"/>
            <a:ext cx="694486" cy="465082"/>
            <a:chOff x="2151821" y="2850384"/>
            <a:chExt cx="694486" cy="465082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FC39EE4D-B32A-42CD-A9EE-A31BC3F3337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59C96E7-7470-4C70-B61C-55444677957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FD5B83D-2343-4612-A698-042EB3A333F8}"/>
              </a:ext>
            </a:extLst>
          </p:cNvPr>
          <p:cNvGrpSpPr/>
          <p:nvPr/>
        </p:nvGrpSpPr>
        <p:grpSpPr>
          <a:xfrm>
            <a:off x="5999681" y="2459548"/>
            <a:ext cx="694486" cy="465082"/>
            <a:chOff x="2151821" y="2850384"/>
            <a:chExt cx="694486" cy="465082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57106FD-4C57-4BAD-A233-655232167F3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DC894D8-A0E7-4493-AD64-CD37545C4AC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1A9CDC8-43EA-41FC-9AA1-62B86BF5BAD5}"/>
              </a:ext>
            </a:extLst>
          </p:cNvPr>
          <p:cNvGrpSpPr/>
          <p:nvPr/>
        </p:nvGrpSpPr>
        <p:grpSpPr>
          <a:xfrm>
            <a:off x="2460581" y="2459548"/>
            <a:ext cx="694486" cy="465082"/>
            <a:chOff x="2151821" y="2850384"/>
            <a:chExt cx="694486" cy="465082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F9B85D13-3A98-43EF-9CDC-2809FB0904E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667F58F-D90B-4F75-8D3C-8290CF1E9DD4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E29E41A8-A73D-4701-BA0F-E38C6F1618E3}"/>
              </a:ext>
            </a:extLst>
          </p:cNvPr>
          <p:cNvGrpSpPr/>
          <p:nvPr/>
        </p:nvGrpSpPr>
        <p:grpSpPr>
          <a:xfrm>
            <a:off x="3640281" y="2459548"/>
            <a:ext cx="694486" cy="465082"/>
            <a:chOff x="2151821" y="2850384"/>
            <a:chExt cx="694486" cy="465082"/>
          </a:xfrm>
        </p:grpSpPr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BE8D6FF-4CFF-4843-B254-C1882F513857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CDD15EF1-A2EF-4347-9005-2A37A8567A7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438B958-AE17-45E3-A422-63D7A72D34BB}"/>
              </a:ext>
            </a:extLst>
          </p:cNvPr>
          <p:cNvGrpSpPr/>
          <p:nvPr/>
        </p:nvGrpSpPr>
        <p:grpSpPr>
          <a:xfrm>
            <a:off x="1870731" y="2772671"/>
            <a:ext cx="694486" cy="465082"/>
            <a:chOff x="2151821" y="2850384"/>
            <a:chExt cx="694486" cy="465082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2FCDB3D7-588D-4FA3-9AFB-2009C7A9FA6C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28A9F2CA-342B-4432-BD7A-52C9B819A9B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17729938-6443-40AF-822D-5ACA3242A0DB}"/>
              </a:ext>
            </a:extLst>
          </p:cNvPr>
          <p:cNvGrpSpPr/>
          <p:nvPr/>
        </p:nvGrpSpPr>
        <p:grpSpPr>
          <a:xfrm>
            <a:off x="691031" y="2772671"/>
            <a:ext cx="694486" cy="465082"/>
            <a:chOff x="2151821" y="2850384"/>
            <a:chExt cx="694486" cy="465082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6CD53E8-EB8D-46AA-A84E-B4C6618DC52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48B79DA3-E1E8-4F65-A51B-4CDAA396723E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89E34D4-2113-4BC7-92A9-E6126C712BFD}"/>
              </a:ext>
            </a:extLst>
          </p:cNvPr>
          <p:cNvGrpSpPr/>
          <p:nvPr/>
        </p:nvGrpSpPr>
        <p:grpSpPr>
          <a:xfrm>
            <a:off x="1280881" y="2459548"/>
            <a:ext cx="694486" cy="465082"/>
            <a:chOff x="2151821" y="2850384"/>
            <a:chExt cx="694486" cy="465082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8FE7B5B-0FE5-4E63-BF95-AE6E66F74EA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BDD5D1B-179B-4B92-B6A7-EB338A34F177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31954EF-877C-47C7-A7AB-E0566E992A78}"/>
              </a:ext>
            </a:extLst>
          </p:cNvPr>
          <p:cNvGrpSpPr/>
          <p:nvPr/>
        </p:nvGrpSpPr>
        <p:grpSpPr>
          <a:xfrm>
            <a:off x="887424" y="5802470"/>
            <a:ext cx="2079184" cy="429318"/>
            <a:chOff x="-2050743" y="4648709"/>
            <a:chExt cx="1580225" cy="429318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82252219-918E-40AF-8268-F8361364B5D8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4E24CBF0-6FDA-470E-A003-149144B50D78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124.61</a:t>
              </a:r>
              <a:endParaRPr lang="en-GB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740125C-840C-42BE-B8B5-535EF47FF247}"/>
              </a:ext>
            </a:extLst>
          </p:cNvPr>
          <p:cNvGrpSpPr/>
          <p:nvPr/>
        </p:nvGrpSpPr>
        <p:grpSpPr>
          <a:xfrm>
            <a:off x="3501165" y="5802470"/>
            <a:ext cx="2079184" cy="429318"/>
            <a:chOff x="-2050743" y="4648709"/>
            <a:chExt cx="1580225" cy="429318"/>
          </a:xfrm>
        </p:grpSpPr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4296FC8B-FC12-4100-AFCE-F04C1AFB0EF5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7C3B02B-95D9-451B-BA1E-AB3EF8CA6446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24.61</a:t>
              </a:r>
              <a:endParaRPr lang="en-GB" dirty="0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971FAC0-614B-4B9F-A9CB-310276E9F4FF}"/>
              </a:ext>
            </a:extLst>
          </p:cNvPr>
          <p:cNvGrpSpPr/>
          <p:nvPr/>
        </p:nvGrpSpPr>
        <p:grpSpPr>
          <a:xfrm>
            <a:off x="6114905" y="5802470"/>
            <a:ext cx="2079184" cy="429318"/>
            <a:chOff x="-2050743" y="4648709"/>
            <a:chExt cx="1580225" cy="429318"/>
          </a:xfrm>
        </p:grpSpPr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2A2A88EF-553C-46BD-8732-D7E351ACDBE4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5AEA5F0A-A16B-4547-A76A-A96101C9B748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204.61</a:t>
              </a:r>
              <a:endParaRPr lang="en-GB" dirty="0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B10B3B44-4B3C-4CBF-9241-CC9406F95341}"/>
              </a:ext>
            </a:extLst>
          </p:cNvPr>
          <p:cNvGrpSpPr/>
          <p:nvPr/>
        </p:nvGrpSpPr>
        <p:grpSpPr>
          <a:xfrm>
            <a:off x="3501165" y="5802470"/>
            <a:ext cx="2079184" cy="429318"/>
            <a:chOff x="-2050743" y="4648709"/>
            <a:chExt cx="1580225" cy="429318"/>
          </a:xfrm>
        </p:grpSpPr>
        <p:sp>
          <p:nvSpPr>
            <p:cNvPr id="219" name="Rectangle: Rounded Corners 218">
              <a:extLst>
                <a:ext uri="{FF2B5EF4-FFF2-40B4-BE49-F238E27FC236}">
                  <a16:creationId xmlns:a16="http://schemas.microsoft.com/office/drawing/2014/main" id="{99B4A7A7-57B2-4F0E-8B0F-AF9030167DC2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rgbClr val="69932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51E9CEA-0E66-4B1A-9233-C100AF71CFC3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24.61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0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Table 2">
            <a:extLst>
              <a:ext uri="{FF2B5EF4-FFF2-40B4-BE49-F238E27FC236}">
                <a16:creationId xmlns:a16="http://schemas.microsoft.com/office/drawing/2014/main" id="{AE53BB19-78FB-4567-A8B5-D365459307F0}"/>
              </a:ext>
            </a:extLst>
          </p:cNvPr>
          <p:cNvGraphicFramePr>
            <a:graphicFrameLocks noGrp="1"/>
          </p:cNvGraphicFramePr>
          <p:nvPr/>
        </p:nvGraphicFramePr>
        <p:xfrm>
          <a:off x="755650" y="3356687"/>
          <a:ext cx="7634976" cy="237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496">
                  <a:extLst>
                    <a:ext uri="{9D8B030D-6E8A-4147-A177-3AD203B41FA5}">
                      <a16:colId xmlns:a16="http://schemas.microsoft.com/office/drawing/2014/main" val="4129136481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862613629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107159248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3295414696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59431474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972212809"/>
                    </a:ext>
                  </a:extLst>
                </a:gridCol>
              </a:tblGrid>
              <a:tr h="31234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Thousands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917060"/>
                  </a:ext>
                </a:extLst>
              </a:tr>
              <a:tr h="2061209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506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FD4F894-1F7A-4103-B3F1-79B59AAEFE49}"/>
              </a:ext>
            </a:extLst>
          </p:cNvPr>
          <p:cNvSpPr/>
          <p:nvPr/>
        </p:nvSpPr>
        <p:spPr>
          <a:xfrm>
            <a:off x="755650" y="696913"/>
            <a:ext cx="724550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Composing Numbers With Decimals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5B00B-3143-4D7E-9037-E67DBFB31109}"/>
              </a:ext>
            </a:extLst>
          </p:cNvPr>
          <p:cNvSpPr/>
          <p:nvPr/>
        </p:nvSpPr>
        <p:spPr>
          <a:xfrm>
            <a:off x="755650" y="1928019"/>
            <a:ext cx="7632700" cy="407831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Use place value counters to compose the number. Which is the correct answer?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BEA320-FC29-41F6-9D79-0A7AA24D97B6}"/>
              </a:ext>
            </a:extLst>
          </p:cNvPr>
          <p:cNvGrpSpPr/>
          <p:nvPr/>
        </p:nvGrpSpPr>
        <p:grpSpPr>
          <a:xfrm>
            <a:off x="7143278" y="3797884"/>
            <a:ext cx="694486" cy="465082"/>
            <a:chOff x="2151821" y="2850384"/>
            <a:chExt cx="694486" cy="46508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3AA2C9-6849-4F30-9D8A-37DCEDF7AE9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C0AD81-86A8-471B-978D-D68BB7E9229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11C7E6-2D39-4D1C-9204-F46EC3C898C6}"/>
              </a:ext>
            </a:extLst>
          </p:cNvPr>
          <p:cNvGrpSpPr/>
          <p:nvPr/>
        </p:nvGrpSpPr>
        <p:grpSpPr>
          <a:xfrm>
            <a:off x="5850946" y="3815222"/>
            <a:ext cx="694486" cy="465082"/>
            <a:chOff x="2151821" y="2850384"/>
            <a:chExt cx="694486" cy="46508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4834616-5866-4276-9BDC-292C45848EA0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E83996-26FC-4BCC-B99D-89F7687287C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9C41E4F-AFB1-4C3E-B1A7-1505ACAFC039}"/>
              </a:ext>
            </a:extLst>
          </p:cNvPr>
          <p:cNvGrpSpPr/>
          <p:nvPr/>
        </p:nvGrpSpPr>
        <p:grpSpPr>
          <a:xfrm>
            <a:off x="6390326" y="3815222"/>
            <a:ext cx="694486" cy="465082"/>
            <a:chOff x="2151821" y="2850384"/>
            <a:chExt cx="694486" cy="46508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ECBEFA6-0629-43B5-B94E-A19D648098D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CACFC95-58AE-4E6F-A6B7-D32E9E154EC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49E5EE1-AFF8-434D-9B61-514CA3D2D159}"/>
              </a:ext>
            </a:extLst>
          </p:cNvPr>
          <p:cNvGrpSpPr/>
          <p:nvPr/>
        </p:nvGrpSpPr>
        <p:grpSpPr>
          <a:xfrm>
            <a:off x="4592071" y="3828188"/>
            <a:ext cx="694486" cy="465082"/>
            <a:chOff x="2151821" y="2850384"/>
            <a:chExt cx="694486" cy="46508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D60B5C6-89ED-43D0-BBA9-A6D4D7216F7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E7528D-0515-42C0-B241-F9C2CD8F4ED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A4C32E3-A1BA-4C84-A6BF-F8CC224D135F}"/>
              </a:ext>
            </a:extLst>
          </p:cNvPr>
          <p:cNvGrpSpPr/>
          <p:nvPr/>
        </p:nvGrpSpPr>
        <p:grpSpPr>
          <a:xfrm>
            <a:off x="5151472" y="3828188"/>
            <a:ext cx="694486" cy="465082"/>
            <a:chOff x="2151821" y="2850384"/>
            <a:chExt cx="694486" cy="46508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D1A55B-C621-42F4-97F4-D5D67EE4159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0233E04-140C-4A90-A28E-255AD5DCB0E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8007E02-FCC3-4FDB-A081-127ED19C72D5}"/>
              </a:ext>
            </a:extLst>
          </p:cNvPr>
          <p:cNvGrpSpPr/>
          <p:nvPr/>
        </p:nvGrpSpPr>
        <p:grpSpPr>
          <a:xfrm>
            <a:off x="4592071" y="4343056"/>
            <a:ext cx="694486" cy="465082"/>
            <a:chOff x="2151821" y="2850384"/>
            <a:chExt cx="694486" cy="465082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925DB9E-51DA-477D-9F3D-78792A86896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D79DC4E-8DAD-4853-8CED-F1E2195ADAFF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E0A232E-442E-432D-B0FA-91E5423ED04D}"/>
              </a:ext>
            </a:extLst>
          </p:cNvPr>
          <p:cNvGrpSpPr/>
          <p:nvPr/>
        </p:nvGrpSpPr>
        <p:grpSpPr>
          <a:xfrm>
            <a:off x="5151472" y="4343056"/>
            <a:ext cx="694486" cy="465082"/>
            <a:chOff x="2151821" y="2850384"/>
            <a:chExt cx="694486" cy="465082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521862B6-744E-43A5-B190-2A0E995A685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F7B5D31-91C1-45CD-9973-7542C729A22E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3BB72011-125E-40F0-B3FE-E420CF3B4105}"/>
              </a:ext>
            </a:extLst>
          </p:cNvPr>
          <p:cNvSpPr/>
          <p:nvPr/>
        </p:nvSpPr>
        <p:spPr>
          <a:xfrm>
            <a:off x="5768234" y="3453941"/>
            <a:ext cx="138030" cy="1146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C78AE820-0FFA-472E-AB36-BB5F477A33E5}"/>
              </a:ext>
            </a:extLst>
          </p:cNvPr>
          <p:cNvSpPr/>
          <p:nvPr/>
        </p:nvSpPr>
        <p:spPr>
          <a:xfrm>
            <a:off x="5768234" y="5102787"/>
            <a:ext cx="138030" cy="1146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1005B27-9C58-4E48-984C-4FF1E066A777}"/>
              </a:ext>
            </a:extLst>
          </p:cNvPr>
          <p:cNvGrpSpPr/>
          <p:nvPr/>
        </p:nvGrpSpPr>
        <p:grpSpPr>
          <a:xfrm>
            <a:off x="5850946" y="4343025"/>
            <a:ext cx="694486" cy="465082"/>
            <a:chOff x="2151821" y="2850384"/>
            <a:chExt cx="694486" cy="465082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AAFAE49-C828-4EAA-B43E-7FFFEA5D250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9A9FD30-CD8C-49F6-A397-FABFE4541E5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1D4B891-D7F9-418D-B217-35B851DCCEFE}"/>
              </a:ext>
            </a:extLst>
          </p:cNvPr>
          <p:cNvGrpSpPr/>
          <p:nvPr/>
        </p:nvGrpSpPr>
        <p:grpSpPr>
          <a:xfrm>
            <a:off x="6390326" y="4343025"/>
            <a:ext cx="694486" cy="465082"/>
            <a:chOff x="2151821" y="2850384"/>
            <a:chExt cx="694486" cy="465082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3552FC-FA62-4DB2-8C59-7E74A376866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411E2B-FF20-44AA-B4FB-B9497DEE584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D59D34B-32BB-4B59-B11B-1F827D5DE27F}"/>
              </a:ext>
            </a:extLst>
          </p:cNvPr>
          <p:cNvGrpSpPr/>
          <p:nvPr/>
        </p:nvGrpSpPr>
        <p:grpSpPr>
          <a:xfrm>
            <a:off x="2460258" y="2747304"/>
            <a:ext cx="694486" cy="465082"/>
            <a:chOff x="2151821" y="2850384"/>
            <a:chExt cx="694486" cy="465082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9EF8FF4-DA7E-4B9E-827A-560A0E4415B2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EBF101-9F5F-4CE8-8BC6-28F82D4C825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1F02216-B42B-4294-A1C0-73A9A9700052}"/>
              </a:ext>
            </a:extLst>
          </p:cNvPr>
          <p:cNvGrpSpPr/>
          <p:nvPr/>
        </p:nvGrpSpPr>
        <p:grpSpPr>
          <a:xfrm>
            <a:off x="4229052" y="2434181"/>
            <a:ext cx="694486" cy="465082"/>
            <a:chOff x="2151821" y="2850384"/>
            <a:chExt cx="694486" cy="465082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4F94CF9-69CF-4C4A-A3DE-4DB3ED8E8B1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DD9EE92-D4C7-4ACB-9D48-335F4C241C0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7DDF8CC-6500-4B75-B792-32C4C8900E5E}"/>
              </a:ext>
            </a:extLst>
          </p:cNvPr>
          <p:cNvGrpSpPr/>
          <p:nvPr/>
        </p:nvGrpSpPr>
        <p:grpSpPr>
          <a:xfrm>
            <a:off x="6587444" y="2434181"/>
            <a:ext cx="694486" cy="465082"/>
            <a:chOff x="2151821" y="2850384"/>
            <a:chExt cx="694486" cy="465082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7EE9C46-8ADE-424A-A410-81C07D402B0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8581BE7-A408-4FA7-9D4E-B8323701AAB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DA67950-B9D8-4259-AD6E-0C72401B3AD2}"/>
              </a:ext>
            </a:extLst>
          </p:cNvPr>
          <p:cNvGrpSpPr/>
          <p:nvPr/>
        </p:nvGrpSpPr>
        <p:grpSpPr>
          <a:xfrm>
            <a:off x="7177045" y="2747304"/>
            <a:ext cx="694486" cy="465082"/>
            <a:chOff x="2151821" y="2850384"/>
            <a:chExt cx="694486" cy="465082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DDCB35CC-7B20-465C-8367-B32FD27BC78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1DCE894-B9B7-43E7-87C6-4AF513ECF51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0046A1-CAC2-46E6-94B4-4B5341684309}"/>
              </a:ext>
            </a:extLst>
          </p:cNvPr>
          <p:cNvGrpSpPr/>
          <p:nvPr/>
        </p:nvGrpSpPr>
        <p:grpSpPr>
          <a:xfrm>
            <a:off x="4818650" y="2747304"/>
            <a:ext cx="694486" cy="465082"/>
            <a:chOff x="2151821" y="2850384"/>
            <a:chExt cx="694486" cy="465082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FC39EE4D-B32A-42CD-A9EE-A31BC3F3337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59C96E7-7470-4C70-B61C-55444677957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FD5B83D-2343-4612-A698-042EB3A333F8}"/>
              </a:ext>
            </a:extLst>
          </p:cNvPr>
          <p:cNvGrpSpPr/>
          <p:nvPr/>
        </p:nvGrpSpPr>
        <p:grpSpPr>
          <a:xfrm>
            <a:off x="5408248" y="2434181"/>
            <a:ext cx="694486" cy="465082"/>
            <a:chOff x="2151821" y="2850384"/>
            <a:chExt cx="694486" cy="465082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57106FD-4C57-4BAD-A233-655232167F3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DC894D8-A0E7-4493-AD64-CD37545C4AC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1A9CDC8-43EA-41FC-9AA1-62B86BF5BAD5}"/>
              </a:ext>
            </a:extLst>
          </p:cNvPr>
          <p:cNvGrpSpPr/>
          <p:nvPr/>
        </p:nvGrpSpPr>
        <p:grpSpPr>
          <a:xfrm>
            <a:off x="1870660" y="2434181"/>
            <a:ext cx="694486" cy="465082"/>
            <a:chOff x="2151821" y="2850384"/>
            <a:chExt cx="694486" cy="465082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F9B85D13-3A98-43EF-9CDC-2809FB0904E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667F58F-D90B-4F75-8D3C-8290CF1E9DD4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E29E41A8-A73D-4701-BA0F-E38C6F1618E3}"/>
              </a:ext>
            </a:extLst>
          </p:cNvPr>
          <p:cNvGrpSpPr/>
          <p:nvPr/>
        </p:nvGrpSpPr>
        <p:grpSpPr>
          <a:xfrm>
            <a:off x="3049856" y="2434181"/>
            <a:ext cx="694486" cy="465082"/>
            <a:chOff x="2151821" y="2850384"/>
            <a:chExt cx="694486" cy="465082"/>
          </a:xfrm>
        </p:grpSpPr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BE8D6FF-4CFF-4843-B254-C1882F513857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CDD15EF1-A2EF-4347-9005-2A37A8567A7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89E34D4-2113-4BC7-92A9-E6126C712BFD}"/>
              </a:ext>
            </a:extLst>
          </p:cNvPr>
          <p:cNvGrpSpPr/>
          <p:nvPr/>
        </p:nvGrpSpPr>
        <p:grpSpPr>
          <a:xfrm>
            <a:off x="1281062" y="2747304"/>
            <a:ext cx="694486" cy="465082"/>
            <a:chOff x="2151821" y="2850384"/>
            <a:chExt cx="694486" cy="465082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8FE7B5B-0FE5-4E63-BF95-AE6E66F74EA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BDD5D1B-179B-4B92-B6A7-EB338A34F177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31954EF-877C-47C7-A7AB-E0566E992A78}"/>
              </a:ext>
            </a:extLst>
          </p:cNvPr>
          <p:cNvGrpSpPr/>
          <p:nvPr/>
        </p:nvGrpSpPr>
        <p:grpSpPr>
          <a:xfrm>
            <a:off x="887424" y="5802470"/>
            <a:ext cx="2079184" cy="429318"/>
            <a:chOff x="-2050743" y="4648709"/>
            <a:chExt cx="1580225" cy="429318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82252219-918E-40AF-8268-F8361364B5D8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4E24CBF0-6FDA-470E-A003-149144B50D78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4.43</a:t>
              </a:r>
              <a:endParaRPr lang="en-GB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740125C-840C-42BE-B8B5-535EF47FF247}"/>
              </a:ext>
            </a:extLst>
          </p:cNvPr>
          <p:cNvGrpSpPr/>
          <p:nvPr/>
        </p:nvGrpSpPr>
        <p:grpSpPr>
          <a:xfrm>
            <a:off x="3501165" y="5802470"/>
            <a:ext cx="2079184" cy="429318"/>
            <a:chOff x="-2050743" y="4648709"/>
            <a:chExt cx="1580225" cy="429318"/>
          </a:xfrm>
        </p:grpSpPr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4296FC8B-FC12-4100-AFCE-F04C1AFB0EF5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7C3B02B-95D9-451B-BA1E-AB3EF8CA6446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4.234</a:t>
              </a:r>
              <a:endParaRPr lang="en-GB" dirty="0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971FAC0-614B-4B9F-A9CB-310276E9F4FF}"/>
              </a:ext>
            </a:extLst>
          </p:cNvPr>
          <p:cNvGrpSpPr/>
          <p:nvPr/>
        </p:nvGrpSpPr>
        <p:grpSpPr>
          <a:xfrm>
            <a:off x="6114905" y="5802470"/>
            <a:ext cx="2079184" cy="429318"/>
            <a:chOff x="-2050743" y="4648709"/>
            <a:chExt cx="1580225" cy="429318"/>
          </a:xfrm>
        </p:grpSpPr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2A2A88EF-553C-46BD-8732-D7E351ACDBE4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5AEA5F0A-A16B-4547-A76A-A96101C9B748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4.34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B10B3B44-4B3C-4CBF-9241-CC9406F95341}"/>
              </a:ext>
            </a:extLst>
          </p:cNvPr>
          <p:cNvGrpSpPr/>
          <p:nvPr/>
        </p:nvGrpSpPr>
        <p:grpSpPr>
          <a:xfrm>
            <a:off x="887424" y="5802470"/>
            <a:ext cx="2079184" cy="429318"/>
            <a:chOff x="-2050743" y="4648709"/>
            <a:chExt cx="1580225" cy="429318"/>
          </a:xfrm>
        </p:grpSpPr>
        <p:sp>
          <p:nvSpPr>
            <p:cNvPr id="219" name="Rectangle: Rounded Corners 218">
              <a:extLst>
                <a:ext uri="{FF2B5EF4-FFF2-40B4-BE49-F238E27FC236}">
                  <a16:creationId xmlns:a16="http://schemas.microsoft.com/office/drawing/2014/main" id="{99B4A7A7-57B2-4F0E-8B0F-AF9030167DC2}"/>
                </a:ext>
              </a:extLst>
            </p:cNvPr>
            <p:cNvSpPr/>
            <p:nvPr/>
          </p:nvSpPr>
          <p:spPr>
            <a:xfrm>
              <a:off x="-2050743" y="4648709"/>
              <a:ext cx="1580225" cy="429318"/>
            </a:xfrm>
            <a:prstGeom prst="roundRect">
              <a:avLst>
                <a:gd name="adj" fmla="val 0"/>
              </a:avLst>
            </a:prstGeom>
            <a:solidFill>
              <a:srgbClr val="69932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51E9CEA-0E66-4B1A-9233-C100AF71CFC3}"/>
                </a:ext>
              </a:extLst>
            </p:cNvPr>
            <p:cNvSpPr txBox="1"/>
            <p:nvPr/>
          </p:nvSpPr>
          <p:spPr>
            <a:xfrm>
              <a:off x="-1913478" y="4683125"/>
              <a:ext cx="1296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4.43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D81B952-FC72-4CBC-A28A-3258DADC233B}"/>
              </a:ext>
            </a:extLst>
          </p:cNvPr>
          <p:cNvGrpSpPr/>
          <p:nvPr/>
        </p:nvGrpSpPr>
        <p:grpSpPr>
          <a:xfrm>
            <a:off x="3639454" y="2759170"/>
            <a:ext cx="694486" cy="465082"/>
            <a:chOff x="2151821" y="2850384"/>
            <a:chExt cx="694486" cy="465082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215998C-FA9D-4A51-9D2E-D28A0F3035C3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AAA184F-1567-4F6E-8AA3-442FB855238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EE00C1E-7E07-4527-AE8F-36B89D926874}"/>
              </a:ext>
            </a:extLst>
          </p:cNvPr>
          <p:cNvGrpSpPr/>
          <p:nvPr/>
        </p:nvGrpSpPr>
        <p:grpSpPr>
          <a:xfrm>
            <a:off x="5997846" y="2773790"/>
            <a:ext cx="694486" cy="465082"/>
            <a:chOff x="2151821" y="2850384"/>
            <a:chExt cx="694486" cy="465082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A1015E5-40E3-4B9A-A50F-47FA9D7EF44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3D8FA0-74E6-4452-AEDA-085692A22BC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D0AFB1A-9B6C-4A28-8657-F102BCE9683E}"/>
              </a:ext>
            </a:extLst>
          </p:cNvPr>
          <p:cNvGrpSpPr/>
          <p:nvPr/>
        </p:nvGrpSpPr>
        <p:grpSpPr>
          <a:xfrm>
            <a:off x="7665939" y="3797884"/>
            <a:ext cx="694486" cy="465082"/>
            <a:chOff x="2151821" y="2850384"/>
            <a:chExt cx="694486" cy="465082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30625B4-F8C0-4560-89AB-3FE311B86EB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14459FB-503A-4634-9C03-D88306851BFB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3DE9EB9-9BC1-49E2-AF11-9CA3B5C545D8}"/>
              </a:ext>
            </a:extLst>
          </p:cNvPr>
          <p:cNvGrpSpPr/>
          <p:nvPr/>
        </p:nvGrpSpPr>
        <p:grpSpPr>
          <a:xfrm>
            <a:off x="7143278" y="4328725"/>
            <a:ext cx="694486" cy="465082"/>
            <a:chOff x="2151821" y="2850384"/>
            <a:chExt cx="694486" cy="465082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71531F4-57C3-41D8-9944-565513307E0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AD0A212-BF32-46BB-B4E0-FEF1DAB8A34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0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Table 2">
            <a:extLst>
              <a:ext uri="{FF2B5EF4-FFF2-40B4-BE49-F238E27FC236}">
                <a16:creationId xmlns:a16="http://schemas.microsoft.com/office/drawing/2014/main" id="{AE53BB19-78FB-4567-A8B5-D365459307F0}"/>
              </a:ext>
            </a:extLst>
          </p:cNvPr>
          <p:cNvGraphicFramePr>
            <a:graphicFrameLocks noGrp="1"/>
          </p:cNvGraphicFramePr>
          <p:nvPr/>
        </p:nvGraphicFramePr>
        <p:xfrm>
          <a:off x="755650" y="3356687"/>
          <a:ext cx="7634976" cy="237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496">
                  <a:extLst>
                    <a:ext uri="{9D8B030D-6E8A-4147-A177-3AD203B41FA5}">
                      <a16:colId xmlns:a16="http://schemas.microsoft.com/office/drawing/2014/main" val="4129136481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862613629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107159248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3295414696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2594314744"/>
                    </a:ext>
                  </a:extLst>
                </a:gridCol>
                <a:gridCol w="1272496">
                  <a:extLst>
                    <a:ext uri="{9D8B030D-6E8A-4147-A177-3AD203B41FA5}">
                      <a16:colId xmlns:a16="http://schemas.microsoft.com/office/drawing/2014/main" val="972212809"/>
                    </a:ext>
                  </a:extLst>
                </a:gridCol>
              </a:tblGrid>
              <a:tr h="31234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Thousands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917060"/>
                  </a:ext>
                </a:extLst>
              </a:tr>
              <a:tr h="2061209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506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FD4F894-1F7A-4103-B3F1-79B59AAEFE49}"/>
              </a:ext>
            </a:extLst>
          </p:cNvPr>
          <p:cNvSpPr/>
          <p:nvPr/>
        </p:nvSpPr>
        <p:spPr>
          <a:xfrm>
            <a:off x="755650" y="696913"/>
            <a:ext cx="724550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Composing Numbers With Decimals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5B00B-3143-4D7E-9037-E67DBFB31109}"/>
              </a:ext>
            </a:extLst>
          </p:cNvPr>
          <p:cNvSpPr/>
          <p:nvPr/>
        </p:nvSpPr>
        <p:spPr>
          <a:xfrm>
            <a:off x="755650" y="1928019"/>
            <a:ext cx="7632700" cy="407831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Use place value counters to compose the number. Which is the correct answer?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BEA320-FC29-41F6-9D79-0A7AA24D97B6}"/>
              </a:ext>
            </a:extLst>
          </p:cNvPr>
          <p:cNvGrpSpPr/>
          <p:nvPr/>
        </p:nvGrpSpPr>
        <p:grpSpPr>
          <a:xfrm>
            <a:off x="7143278" y="3797884"/>
            <a:ext cx="694486" cy="465082"/>
            <a:chOff x="2151821" y="2850384"/>
            <a:chExt cx="694486" cy="46508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3AA2C9-6849-4F30-9D8A-37DCEDF7AE9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C0AD81-86A8-471B-978D-D68BB7E9229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11C7E6-2D39-4D1C-9204-F46EC3C898C6}"/>
              </a:ext>
            </a:extLst>
          </p:cNvPr>
          <p:cNvGrpSpPr/>
          <p:nvPr/>
        </p:nvGrpSpPr>
        <p:grpSpPr>
          <a:xfrm>
            <a:off x="5850946" y="3815222"/>
            <a:ext cx="694486" cy="465082"/>
            <a:chOff x="2151821" y="2850384"/>
            <a:chExt cx="694486" cy="46508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4834616-5866-4276-9BDC-292C45848EA0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E83996-26FC-4BCC-B99D-89F7687287C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9C41E4F-AFB1-4C3E-B1A7-1505ACAFC039}"/>
              </a:ext>
            </a:extLst>
          </p:cNvPr>
          <p:cNvGrpSpPr/>
          <p:nvPr/>
        </p:nvGrpSpPr>
        <p:grpSpPr>
          <a:xfrm>
            <a:off x="6390326" y="3815222"/>
            <a:ext cx="694486" cy="465082"/>
            <a:chOff x="2151821" y="2850384"/>
            <a:chExt cx="694486" cy="46508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ECBEFA6-0629-43B5-B94E-A19D648098D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CACFC95-58AE-4E6F-A6B7-D32E9E154EC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49E5EE1-AFF8-434D-9B61-514CA3D2D159}"/>
              </a:ext>
            </a:extLst>
          </p:cNvPr>
          <p:cNvGrpSpPr/>
          <p:nvPr/>
        </p:nvGrpSpPr>
        <p:grpSpPr>
          <a:xfrm>
            <a:off x="4592071" y="3828188"/>
            <a:ext cx="694486" cy="465082"/>
            <a:chOff x="2151821" y="2850384"/>
            <a:chExt cx="694486" cy="46508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D60B5C6-89ED-43D0-BBA9-A6D4D7216F71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E7528D-0515-42C0-B241-F9C2CD8F4ED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A4C32E3-A1BA-4C84-A6BF-F8CC224D135F}"/>
              </a:ext>
            </a:extLst>
          </p:cNvPr>
          <p:cNvGrpSpPr/>
          <p:nvPr/>
        </p:nvGrpSpPr>
        <p:grpSpPr>
          <a:xfrm>
            <a:off x="5151472" y="3828188"/>
            <a:ext cx="694486" cy="465082"/>
            <a:chOff x="2151821" y="2850384"/>
            <a:chExt cx="694486" cy="46508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D1A55B-C621-42F4-97F4-D5D67EE4159E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0233E04-140C-4A90-A28E-255AD5DCB0E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3BB72011-125E-40F0-B3FE-E420CF3B4105}"/>
              </a:ext>
            </a:extLst>
          </p:cNvPr>
          <p:cNvSpPr/>
          <p:nvPr/>
        </p:nvSpPr>
        <p:spPr>
          <a:xfrm>
            <a:off x="5768234" y="3453941"/>
            <a:ext cx="138030" cy="1146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C78AE820-0FFA-472E-AB36-BB5F477A33E5}"/>
              </a:ext>
            </a:extLst>
          </p:cNvPr>
          <p:cNvSpPr/>
          <p:nvPr/>
        </p:nvSpPr>
        <p:spPr>
          <a:xfrm>
            <a:off x="5768234" y="5102787"/>
            <a:ext cx="138030" cy="1146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1005B27-9C58-4E48-984C-4FF1E066A777}"/>
              </a:ext>
            </a:extLst>
          </p:cNvPr>
          <p:cNvGrpSpPr/>
          <p:nvPr/>
        </p:nvGrpSpPr>
        <p:grpSpPr>
          <a:xfrm>
            <a:off x="5850946" y="4343025"/>
            <a:ext cx="694486" cy="465082"/>
            <a:chOff x="2151821" y="2850384"/>
            <a:chExt cx="694486" cy="465082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AAFAE49-C828-4EAA-B43E-7FFFEA5D250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9A9FD30-CD8C-49F6-A397-FABFE4541E5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1D4B891-D7F9-418D-B217-35B851DCCEFE}"/>
              </a:ext>
            </a:extLst>
          </p:cNvPr>
          <p:cNvGrpSpPr/>
          <p:nvPr/>
        </p:nvGrpSpPr>
        <p:grpSpPr>
          <a:xfrm>
            <a:off x="6390326" y="4343025"/>
            <a:ext cx="694486" cy="465082"/>
            <a:chOff x="2151821" y="2850384"/>
            <a:chExt cx="694486" cy="465082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3552FC-FA62-4DB2-8C59-7E74A376866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411E2B-FF20-44AA-B4FB-B9497DEE584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D59D34B-32BB-4B59-B11B-1F827D5DE27F}"/>
              </a:ext>
            </a:extLst>
          </p:cNvPr>
          <p:cNvGrpSpPr/>
          <p:nvPr/>
        </p:nvGrpSpPr>
        <p:grpSpPr>
          <a:xfrm>
            <a:off x="2040557" y="2747304"/>
            <a:ext cx="694486" cy="465082"/>
            <a:chOff x="2151821" y="2850384"/>
            <a:chExt cx="694486" cy="465082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9EF8FF4-DA7E-4B9E-827A-560A0E4415B2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EBF101-9F5F-4CE8-8BC6-28F82D4C825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1F02216-B42B-4294-A1C0-73A9A9700052}"/>
              </a:ext>
            </a:extLst>
          </p:cNvPr>
          <p:cNvGrpSpPr/>
          <p:nvPr/>
        </p:nvGrpSpPr>
        <p:grpSpPr>
          <a:xfrm>
            <a:off x="3781796" y="2434181"/>
            <a:ext cx="694486" cy="465082"/>
            <a:chOff x="2151821" y="2850384"/>
            <a:chExt cx="694486" cy="465082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4F94CF9-69CF-4C4A-A3DE-4DB3ED8E8B1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EE6C7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DD9EE92-D4C7-4ACB-9D48-335F4C241C00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1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0046A1-CAC2-46E6-94B4-4B5341684309}"/>
              </a:ext>
            </a:extLst>
          </p:cNvPr>
          <p:cNvGrpSpPr/>
          <p:nvPr/>
        </p:nvGrpSpPr>
        <p:grpSpPr>
          <a:xfrm>
            <a:off x="4362209" y="2747304"/>
            <a:ext cx="694486" cy="465082"/>
            <a:chOff x="2151821" y="2850384"/>
            <a:chExt cx="694486" cy="465082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FC39EE4D-B32A-42CD-A9EE-A31BC3F3337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59C96E7-7470-4C70-B61C-55444677957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FD5B83D-2343-4612-A698-042EB3A333F8}"/>
              </a:ext>
            </a:extLst>
          </p:cNvPr>
          <p:cNvGrpSpPr/>
          <p:nvPr/>
        </p:nvGrpSpPr>
        <p:grpSpPr>
          <a:xfrm>
            <a:off x="4942622" y="2434181"/>
            <a:ext cx="694486" cy="465082"/>
            <a:chOff x="2151821" y="2850384"/>
            <a:chExt cx="694486" cy="465082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57106FD-4C57-4BAD-A233-655232167F3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DC894D8-A0E7-4493-AD64-CD37545C4ACD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1A9CDC8-43EA-41FC-9AA1-62B86BF5BAD5}"/>
              </a:ext>
            </a:extLst>
          </p:cNvPr>
          <p:cNvGrpSpPr/>
          <p:nvPr/>
        </p:nvGrpSpPr>
        <p:grpSpPr>
          <a:xfrm>
            <a:off x="1460144" y="2434181"/>
            <a:ext cx="694486" cy="465082"/>
            <a:chOff x="2151821" y="2850384"/>
            <a:chExt cx="694486" cy="465082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F9B85D13-3A98-43EF-9CDC-2809FB0904EA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667F58F-D90B-4F75-8D3C-8290CF1E9DD4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E29E41A8-A73D-4701-BA0F-E38C6F1618E3}"/>
              </a:ext>
            </a:extLst>
          </p:cNvPr>
          <p:cNvGrpSpPr/>
          <p:nvPr/>
        </p:nvGrpSpPr>
        <p:grpSpPr>
          <a:xfrm>
            <a:off x="2620970" y="2434181"/>
            <a:ext cx="694486" cy="465082"/>
            <a:chOff x="2151821" y="2850384"/>
            <a:chExt cx="694486" cy="465082"/>
          </a:xfrm>
        </p:grpSpPr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BE8D6FF-4CFF-4843-B254-C1882F513857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CDD15EF1-A2EF-4347-9005-2A37A8567A7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89E34D4-2113-4BC7-92A9-E6126C712BFD}"/>
              </a:ext>
            </a:extLst>
          </p:cNvPr>
          <p:cNvGrpSpPr/>
          <p:nvPr/>
        </p:nvGrpSpPr>
        <p:grpSpPr>
          <a:xfrm>
            <a:off x="879731" y="2747304"/>
            <a:ext cx="694486" cy="465082"/>
            <a:chOff x="2151821" y="2850384"/>
            <a:chExt cx="694486" cy="465082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8FE7B5B-0FE5-4E63-BF95-AE6E66F74EA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BDD5D1B-179B-4B92-B6A7-EB338A34F177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31954EF-877C-47C7-A7AB-E0566E992A78}"/>
              </a:ext>
            </a:extLst>
          </p:cNvPr>
          <p:cNvGrpSpPr/>
          <p:nvPr/>
        </p:nvGrpSpPr>
        <p:grpSpPr>
          <a:xfrm>
            <a:off x="755650" y="5802470"/>
            <a:ext cx="2321023" cy="429318"/>
            <a:chOff x="-2056590" y="4648709"/>
            <a:chExt cx="1764028" cy="429318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82252219-918E-40AF-8268-F8361364B5D8}"/>
                </a:ext>
              </a:extLst>
            </p:cNvPr>
            <p:cNvSpPr/>
            <p:nvPr/>
          </p:nvSpPr>
          <p:spPr>
            <a:xfrm>
              <a:off x="-2050743" y="4648709"/>
              <a:ext cx="1758181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4E24CBF0-6FDA-470E-A003-149144B50D78}"/>
                </a:ext>
              </a:extLst>
            </p:cNvPr>
            <p:cNvSpPr txBox="1"/>
            <p:nvPr/>
          </p:nvSpPr>
          <p:spPr>
            <a:xfrm>
              <a:off x="-2056590" y="4683125"/>
              <a:ext cx="1764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two point five </a:t>
              </a:r>
              <a:r>
                <a:rPr lang="en-US" dirty="0" err="1"/>
                <a:t>five</a:t>
              </a:r>
              <a:endParaRPr lang="en-GB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D81B952-FC72-4CBC-A28A-3258DADC233B}"/>
              </a:ext>
            </a:extLst>
          </p:cNvPr>
          <p:cNvGrpSpPr/>
          <p:nvPr/>
        </p:nvGrpSpPr>
        <p:grpSpPr>
          <a:xfrm>
            <a:off x="3201383" y="2759170"/>
            <a:ext cx="694486" cy="465082"/>
            <a:chOff x="2151821" y="2850384"/>
            <a:chExt cx="694486" cy="465082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215998C-FA9D-4A51-9D2E-D28A0F3035C3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AAA184F-1567-4F6E-8AA3-442FB8552383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EE00C1E-7E07-4527-AE8F-36B89D926874}"/>
              </a:ext>
            </a:extLst>
          </p:cNvPr>
          <p:cNvGrpSpPr/>
          <p:nvPr/>
        </p:nvGrpSpPr>
        <p:grpSpPr>
          <a:xfrm>
            <a:off x="5523035" y="2773790"/>
            <a:ext cx="694486" cy="465082"/>
            <a:chOff x="2151821" y="2850384"/>
            <a:chExt cx="694486" cy="465082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A1015E5-40E3-4B9A-A50F-47FA9D7EF44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3D8FA0-74E6-4452-AEDA-085692A22BC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D0AFB1A-9B6C-4A28-8657-F102BCE9683E}"/>
              </a:ext>
            </a:extLst>
          </p:cNvPr>
          <p:cNvGrpSpPr/>
          <p:nvPr/>
        </p:nvGrpSpPr>
        <p:grpSpPr>
          <a:xfrm>
            <a:off x="7665939" y="3797884"/>
            <a:ext cx="694486" cy="465082"/>
            <a:chOff x="2151821" y="2850384"/>
            <a:chExt cx="694486" cy="465082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30625B4-F8C0-4560-89AB-3FE311B86EB9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14459FB-503A-4634-9C03-D88306851BFB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3DE9EB9-9BC1-49E2-AF11-9CA3B5C545D8}"/>
              </a:ext>
            </a:extLst>
          </p:cNvPr>
          <p:cNvGrpSpPr/>
          <p:nvPr/>
        </p:nvGrpSpPr>
        <p:grpSpPr>
          <a:xfrm>
            <a:off x="7143278" y="4328725"/>
            <a:ext cx="694486" cy="465082"/>
            <a:chOff x="2151821" y="2850384"/>
            <a:chExt cx="694486" cy="465082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71531F4-57C3-41D8-9944-565513307E06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AD0A212-BF32-46BB-B4E0-FEF1DAB8A342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6C6D9FD-ED3F-4776-99CE-235E2A17300E}"/>
              </a:ext>
            </a:extLst>
          </p:cNvPr>
          <p:cNvGrpSpPr/>
          <p:nvPr/>
        </p:nvGrpSpPr>
        <p:grpSpPr>
          <a:xfrm>
            <a:off x="5850946" y="4856940"/>
            <a:ext cx="694486" cy="465082"/>
            <a:chOff x="2151821" y="2850384"/>
            <a:chExt cx="694486" cy="465082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80ED83B-89A8-41DA-BCD5-A691BC7A057C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75E8E1-7090-4E72-A8ED-4FFB34CCC911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37F37A1-F84C-4C16-A5DF-26209504D7C7}"/>
              </a:ext>
            </a:extLst>
          </p:cNvPr>
          <p:cNvGrpSpPr/>
          <p:nvPr/>
        </p:nvGrpSpPr>
        <p:grpSpPr>
          <a:xfrm>
            <a:off x="7665939" y="4316296"/>
            <a:ext cx="694486" cy="465082"/>
            <a:chOff x="2151821" y="2850384"/>
            <a:chExt cx="694486" cy="46508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A46161E-C4AF-4657-87B0-72DA38A8CD68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22526A4-7F29-40F9-9213-72FF1E4579FA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2A6F2AE-5AED-4807-A795-A275C579A34A}"/>
              </a:ext>
            </a:extLst>
          </p:cNvPr>
          <p:cNvGrpSpPr/>
          <p:nvPr/>
        </p:nvGrpSpPr>
        <p:grpSpPr>
          <a:xfrm>
            <a:off x="7143278" y="4854512"/>
            <a:ext cx="694486" cy="465082"/>
            <a:chOff x="2151821" y="2850384"/>
            <a:chExt cx="694486" cy="465082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31634E0-5682-4C74-9400-199A40A0FD6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529F3B2-751D-4208-818C-EBDE88F51048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A343726-A76F-4507-B761-26380C65A19F}"/>
              </a:ext>
            </a:extLst>
          </p:cNvPr>
          <p:cNvGrpSpPr/>
          <p:nvPr/>
        </p:nvGrpSpPr>
        <p:grpSpPr>
          <a:xfrm>
            <a:off x="6103448" y="2434181"/>
            <a:ext cx="694486" cy="465082"/>
            <a:chOff x="2151821" y="2850384"/>
            <a:chExt cx="694486" cy="465082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E46D5FA-A13A-4AD8-9D75-9A16C236226D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FAB0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235B448-7BF6-4BC9-9B9F-890B897471C5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0.1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03FB57B-BFE6-496B-A3FE-802CFB95FE1C}"/>
              </a:ext>
            </a:extLst>
          </p:cNvPr>
          <p:cNvGrpSpPr/>
          <p:nvPr/>
        </p:nvGrpSpPr>
        <p:grpSpPr>
          <a:xfrm>
            <a:off x="6683861" y="2773790"/>
            <a:ext cx="694486" cy="465082"/>
            <a:chOff x="2151821" y="2850384"/>
            <a:chExt cx="694486" cy="465082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CD814FE-6FBD-4B8B-9716-780D6BAC1B3F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025680A-6525-4A60-98C1-E6F05679E08E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285FE21-6AC6-4768-BBAF-D2274530C448}"/>
              </a:ext>
            </a:extLst>
          </p:cNvPr>
          <p:cNvGrpSpPr/>
          <p:nvPr/>
        </p:nvGrpSpPr>
        <p:grpSpPr>
          <a:xfrm>
            <a:off x="7264273" y="2434181"/>
            <a:ext cx="694486" cy="465082"/>
            <a:chOff x="2151821" y="2850384"/>
            <a:chExt cx="694486" cy="465082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7895206-6491-4F2B-93B8-171FB2F7CEB4}"/>
                </a:ext>
              </a:extLst>
            </p:cNvPr>
            <p:cNvSpPr/>
            <p:nvPr/>
          </p:nvSpPr>
          <p:spPr>
            <a:xfrm>
              <a:off x="2266523" y="2850384"/>
              <a:ext cx="465082" cy="465082"/>
            </a:xfrm>
            <a:prstGeom prst="ellipse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791930D-306E-4714-B756-1AC8FA488ECF}"/>
                </a:ext>
              </a:extLst>
            </p:cNvPr>
            <p:cNvSpPr txBox="1"/>
            <p:nvPr/>
          </p:nvSpPr>
          <p:spPr>
            <a:xfrm>
              <a:off x="2151821" y="2944426"/>
              <a:ext cx="694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0.01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100C3A3-AB09-45AA-96A2-F39EE68CFFC7}"/>
              </a:ext>
            </a:extLst>
          </p:cNvPr>
          <p:cNvGrpSpPr/>
          <p:nvPr/>
        </p:nvGrpSpPr>
        <p:grpSpPr>
          <a:xfrm>
            <a:off x="3373989" y="5802470"/>
            <a:ext cx="2321023" cy="429318"/>
            <a:chOff x="-2056590" y="4648709"/>
            <a:chExt cx="1764028" cy="429318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2A136558-0EA6-49A8-8C2E-9D6711237243}"/>
                </a:ext>
              </a:extLst>
            </p:cNvPr>
            <p:cNvSpPr/>
            <p:nvPr/>
          </p:nvSpPr>
          <p:spPr>
            <a:xfrm>
              <a:off x="-2050743" y="4648709"/>
              <a:ext cx="1758181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392AB4E-3106-4330-94F6-1BF7FD848966}"/>
                </a:ext>
              </a:extLst>
            </p:cNvPr>
            <p:cNvSpPr txBox="1"/>
            <p:nvPr/>
          </p:nvSpPr>
          <p:spPr>
            <a:xfrm>
              <a:off x="-2056590" y="4683125"/>
              <a:ext cx="1764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two point six five</a:t>
              </a:r>
              <a:endParaRPr lang="en-GB" dirty="0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37F4DD8-169C-43FE-8084-010EC989F317}"/>
              </a:ext>
            </a:extLst>
          </p:cNvPr>
          <p:cNvGrpSpPr/>
          <p:nvPr/>
        </p:nvGrpSpPr>
        <p:grpSpPr>
          <a:xfrm>
            <a:off x="6065529" y="5802470"/>
            <a:ext cx="2321023" cy="429318"/>
            <a:chOff x="-2056590" y="4648709"/>
            <a:chExt cx="1764028" cy="429318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75C77361-1A32-4383-8B1D-41EB72B05F04}"/>
                </a:ext>
              </a:extLst>
            </p:cNvPr>
            <p:cNvSpPr/>
            <p:nvPr/>
          </p:nvSpPr>
          <p:spPr>
            <a:xfrm>
              <a:off x="-2050743" y="4648709"/>
              <a:ext cx="1758181" cy="4293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0D38DC5-E028-42C1-9CB0-E33B18929A77}"/>
                </a:ext>
              </a:extLst>
            </p:cNvPr>
            <p:cNvSpPr txBox="1"/>
            <p:nvPr/>
          </p:nvSpPr>
          <p:spPr>
            <a:xfrm>
              <a:off x="-2056590" y="4683125"/>
              <a:ext cx="1764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two point four five</a:t>
              </a:r>
              <a:endParaRPr lang="en-GB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F80F5F0-F97F-4326-B9AA-09A5D931301D}"/>
              </a:ext>
            </a:extLst>
          </p:cNvPr>
          <p:cNvGrpSpPr/>
          <p:nvPr/>
        </p:nvGrpSpPr>
        <p:grpSpPr>
          <a:xfrm>
            <a:off x="755650" y="5802470"/>
            <a:ext cx="2321023" cy="429318"/>
            <a:chOff x="-2056590" y="4648709"/>
            <a:chExt cx="1764028" cy="429318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92760565-7841-4903-AF39-E79A3DB6D5C7}"/>
                </a:ext>
              </a:extLst>
            </p:cNvPr>
            <p:cNvSpPr/>
            <p:nvPr/>
          </p:nvSpPr>
          <p:spPr>
            <a:xfrm>
              <a:off x="-2050743" y="4648709"/>
              <a:ext cx="1758181" cy="429318"/>
            </a:xfrm>
            <a:prstGeom prst="roundRect">
              <a:avLst>
                <a:gd name="adj" fmla="val 0"/>
              </a:avLst>
            </a:prstGeom>
            <a:solidFill>
              <a:srgbClr val="69932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03EE858-85AB-48E7-833B-496947621BC0}"/>
                </a:ext>
              </a:extLst>
            </p:cNvPr>
            <p:cNvSpPr txBox="1"/>
            <p:nvPr/>
          </p:nvSpPr>
          <p:spPr>
            <a:xfrm>
              <a:off x="-2056590" y="4683125"/>
              <a:ext cx="1764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two point five </a:t>
              </a:r>
              <a:r>
                <a:rPr lang="en-US" b="1" dirty="0" err="1">
                  <a:solidFill>
                    <a:schemeClr val="bg1"/>
                  </a:solidFill>
                </a:rPr>
                <a:t>five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0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C11CD7-7EC1-4EFC-8087-2DBF91E6D05B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Decimal Digits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7A535-33A4-415B-9D7E-B823D09CD258}"/>
              </a:ext>
            </a:extLst>
          </p:cNvPr>
          <p:cNvSpPr/>
          <p:nvPr/>
        </p:nvSpPr>
        <p:spPr>
          <a:xfrm>
            <a:off x="755650" y="1606550"/>
            <a:ext cx="7632700" cy="868363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10" dirty="0">
                <a:solidFill>
                  <a:schemeClr val="tx1"/>
                </a:solidFill>
                <a:sym typeface="Sassoon Infant Rg" pitchFamily="2" charset="0"/>
              </a:rPr>
              <a:t>Each digit in a decimal number has a value according to its place in the number.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600" dirty="0">
                <a:solidFill>
                  <a:schemeClr val="tx1"/>
                </a:solidFill>
              </a:rPr>
              <a:t>Using a place value grid can help us identify the value of each digit.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DE11C8-BAD4-4ADF-9FE7-09826C4E2A1A}"/>
              </a:ext>
            </a:extLst>
          </p:cNvPr>
          <p:cNvSpPr/>
          <p:nvPr/>
        </p:nvSpPr>
        <p:spPr>
          <a:xfrm>
            <a:off x="755650" y="2692400"/>
            <a:ext cx="7632700" cy="3355975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600" dirty="0">
              <a:solidFill>
                <a:schemeClr val="tx1"/>
              </a:solidFill>
              <a:cs typeface="Sassoon Infant Rg" panose="02000503030000020003" pitchFamily="50" charset="0"/>
              <a:sym typeface="Sassoon Infant Rg" panose="02000503030000020003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0A64C3-9D29-48A7-94F6-3BE1A728E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38918"/>
              </p:ext>
            </p:extLst>
          </p:nvPr>
        </p:nvGraphicFramePr>
        <p:xfrm>
          <a:off x="1014413" y="2955925"/>
          <a:ext cx="7115176" cy="2817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88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thousandths</a:t>
                      </a: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0927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1934D5C5-9721-4639-BEF6-A9630D7C916C}"/>
              </a:ext>
            </a:extLst>
          </p:cNvPr>
          <p:cNvSpPr/>
          <p:nvPr/>
        </p:nvSpPr>
        <p:spPr>
          <a:xfrm>
            <a:off x="2724150" y="3067050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4183BB-6929-4C2C-813F-36E250EECDA3}"/>
              </a:ext>
            </a:extLst>
          </p:cNvPr>
          <p:cNvSpPr/>
          <p:nvPr/>
        </p:nvSpPr>
        <p:spPr>
          <a:xfrm>
            <a:off x="755650" y="696913"/>
            <a:ext cx="7632700" cy="615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Decimal Digits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0421E-A350-4B62-BC5B-81CFCFE28AC1}"/>
              </a:ext>
            </a:extLst>
          </p:cNvPr>
          <p:cNvSpPr/>
          <p:nvPr/>
        </p:nvSpPr>
        <p:spPr>
          <a:xfrm>
            <a:off x="755650" y="1606550"/>
            <a:ext cx="7632700" cy="868363"/>
          </a:xfrm>
          <a:prstGeom prst="rect">
            <a:avLst/>
          </a:prstGeom>
          <a:solidFill>
            <a:srgbClr val="32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sym typeface="Sassoon Infant Rg" pitchFamily="2" charset="0"/>
              </a:rPr>
              <a:t>What is the value of the 4 in the number 3.248?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18519-F046-407B-BEE9-529462820FF8}"/>
              </a:ext>
            </a:extLst>
          </p:cNvPr>
          <p:cNvSpPr/>
          <p:nvPr/>
        </p:nvSpPr>
        <p:spPr>
          <a:xfrm>
            <a:off x="755650" y="4252913"/>
            <a:ext cx="7632700" cy="1795462"/>
          </a:xfrm>
          <a:prstGeom prst="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600" dirty="0">
              <a:solidFill>
                <a:schemeClr val="tx1"/>
              </a:solidFill>
              <a:cs typeface="Sassoon Infant Rg" panose="02000503030000020003" pitchFamily="50" charset="0"/>
              <a:sym typeface="Sassoon Infant Rg" panose="02000503030000020003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883EA1-5D8D-4AAD-8848-2456C3195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041102"/>
              </p:ext>
            </p:extLst>
          </p:nvPr>
        </p:nvGraphicFramePr>
        <p:xfrm>
          <a:off x="1014413" y="4427538"/>
          <a:ext cx="7115176" cy="90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37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thousandths</a:t>
                      </a: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739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024A747F-7456-47BE-8235-F601E0F099CB}"/>
              </a:ext>
            </a:extLst>
          </p:cNvPr>
          <p:cNvSpPr/>
          <p:nvPr/>
        </p:nvSpPr>
        <p:spPr>
          <a:xfrm>
            <a:off x="2724150" y="4537075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A69F4A-CB95-453C-A1BD-EE1D88B2E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4865688"/>
            <a:ext cx="31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D0CC48-07FF-4CE1-B5DC-520D68286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865688"/>
            <a:ext cx="319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63755B-6137-41AC-8365-C39389C72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4865688"/>
            <a:ext cx="328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EABF20-9AEF-4B0D-9A01-DD8BB2414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4865688"/>
            <a:ext cx="331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980118-55B6-479F-8109-5B30B6C8072A}"/>
              </a:ext>
            </a:extLst>
          </p:cNvPr>
          <p:cNvSpPr/>
          <p:nvPr/>
        </p:nvSpPr>
        <p:spPr>
          <a:xfrm>
            <a:off x="2724150" y="4994275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7E33FD-EDAC-46AF-865D-95C44FFC111F}"/>
              </a:ext>
            </a:extLst>
          </p:cNvPr>
          <p:cNvSpPr/>
          <p:nvPr/>
        </p:nvSpPr>
        <p:spPr>
          <a:xfrm>
            <a:off x="755650" y="2690813"/>
            <a:ext cx="7632700" cy="1346200"/>
          </a:xfrm>
          <a:prstGeom prst="rect">
            <a:avLst/>
          </a:prstGeom>
          <a:solidFill>
            <a:srgbClr val="F08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600" dirty="0">
                <a:solidFill>
                  <a:schemeClr val="tx1"/>
                </a:solidFill>
                <a:cs typeface="Sassoon Infant Rg" panose="02000503030000020003" pitchFamily="50" charset="0"/>
              </a:rPr>
              <a:t>We can find out by entering the number into the place value grid.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600" dirty="0">
              <a:solidFill>
                <a:schemeClr val="tx1"/>
              </a:solidFill>
              <a:cs typeface="Sassoon Infant Rg" panose="02000503030000020003" pitchFamily="50" charset="0"/>
            </a:endParaRP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600" dirty="0">
                <a:solidFill>
                  <a:schemeClr val="tx1"/>
                </a:solidFill>
                <a:cs typeface="Sassoon Infant Rg" panose="02000503030000020003" pitchFamily="50" charset="0"/>
              </a:rPr>
              <a:t>Remember to make sure that the decimal point lines up with the decimal point 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600" dirty="0">
                <a:solidFill>
                  <a:schemeClr val="tx1"/>
                </a:solidFill>
                <a:cs typeface="Sassoon Infant Rg" panose="02000503030000020003" pitchFamily="50" charset="0"/>
              </a:rPr>
              <a:t>on the place value grid.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CC27A7-2585-4829-922D-4E85A7DD7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445125"/>
            <a:ext cx="7632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We can now see that the value of the 4 is 4 hundredths.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50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We write this as 0.04 in digits.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/>
      <p:bldP spid="19" grpId="0"/>
      <p:bldP spid="20" grpId="0"/>
      <p:bldP spid="21" grpId="0"/>
      <p:bldP spid="23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9EAF7601-D4AA-488C-886E-A74EB165D862}" vid="{4FBA0018-CAF8-4EF1-890E-3E338F9F5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1817</TotalTime>
  <Words>1026</Words>
  <Application>Microsoft Office PowerPoint</Application>
  <PresentationFormat>On-screen Show (4:3)</PresentationFormat>
  <Paragraphs>331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Tuffy</vt:lpstr>
      <vt:lpstr>Twinkl SemiBold</vt:lpstr>
      <vt:lpstr>Twinkl</vt:lpstr>
      <vt:lpstr>Sassoon Infant Md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 Yapp</dc:creator>
  <cp:lastModifiedBy>Christina Fleming</cp:lastModifiedBy>
  <cp:revision>139</cp:revision>
  <dcterms:created xsi:type="dcterms:W3CDTF">2017-07-14T10:52:05Z</dcterms:created>
  <dcterms:modified xsi:type="dcterms:W3CDTF">2021-02-04T10:56:05Z</dcterms:modified>
</cp:coreProperties>
</file>