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D75D6-2D54-4942-B922-11BF4CFFFD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48F9E2E-C0EF-4E64-8AF2-2B6376C2A6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EC0C71-A85C-498A-911F-CEFA13CA6B6E}"/>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056A9BEA-AC91-4792-858A-0043B6F7A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2B6656-EE2A-430E-92BC-2F44DBE2D922}"/>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323924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7D4B-2AE1-4223-9D93-23A202F8F7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7D0758-2381-4175-BDB2-B64BDE4484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410A3E-FCB6-493C-AD87-C718B6B4269D}"/>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CC1BFAFB-967C-4812-8E2D-13502F4093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463840-6274-4F9B-9610-DF797EE9A01E}"/>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2537498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7B346A-1EF7-445A-B4C2-33F09E37D2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8681CC-6D9D-4CE7-86C8-4C292B9B74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668D6F-C473-4904-B68A-C57D2AE65FA4}"/>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4AB21AC2-3193-4EFE-938F-457AA61BB0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AE6554-ABEF-4264-AF81-57CA5519AF00}"/>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288000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C1BDF-69F2-4BA3-8479-FD63815D25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768130-4BC8-4FFF-ADB8-6AFD7105D1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4CA57-86CD-4DB2-82CF-72F9AA98A1D6}"/>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7D5503D7-BD8D-4163-A1AA-68780E6063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6EC7FD-F20B-43E6-A4A6-B42B23359A97}"/>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2220707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5D913-657E-4708-BF30-218EFDBBDB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EC73DD-3C49-4F74-B6FF-0F80FC40CC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16E855-44AA-4888-8C2B-D4A6836480FF}"/>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5A90682F-2EEE-4746-B9B2-D1B0F1818C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C3A48E-89A8-4CF4-9526-38FAC983ADFE}"/>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928682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2180D-6AE8-47B3-B4E8-0C22104AD3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F325EA-D808-43B5-94A8-B31A7662FD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C6FC70-F046-4AD8-972D-D13BA2D738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D2415DF-704E-4852-99D3-54E7CC46F5FB}"/>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6" name="Footer Placeholder 5">
            <a:extLst>
              <a:ext uri="{FF2B5EF4-FFF2-40B4-BE49-F238E27FC236}">
                <a16:creationId xmlns:a16="http://schemas.microsoft.com/office/drawing/2014/main" id="{26F42930-D8F0-4E40-B8B1-250996B285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825F58-BE11-4BA6-978E-66868AFEA26E}"/>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335916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1294-7CA7-404A-91CC-8957518180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E69416-C438-401B-9D91-26EE8D0403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12C659-71DA-47AB-A594-5C5AEF4F24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BCC00A-1F6A-427D-BB1C-D2BEB0D569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8A0B92-F218-4290-8C61-E0262D4B21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74318B-E031-4C38-BA0F-2FF9FE963665}"/>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8" name="Footer Placeholder 7">
            <a:extLst>
              <a:ext uri="{FF2B5EF4-FFF2-40B4-BE49-F238E27FC236}">
                <a16:creationId xmlns:a16="http://schemas.microsoft.com/office/drawing/2014/main" id="{B15EF43C-5707-4F79-9484-B2FB868430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331DE02-D42C-47B9-8920-411D2F9207AE}"/>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210784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A38F-6444-4BA0-BE08-901BADFABFB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A46E5B-BBBA-41AE-9580-AE6EEF1E6F64}"/>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4" name="Footer Placeholder 3">
            <a:extLst>
              <a:ext uri="{FF2B5EF4-FFF2-40B4-BE49-F238E27FC236}">
                <a16:creationId xmlns:a16="http://schemas.microsoft.com/office/drawing/2014/main" id="{1E1FA913-D742-4A7B-A7E3-334D080D478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E5ED9AF-5623-4FDF-8F76-C3FE9033830D}"/>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104508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474B2B-C813-455E-B65A-F26F676351EF}"/>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3" name="Footer Placeholder 2">
            <a:extLst>
              <a:ext uri="{FF2B5EF4-FFF2-40B4-BE49-F238E27FC236}">
                <a16:creationId xmlns:a16="http://schemas.microsoft.com/office/drawing/2014/main" id="{15F01146-0CAA-494C-AFF4-1B495A6DED8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9D39BD-185F-41D9-8469-A10D95E97B2C}"/>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124443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92D4A-2B65-4329-9B1B-D0992909E6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475D6F-8D22-4735-A70C-97BCDCCCA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B0A54C-98C7-4263-95C1-B919D02834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71A81A-6289-448B-A4DC-495837E710CA}"/>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6" name="Footer Placeholder 5">
            <a:extLst>
              <a:ext uri="{FF2B5EF4-FFF2-40B4-BE49-F238E27FC236}">
                <a16:creationId xmlns:a16="http://schemas.microsoft.com/office/drawing/2014/main" id="{BF3B67B3-510C-470D-AC78-5701D81EE4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8D7DAE-7D54-4A27-850C-8AA573840667}"/>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129114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44244-3A78-423C-9B98-2589A4F14B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BADC4-115D-4859-8660-980AED34A5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28555DA-8A71-4329-BE00-4DB2C3347C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41830A-3D22-4744-A425-47CDFB78EDA4}"/>
              </a:ext>
            </a:extLst>
          </p:cNvPr>
          <p:cNvSpPr>
            <a:spLocks noGrp="1"/>
          </p:cNvSpPr>
          <p:nvPr>
            <p:ph type="dt" sz="half" idx="10"/>
          </p:nvPr>
        </p:nvSpPr>
        <p:spPr/>
        <p:txBody>
          <a:bodyPr/>
          <a:lstStyle/>
          <a:p>
            <a:fld id="{9CC619F1-1F79-43DD-A48E-3F51E296DD57}" type="datetimeFigureOut">
              <a:rPr lang="en-GB" smtClean="0"/>
              <a:t>28/01/2021</a:t>
            </a:fld>
            <a:endParaRPr lang="en-GB"/>
          </a:p>
        </p:txBody>
      </p:sp>
      <p:sp>
        <p:nvSpPr>
          <p:cNvPr id="6" name="Footer Placeholder 5">
            <a:extLst>
              <a:ext uri="{FF2B5EF4-FFF2-40B4-BE49-F238E27FC236}">
                <a16:creationId xmlns:a16="http://schemas.microsoft.com/office/drawing/2014/main" id="{412ACEC3-F0FE-4AC4-B2E9-B54A4ABE7E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18BD20-4A68-4586-8B4C-338F9AE4FEAA}"/>
              </a:ext>
            </a:extLst>
          </p:cNvPr>
          <p:cNvSpPr>
            <a:spLocks noGrp="1"/>
          </p:cNvSpPr>
          <p:nvPr>
            <p:ph type="sldNum" sz="quarter" idx="12"/>
          </p:nvPr>
        </p:nvSpPr>
        <p:spPr/>
        <p:txBody>
          <a:bodyPr/>
          <a:lstStyle/>
          <a:p>
            <a:fld id="{8A66A665-3DDE-4E31-A83D-BFB0CC13829E}" type="slidenum">
              <a:rPr lang="en-GB" smtClean="0"/>
              <a:t>‹#›</a:t>
            </a:fld>
            <a:endParaRPr lang="en-GB"/>
          </a:p>
        </p:txBody>
      </p:sp>
    </p:spTree>
    <p:extLst>
      <p:ext uri="{BB962C8B-B14F-4D97-AF65-F5344CB8AC3E}">
        <p14:creationId xmlns:p14="http://schemas.microsoft.com/office/powerpoint/2010/main" val="17652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2329FF-B395-4696-B327-B3609F75EF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12A60B-5A59-4F00-9FA6-89D4C45CA2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D2A642-2CEB-4163-9554-005B7411A9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619F1-1F79-43DD-A48E-3F51E296DD57}" type="datetimeFigureOut">
              <a:rPr lang="en-GB" smtClean="0"/>
              <a:t>28/01/2021</a:t>
            </a:fld>
            <a:endParaRPr lang="en-GB"/>
          </a:p>
        </p:txBody>
      </p:sp>
      <p:sp>
        <p:nvSpPr>
          <p:cNvPr id="5" name="Footer Placeholder 4">
            <a:extLst>
              <a:ext uri="{FF2B5EF4-FFF2-40B4-BE49-F238E27FC236}">
                <a16:creationId xmlns:a16="http://schemas.microsoft.com/office/drawing/2014/main" id="{5164E8B8-38F5-4622-BDCB-B5199B6DE7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79EE0E-9DB0-45F1-ADB6-636A79F72A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A665-3DDE-4E31-A83D-BFB0CC13829E}" type="slidenum">
              <a:rPr lang="en-GB" smtClean="0"/>
              <a:t>‹#›</a:t>
            </a:fld>
            <a:endParaRPr lang="en-GB"/>
          </a:p>
        </p:txBody>
      </p:sp>
    </p:spTree>
    <p:extLst>
      <p:ext uri="{BB962C8B-B14F-4D97-AF65-F5344CB8AC3E}">
        <p14:creationId xmlns:p14="http://schemas.microsoft.com/office/powerpoint/2010/main" val="3078556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File:Small_pair_of_blue_scissors.jpg" TargetMode="External"/><Relationship Id="rId3" Type="http://schemas.openxmlformats.org/officeDocument/2006/relationships/hyperlink" Target="https://commons.wikimedia.org/wiki/File:Inkscape_paintbrush.svg" TargetMode="External"/><Relationship Id="rId7" Type="http://schemas.openxmlformats.org/officeDocument/2006/relationships/image" Target="../media/image7.jp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http://www.pngall.com/pencil-png" TargetMode="External"/><Relationship Id="rId5" Type="http://schemas.openxmlformats.org/officeDocument/2006/relationships/image" Target="../media/image6.png"/><Relationship Id="rId10" Type="http://schemas.openxmlformats.org/officeDocument/2006/relationships/hyperlink" Target="http://www.kitchenandresidentialdesign.com/2016/02/can-you-paint-your-house-any-color-you.html" TargetMode="External"/><Relationship Id="rId4" Type="http://schemas.openxmlformats.org/officeDocument/2006/relationships/image" Target="../media/image2.jpg"/><Relationship Id="rId9"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slideLayout" Target="../slideLayouts/slideLayout2.xml"/><Relationship Id="rId1" Type="http://schemas.openxmlformats.org/officeDocument/2006/relationships/video" Target="https://www.youtube.com/embed/dZr6N4Qo568?feature=oembed" TargetMode="Externa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A5D7-1BCC-4C48-A655-1C2CC5544448}"/>
              </a:ext>
            </a:extLst>
          </p:cNvPr>
          <p:cNvSpPr>
            <a:spLocks noGrp="1"/>
          </p:cNvSpPr>
          <p:nvPr>
            <p:ph type="ctrTitle"/>
          </p:nvPr>
        </p:nvSpPr>
        <p:spPr>
          <a:xfrm>
            <a:off x="8483639" y="1319311"/>
            <a:ext cx="3708361" cy="2387600"/>
          </a:xfrm>
        </p:spPr>
        <p:txBody>
          <a:bodyPr>
            <a:normAutofit/>
          </a:bodyPr>
          <a:lstStyle/>
          <a:p>
            <a:r>
              <a:rPr lang="en-GB" sz="8000" dirty="0">
                <a:latin typeface="The Hand Black" panose="03070902030502020204" pitchFamily="66" charset="0"/>
              </a:rPr>
              <a:t>African Masks</a:t>
            </a:r>
          </a:p>
        </p:txBody>
      </p:sp>
      <p:sp>
        <p:nvSpPr>
          <p:cNvPr id="3" name="Subtitle 2">
            <a:extLst>
              <a:ext uri="{FF2B5EF4-FFF2-40B4-BE49-F238E27FC236}">
                <a16:creationId xmlns:a16="http://schemas.microsoft.com/office/drawing/2014/main" id="{205A4E4C-63D0-4010-A1A9-F55B581C4E19}"/>
              </a:ext>
            </a:extLst>
          </p:cNvPr>
          <p:cNvSpPr>
            <a:spLocks noGrp="1"/>
          </p:cNvSpPr>
          <p:nvPr>
            <p:ph type="subTitle" idx="1"/>
          </p:nvPr>
        </p:nvSpPr>
        <p:spPr>
          <a:xfrm>
            <a:off x="9423419" y="3706911"/>
            <a:ext cx="1828800" cy="1655762"/>
          </a:xfrm>
        </p:spPr>
        <p:txBody>
          <a:bodyPr>
            <a:normAutofit/>
          </a:bodyPr>
          <a:lstStyle/>
          <a:p>
            <a:r>
              <a:rPr lang="en-GB" sz="3600" dirty="0">
                <a:latin typeface="The Hand Black" panose="03070902030502020204" pitchFamily="66" charset="0"/>
              </a:rPr>
              <a:t>Miss Petrie</a:t>
            </a:r>
          </a:p>
        </p:txBody>
      </p:sp>
      <p:pic>
        <p:nvPicPr>
          <p:cNvPr id="2050" name="Picture 2" descr="African Mask Making and Dance workshop">
            <a:extLst>
              <a:ext uri="{FF2B5EF4-FFF2-40B4-BE49-F238E27FC236}">
                <a16:creationId xmlns:a16="http://schemas.microsoft.com/office/drawing/2014/main" id="{63CA0B1D-26D7-4668-968D-DF571D6EDC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04" r="6845"/>
          <a:stretch/>
        </p:blipFill>
        <p:spPr bwMode="auto">
          <a:xfrm>
            <a:off x="0" y="0"/>
            <a:ext cx="780452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555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904D-D98A-4B61-BB87-637C6E339E43}"/>
              </a:ext>
            </a:extLst>
          </p:cNvPr>
          <p:cNvSpPr>
            <a:spLocks noGrp="1"/>
          </p:cNvSpPr>
          <p:nvPr>
            <p:ph type="title"/>
          </p:nvPr>
        </p:nvSpPr>
        <p:spPr>
          <a:xfrm>
            <a:off x="7718385" y="751696"/>
            <a:ext cx="4473615" cy="2305869"/>
          </a:xfrm>
        </p:spPr>
        <p:txBody>
          <a:bodyPr>
            <a:normAutofit fontScale="90000"/>
          </a:bodyPr>
          <a:lstStyle/>
          <a:p>
            <a:r>
              <a:rPr lang="en-GB" sz="4000" b="1" u="sng" dirty="0">
                <a:latin typeface="The Hand Black" panose="03070902030502020204" pitchFamily="66" charset="0"/>
              </a:rPr>
              <a:t>Learning Intention</a:t>
            </a:r>
            <a:br>
              <a:rPr lang="en-GB" sz="4000" dirty="0">
                <a:latin typeface="The Hand Black" panose="03070902030502020204" pitchFamily="66" charset="0"/>
              </a:rPr>
            </a:br>
            <a:r>
              <a:rPr lang="en-GB" sz="4000" dirty="0">
                <a:latin typeface="The Hand Black" panose="03070902030502020204" pitchFamily="66" charset="0"/>
              </a:rPr>
              <a:t>We are learning about the culture of African masks.</a:t>
            </a:r>
            <a:br>
              <a:rPr lang="en-GB" sz="4000" dirty="0">
                <a:latin typeface="The Hand Black" panose="03070902030502020204" pitchFamily="66" charset="0"/>
              </a:rPr>
            </a:br>
            <a:br>
              <a:rPr lang="en-GB" sz="4000" dirty="0">
                <a:latin typeface="The Hand Black" panose="03070902030502020204" pitchFamily="66" charset="0"/>
              </a:rPr>
            </a:br>
            <a:r>
              <a:rPr lang="en-GB" sz="4000" dirty="0">
                <a:latin typeface="The Hand Black" panose="03070902030502020204" pitchFamily="66" charset="0"/>
              </a:rPr>
              <a:t>We are learning to recreate an African mask.</a:t>
            </a:r>
            <a:br>
              <a:rPr lang="en-GB" sz="4000" dirty="0"/>
            </a:br>
            <a:endParaRPr lang="en-GB" sz="4000" dirty="0"/>
          </a:p>
        </p:txBody>
      </p:sp>
      <p:sp>
        <p:nvSpPr>
          <p:cNvPr id="12" name="Rectangle 11">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211"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4C950843-DDA3-4F00-A832-F3E87E8AF272}"/>
              </a:ext>
            </a:extLst>
          </p:cNvPr>
          <p:cNvPicPr>
            <a:picLocks noChangeAspect="1"/>
          </p:cNvPicPr>
          <p:nvPr/>
        </p:nvPicPr>
        <p:blipFill rotWithShape="1">
          <a:blip r:embed="rId2">
            <a:extLst>
              <a:ext uri="{28A0092B-C50C-407E-A947-70E740481C1C}">
                <a14:useLocalDpi xmlns:a14="http://schemas.microsoft.com/office/drawing/2010/main" val="0"/>
              </a:ext>
            </a:extLst>
          </a:blip>
          <a:srcRect l="4254" r="9074" b="-1"/>
          <a:stretch/>
        </p:blipFill>
        <p:spPr>
          <a:xfrm>
            <a:off x="644652" y="722376"/>
            <a:ext cx="6263640" cy="5413248"/>
          </a:xfrm>
          <a:prstGeom prst="rect">
            <a:avLst/>
          </a:prstGeom>
          <a:effectLst/>
        </p:spPr>
      </p:pic>
      <p:sp>
        <p:nvSpPr>
          <p:cNvPr id="6" name="TextBox 5">
            <a:extLst>
              <a:ext uri="{FF2B5EF4-FFF2-40B4-BE49-F238E27FC236}">
                <a16:creationId xmlns:a16="http://schemas.microsoft.com/office/drawing/2014/main" id="{29A9A845-28BE-41CA-8361-86DC44B5E740}"/>
              </a:ext>
            </a:extLst>
          </p:cNvPr>
          <p:cNvSpPr txBox="1"/>
          <p:nvPr/>
        </p:nvSpPr>
        <p:spPr>
          <a:xfrm>
            <a:off x="7718385" y="3218651"/>
            <a:ext cx="4161183" cy="3847207"/>
          </a:xfrm>
          <a:prstGeom prst="rect">
            <a:avLst/>
          </a:prstGeom>
          <a:noFill/>
        </p:spPr>
        <p:txBody>
          <a:bodyPr wrap="square" rtlCol="0">
            <a:spAutoFit/>
          </a:bodyPr>
          <a:lstStyle/>
          <a:p>
            <a:pPr algn="ctr"/>
            <a:r>
              <a:rPr lang="en-GB" sz="3600" b="1" u="sng" dirty="0">
                <a:latin typeface="The Hand Black" panose="03070902030502020204" pitchFamily="66" charset="0"/>
              </a:rPr>
              <a:t>Success Criteria</a:t>
            </a:r>
          </a:p>
          <a:p>
            <a:pPr algn="ctr"/>
            <a:endParaRPr lang="en-GB" sz="100" dirty="0">
              <a:latin typeface="The Hand Black" panose="03070902030502020204" pitchFamily="66" charset="0"/>
            </a:endParaRPr>
          </a:p>
          <a:p>
            <a:pPr algn="ctr"/>
            <a:r>
              <a:rPr lang="en-GB" sz="3600" dirty="0">
                <a:latin typeface="The Hand Black" panose="03070902030502020204" pitchFamily="66" charset="0"/>
              </a:rPr>
              <a:t>Can you remember a fact about African mask culture?</a:t>
            </a:r>
          </a:p>
          <a:p>
            <a:pPr algn="ctr"/>
            <a:endParaRPr lang="en-GB" sz="700" dirty="0">
              <a:latin typeface="The Hand Black" panose="03070902030502020204" pitchFamily="66" charset="0"/>
            </a:endParaRPr>
          </a:p>
          <a:p>
            <a:pPr algn="ctr"/>
            <a:r>
              <a:rPr lang="en-GB" sz="3600" dirty="0">
                <a:latin typeface="The Hand Black" panose="03070902030502020204" pitchFamily="66" charset="0"/>
              </a:rPr>
              <a:t>Can you use pointillism?</a:t>
            </a:r>
          </a:p>
          <a:p>
            <a:pPr algn="ctr"/>
            <a:endParaRPr lang="en-GB" sz="1050" dirty="0">
              <a:latin typeface="The Hand Black" panose="03070902030502020204" pitchFamily="66" charset="0"/>
            </a:endParaRPr>
          </a:p>
          <a:p>
            <a:pPr algn="ctr"/>
            <a:r>
              <a:rPr lang="en-GB" sz="3600" dirty="0">
                <a:latin typeface="The Hand Black" panose="03070902030502020204" pitchFamily="66" charset="0"/>
              </a:rPr>
              <a:t>Can you add colour, pattern and detail to your mask?</a:t>
            </a:r>
          </a:p>
        </p:txBody>
      </p:sp>
    </p:spTree>
    <p:extLst>
      <p:ext uri="{BB962C8B-B14F-4D97-AF65-F5344CB8AC3E}">
        <p14:creationId xmlns:p14="http://schemas.microsoft.com/office/powerpoint/2010/main" val="403813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C0DB9C61-90E0-484F-8602-02F49EDC1B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147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3F7ED563-E5DB-4937-BF78-7893C4D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28036"/>
            <a:ext cx="11724640" cy="63779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960FF02-8F76-4C45-A1DC-D256EFF6F01A}"/>
              </a:ext>
            </a:extLst>
          </p:cNvPr>
          <p:cNvSpPr>
            <a:spLocks noGrp="1"/>
          </p:cNvSpPr>
          <p:nvPr>
            <p:ph type="title"/>
          </p:nvPr>
        </p:nvSpPr>
        <p:spPr>
          <a:xfrm>
            <a:off x="793977" y="380668"/>
            <a:ext cx="6006192" cy="596114"/>
          </a:xfrm>
        </p:spPr>
        <p:txBody>
          <a:bodyPr>
            <a:noAutofit/>
          </a:bodyPr>
          <a:lstStyle/>
          <a:p>
            <a:pPr algn="ctr"/>
            <a:r>
              <a:rPr lang="en-GB" sz="6000" b="1" u="sng" dirty="0">
                <a:solidFill>
                  <a:srgbClr val="61475C"/>
                </a:solidFill>
                <a:latin typeface="The Hand Black" panose="03070902030502020204" pitchFamily="66" charset="0"/>
              </a:rPr>
              <a:t>Facts</a:t>
            </a:r>
          </a:p>
        </p:txBody>
      </p:sp>
      <p:sp>
        <p:nvSpPr>
          <p:cNvPr id="3" name="Content Placeholder 2">
            <a:extLst>
              <a:ext uri="{FF2B5EF4-FFF2-40B4-BE49-F238E27FC236}">
                <a16:creationId xmlns:a16="http://schemas.microsoft.com/office/drawing/2014/main" id="{02A3C3C9-3C3D-4E1D-9350-1C36AA28BF92}"/>
              </a:ext>
            </a:extLst>
          </p:cNvPr>
          <p:cNvSpPr>
            <a:spLocks noGrp="1"/>
          </p:cNvSpPr>
          <p:nvPr>
            <p:ph idx="1"/>
          </p:nvPr>
        </p:nvSpPr>
        <p:spPr>
          <a:xfrm>
            <a:off x="880093" y="1090800"/>
            <a:ext cx="6006192" cy="5314199"/>
          </a:xfrm>
        </p:spPr>
        <p:txBody>
          <a:bodyPr>
            <a:normAutofit/>
          </a:bodyPr>
          <a:lstStyle/>
          <a:p>
            <a:r>
              <a:rPr lang="en-GB" sz="3200" dirty="0">
                <a:latin typeface="The Hand Black" panose="03070902030502020204" pitchFamily="66" charset="0"/>
              </a:rPr>
              <a:t>Masks serve an important role in rituals or ceremonies with varied purposes like ensuring a good harvest, addressing tribal needs in time of peace or war, or conveying spiritual presences in initiation rituals or burial ceremonies.</a:t>
            </a:r>
          </a:p>
          <a:p>
            <a:r>
              <a:rPr lang="en-GB" sz="3200" dirty="0">
                <a:latin typeface="The Hand Black" panose="03070902030502020204" pitchFamily="66" charset="0"/>
              </a:rPr>
              <a:t>African masks are usually shaped after a human face or some animal's muzzle, albeit rendered in a sometimes highly abstract form.</a:t>
            </a:r>
          </a:p>
          <a:p>
            <a:r>
              <a:rPr lang="en-GB" sz="3200" dirty="0">
                <a:latin typeface="The Hand Black" panose="03070902030502020204" pitchFamily="66" charset="0"/>
              </a:rPr>
              <a:t>Common animal subjects include the buffalo (usually representing strength, as in the </a:t>
            </a:r>
            <a:r>
              <a:rPr lang="en-GB" sz="3200" dirty="0" err="1">
                <a:latin typeface="The Hand Black" panose="03070902030502020204" pitchFamily="66" charset="0"/>
              </a:rPr>
              <a:t>Baoulé</a:t>
            </a:r>
            <a:r>
              <a:rPr lang="en-GB" sz="3200" dirty="0">
                <a:latin typeface="The Hand Black" panose="03070902030502020204" pitchFamily="66" charset="0"/>
              </a:rPr>
              <a:t> culture), crocodile, hawk, hyena, warthog and antelope.</a:t>
            </a:r>
            <a:endParaRPr lang="en-GB" dirty="0">
              <a:solidFill>
                <a:srgbClr val="61475C"/>
              </a:solidFill>
              <a:latin typeface="The Hand Black" panose="03070902030502020204" pitchFamily="66" charset="0"/>
            </a:endParaRPr>
          </a:p>
        </p:txBody>
      </p:sp>
      <p:sp>
        <p:nvSpPr>
          <p:cNvPr id="139" name="Rectangle 138">
            <a:extLst>
              <a:ext uri="{FF2B5EF4-FFF2-40B4-BE49-F238E27FC236}">
                <a16:creationId xmlns:a16="http://schemas.microsoft.com/office/drawing/2014/main" id="{2306B647-FE95-4550-8350-3D2180C62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60466" y="699706"/>
            <a:ext cx="4114800" cy="5477256"/>
          </a:xfrm>
          <a:prstGeom prst="rect">
            <a:avLst/>
          </a:prstGeom>
          <a:solidFill>
            <a:srgbClr val="FFFFFF"/>
          </a:solidFill>
          <a:ln w="15875">
            <a:solidFill>
              <a:srgbClr val="6147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frican+Masks+Designs | african masks patterns - Google Search | African  masks, Art, African art">
            <a:extLst>
              <a:ext uri="{FF2B5EF4-FFF2-40B4-BE49-F238E27FC236}">
                <a16:creationId xmlns:a16="http://schemas.microsoft.com/office/drawing/2014/main" id="{66C6982B-7076-4576-B240-5496D72609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19" r="905" b="2"/>
          <a:stretch/>
        </p:blipFill>
        <p:spPr bwMode="auto">
          <a:xfrm>
            <a:off x="7523826" y="862763"/>
            <a:ext cx="3788081" cy="5151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16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AA6C-B3DC-4FDB-A8A0-006B9DC161B4}"/>
              </a:ext>
            </a:extLst>
          </p:cNvPr>
          <p:cNvSpPr>
            <a:spLocks noGrp="1"/>
          </p:cNvSpPr>
          <p:nvPr>
            <p:ph type="title"/>
          </p:nvPr>
        </p:nvSpPr>
        <p:spPr>
          <a:xfrm>
            <a:off x="5215956" y="-147948"/>
            <a:ext cx="6610383" cy="957192"/>
          </a:xfrm>
          <a:noFill/>
        </p:spPr>
        <p:txBody>
          <a:bodyPr vert="horz" lIns="91440" tIns="45720" rIns="91440" bIns="45720" rtlCol="0" anchor="b">
            <a:normAutofit/>
          </a:bodyPr>
          <a:lstStyle/>
          <a:p>
            <a:pPr algn="ctr"/>
            <a:r>
              <a:rPr lang="en-US" sz="6000" u="sng" dirty="0">
                <a:latin typeface="The Hand Black" panose="03070902030502020204" pitchFamily="66" charset="0"/>
              </a:rPr>
              <a:t>Facts</a:t>
            </a:r>
          </a:p>
        </p:txBody>
      </p:sp>
      <p:sp>
        <p:nvSpPr>
          <p:cNvPr id="10" name="Rectangle 9">
            <a:extLst>
              <a:ext uri="{FF2B5EF4-FFF2-40B4-BE49-F238E27FC236}">
                <a16:creationId xmlns:a16="http://schemas.microsoft.com/office/drawing/2014/main" id="{707744A9-B1DD-4F76-B3B2-02A51E6D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360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28">
            <a:extLst>
              <a:ext uri="{FF2B5EF4-FFF2-40B4-BE49-F238E27FC236}">
                <a16:creationId xmlns:a16="http://schemas.microsoft.com/office/drawing/2014/main" id="{09F52C97-D8A0-4C58-9D04-B8733EE38B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036" y="644333"/>
            <a:ext cx="3343935" cy="556933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text, mask&#10;&#10;Description automatically generated">
            <a:extLst>
              <a:ext uri="{FF2B5EF4-FFF2-40B4-BE49-F238E27FC236}">
                <a16:creationId xmlns:a16="http://schemas.microsoft.com/office/drawing/2014/main" id="{819D71F7-804B-40C8-BAD9-AC7A3125A64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553" r="2" b="2"/>
          <a:stretch/>
        </p:blipFill>
        <p:spPr>
          <a:xfrm>
            <a:off x="809243" y="809244"/>
            <a:ext cx="3017520" cy="5239512"/>
          </a:xfrm>
          <a:prstGeom prst="rect">
            <a:avLst/>
          </a:prstGeom>
          <a:effectLst/>
        </p:spPr>
      </p:pic>
      <p:sp>
        <p:nvSpPr>
          <p:cNvPr id="6" name="TextBox 5">
            <a:extLst>
              <a:ext uri="{FF2B5EF4-FFF2-40B4-BE49-F238E27FC236}">
                <a16:creationId xmlns:a16="http://schemas.microsoft.com/office/drawing/2014/main" id="{79427C19-5A1C-455D-9715-E5D51BEBD953}"/>
              </a:ext>
            </a:extLst>
          </p:cNvPr>
          <p:cNvSpPr txBox="1"/>
          <p:nvPr/>
        </p:nvSpPr>
        <p:spPr>
          <a:xfrm>
            <a:off x="4636006" y="644333"/>
            <a:ext cx="7555993" cy="6386364"/>
          </a:xfrm>
          <a:prstGeom prst="rect">
            <a:avLst/>
          </a:prstGeom>
          <a:noFill/>
        </p:spPr>
        <p:txBody>
          <a:bodyPr wrap="square" rtlCol="0">
            <a:spAutoFit/>
          </a:bodyPr>
          <a:lstStyle/>
          <a:p>
            <a:pPr marL="285750" indent="-285750">
              <a:buFont typeface="Arial" panose="020B0604020202020204" pitchFamily="34" charset="0"/>
              <a:buChar char="•"/>
            </a:pPr>
            <a:r>
              <a:rPr lang="en-GB" sz="2800" dirty="0">
                <a:latin typeface="The Hand Black" panose="03070902030502020204" pitchFamily="66" charset="0"/>
              </a:rPr>
              <a:t>Another common subject of African masks is a woman's face, usually based on a specific culture's ideal of feminine beauty. Female masks of the Punu people of Gabon, for example, have long curved eyelashes, almond-shaped eyes, thin chin, and traditional ornaments on their cheeks, as all these are considered good-looking traits.</a:t>
            </a:r>
          </a:p>
          <a:p>
            <a:endParaRPr lang="en-GB" sz="700" dirty="0">
              <a:latin typeface="The Hand Black" panose="03070902030502020204" pitchFamily="66" charset="0"/>
            </a:endParaRPr>
          </a:p>
          <a:p>
            <a:pPr marL="285750" indent="-285750">
              <a:buFont typeface="Arial" panose="020B0604020202020204" pitchFamily="34" charset="0"/>
              <a:buChar char="•"/>
            </a:pPr>
            <a:r>
              <a:rPr lang="en-GB" sz="2800" dirty="0">
                <a:latin typeface="The Hand Black" panose="03070902030502020204" pitchFamily="66" charset="0"/>
              </a:rPr>
              <a:t>The most commonly used material for masks is wood, although a wide variety of other elements can be used, including light stone, metals such as copper or bronze, different types of fabric, pottery, and more. Some masks are painted. A wide array of ornamental items can be applied to the mask surface; examples include animal hair, horns, or teeth, sea shells, seeds, straw, egg shell, and feathers. Animal hair or straw are often used for a mask's hair or beard. </a:t>
            </a:r>
          </a:p>
          <a:p>
            <a:endParaRPr lang="en-GB" sz="1000" dirty="0">
              <a:latin typeface="The Hand Black" panose="03070902030502020204" pitchFamily="66" charset="0"/>
            </a:endParaRPr>
          </a:p>
          <a:p>
            <a:pPr marL="285750" indent="-285750">
              <a:buFont typeface="Arial" panose="020B0604020202020204" pitchFamily="34" charset="0"/>
              <a:buChar char="•"/>
            </a:pPr>
            <a:r>
              <a:rPr lang="en-GB" sz="2800" dirty="0">
                <a:latin typeface="The Hand Black" panose="03070902030502020204" pitchFamily="66" charset="0"/>
              </a:rPr>
              <a:t>Some of the masks are made to wear on your face, some are to be worn on the top of your head and some are to wear around your chest rather than on your face</a:t>
            </a:r>
            <a:r>
              <a:rPr lang="en-GB" sz="2800" dirty="0"/>
              <a:t>.</a:t>
            </a:r>
          </a:p>
        </p:txBody>
      </p:sp>
    </p:spTree>
    <p:extLst>
      <p:ext uri="{BB962C8B-B14F-4D97-AF65-F5344CB8AC3E}">
        <p14:creationId xmlns:p14="http://schemas.microsoft.com/office/powerpoint/2010/main" val="424686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A8697-2D00-46F2-94C1-F88DC13279D2}"/>
              </a:ext>
            </a:extLst>
          </p:cNvPr>
          <p:cNvSpPr>
            <a:spLocks noGrp="1"/>
          </p:cNvSpPr>
          <p:nvPr>
            <p:ph type="title"/>
          </p:nvPr>
        </p:nvSpPr>
        <p:spPr>
          <a:xfrm>
            <a:off x="8017254" y="525439"/>
            <a:ext cx="3336545" cy="1657614"/>
          </a:xfrm>
        </p:spPr>
        <p:txBody>
          <a:bodyPr>
            <a:normAutofit/>
          </a:bodyPr>
          <a:lstStyle/>
          <a:p>
            <a:pPr algn="ctr"/>
            <a:r>
              <a:rPr lang="en-GB" sz="8000" u="sng" dirty="0">
                <a:latin typeface="The Hand Black" panose="03070902030502020204" pitchFamily="66" charset="0"/>
              </a:rPr>
              <a:t>Art time!</a:t>
            </a:r>
          </a:p>
        </p:txBody>
      </p:sp>
      <p:pic>
        <p:nvPicPr>
          <p:cNvPr id="12" name="Picture 11">
            <a:extLst>
              <a:ext uri="{FF2B5EF4-FFF2-40B4-BE49-F238E27FC236}">
                <a16:creationId xmlns:a16="http://schemas.microsoft.com/office/drawing/2014/main" id="{630F2C95-A006-47F7-97DD-B690BAFC324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7261" y="375320"/>
            <a:ext cx="3848658" cy="3848658"/>
          </a:xfrm>
          <a:prstGeom prst="rect">
            <a:avLst/>
          </a:prstGeom>
        </p:spPr>
      </p:pic>
      <p:cxnSp>
        <p:nvCxnSpPr>
          <p:cNvPr id="20" name="Straight Connector 19">
            <a:extLst>
              <a:ext uri="{FF2B5EF4-FFF2-40B4-BE49-F238E27FC236}">
                <a16:creationId xmlns:a16="http://schemas.microsoft.com/office/drawing/2014/main" id="{822A5670-0F7B-4199-AEAB-33FBA9CEA4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627" y="-1"/>
            <a:ext cx="0" cy="4572000"/>
          </a:xfrm>
          <a:prstGeom prst="line">
            <a:avLst/>
          </a:prstGeom>
          <a:ln w="3810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Content Placeholder 4">
            <a:extLst>
              <a:ext uri="{FF2B5EF4-FFF2-40B4-BE49-F238E27FC236}">
                <a16:creationId xmlns:a16="http://schemas.microsoft.com/office/drawing/2014/main" id="{78B8BC1D-3271-4B8D-AE27-8DA5EC869E02}"/>
              </a:ext>
            </a:extLst>
          </p:cNvPr>
          <p:cNvPicPr>
            <a:picLocks noChangeAspect="1"/>
          </p:cNvPicPr>
          <p:nvPr/>
        </p:nvPicPr>
        <p:blipFill rotWithShape="1">
          <a:blip r:embed="rId4">
            <a:extLst>
              <a:ext uri="{28A0092B-C50C-407E-A947-70E740481C1C}">
                <a14:useLocalDpi xmlns:a14="http://schemas.microsoft.com/office/drawing/2010/main" val="0"/>
              </a:ext>
            </a:extLst>
          </a:blip>
          <a:srcRect l="4254" r="9074" b="-1"/>
          <a:stretch/>
        </p:blipFill>
        <p:spPr>
          <a:xfrm>
            <a:off x="5261498" y="375320"/>
            <a:ext cx="1918029" cy="1657612"/>
          </a:xfrm>
          <a:prstGeom prst="rect">
            <a:avLst/>
          </a:prstGeom>
        </p:spPr>
      </p:pic>
      <p:cxnSp>
        <p:nvCxnSpPr>
          <p:cNvPr id="22" name="Straight Connector 21">
            <a:extLst>
              <a:ext uri="{FF2B5EF4-FFF2-40B4-BE49-F238E27FC236}">
                <a16:creationId xmlns:a16="http://schemas.microsoft.com/office/drawing/2014/main" id="{8BB1744D-A7DF-4B65-B6E3-DCF12BB2D8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627" y="2228770"/>
            <a:ext cx="2877035"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EA9A82D9-9C70-4210-884C-6976210DFB0C}"/>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5317111" y="2424609"/>
            <a:ext cx="1799367" cy="1799367"/>
          </a:xfrm>
          <a:prstGeom prst="rect">
            <a:avLst/>
          </a:prstGeom>
        </p:spPr>
      </p:pic>
      <p:cxnSp>
        <p:nvCxnSpPr>
          <p:cNvPr id="24" name="Straight Connector 23">
            <a:extLst>
              <a:ext uri="{FF2B5EF4-FFF2-40B4-BE49-F238E27FC236}">
                <a16:creationId xmlns:a16="http://schemas.microsoft.com/office/drawing/2014/main" id="{882DD753-EA38-4E86-91FB-05041A44A2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67905"/>
            <a:ext cx="7530662"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C6A339A-06D0-4FE3-B785-01AD41F4C4A5}"/>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547789" y="4911833"/>
            <a:ext cx="1930692" cy="1448019"/>
          </a:xfrm>
          <a:prstGeom prst="rect">
            <a:avLst/>
          </a:prstGeom>
        </p:spPr>
      </p:pic>
      <p:pic>
        <p:nvPicPr>
          <p:cNvPr id="15" name="Picture 14">
            <a:extLst>
              <a:ext uri="{FF2B5EF4-FFF2-40B4-BE49-F238E27FC236}">
                <a16:creationId xmlns:a16="http://schemas.microsoft.com/office/drawing/2014/main" id="{27A3BEA0-26E2-446A-9A77-770F8D30D74B}"/>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4284199" y="4911833"/>
            <a:ext cx="2121646" cy="1448024"/>
          </a:xfrm>
          <a:prstGeom prst="rect">
            <a:avLst/>
          </a:prstGeom>
        </p:spPr>
      </p:pic>
      <p:sp>
        <p:nvSpPr>
          <p:cNvPr id="3" name="Content Placeholder 2">
            <a:extLst>
              <a:ext uri="{FF2B5EF4-FFF2-40B4-BE49-F238E27FC236}">
                <a16:creationId xmlns:a16="http://schemas.microsoft.com/office/drawing/2014/main" id="{94D62165-CD9D-45F7-A913-0DECA9D5FDF4}"/>
              </a:ext>
            </a:extLst>
          </p:cNvPr>
          <p:cNvSpPr>
            <a:spLocks noGrp="1"/>
          </p:cNvSpPr>
          <p:nvPr>
            <p:ph idx="1"/>
          </p:nvPr>
        </p:nvSpPr>
        <p:spPr>
          <a:xfrm>
            <a:off x="7686269" y="2274490"/>
            <a:ext cx="4505731" cy="4583509"/>
          </a:xfrm>
        </p:spPr>
        <p:txBody>
          <a:bodyPr>
            <a:normAutofit/>
          </a:bodyPr>
          <a:lstStyle/>
          <a:p>
            <a:pPr marL="0" indent="0">
              <a:buNone/>
            </a:pPr>
            <a:r>
              <a:rPr lang="en-GB" sz="3200" dirty="0">
                <a:latin typeface="The Hand Black" panose="03070902030502020204" pitchFamily="66" charset="0"/>
              </a:rPr>
              <a:t>You will need:</a:t>
            </a:r>
          </a:p>
          <a:p>
            <a:pPr marL="0" indent="0">
              <a:buNone/>
            </a:pPr>
            <a:endParaRPr lang="en-GB" sz="1200" dirty="0">
              <a:latin typeface="The Hand Black" panose="03070902030502020204" pitchFamily="66" charset="0"/>
            </a:endParaRPr>
          </a:p>
          <a:p>
            <a:pPr>
              <a:buFontTx/>
              <a:buChar char="-"/>
            </a:pPr>
            <a:r>
              <a:rPr lang="en-GB" sz="3200" dirty="0">
                <a:latin typeface="The Hand Black" panose="03070902030502020204" pitchFamily="66" charset="0"/>
              </a:rPr>
              <a:t>Paper (white or brown)</a:t>
            </a:r>
          </a:p>
          <a:p>
            <a:pPr>
              <a:buFontTx/>
              <a:buChar char="-"/>
            </a:pPr>
            <a:r>
              <a:rPr lang="en-GB" sz="3200" dirty="0">
                <a:latin typeface="The Hand Black" panose="03070902030502020204" pitchFamily="66" charset="0"/>
              </a:rPr>
              <a:t>Coloured paints (or pens or pencils)</a:t>
            </a:r>
          </a:p>
          <a:p>
            <a:pPr>
              <a:buFontTx/>
              <a:buChar char="-"/>
            </a:pPr>
            <a:r>
              <a:rPr lang="en-GB" sz="3200" dirty="0">
                <a:latin typeface="The Hand Black" panose="03070902030502020204" pitchFamily="66" charset="0"/>
              </a:rPr>
              <a:t>A black or a white paint or thick pen</a:t>
            </a:r>
          </a:p>
          <a:p>
            <a:pPr>
              <a:buFontTx/>
              <a:buChar char="-"/>
            </a:pPr>
            <a:r>
              <a:rPr lang="en-GB" sz="3200" dirty="0">
                <a:latin typeface="The Hand Black" panose="03070902030502020204" pitchFamily="66" charset="0"/>
              </a:rPr>
              <a:t>Thin paintbrush</a:t>
            </a:r>
          </a:p>
          <a:p>
            <a:pPr>
              <a:buFontTx/>
              <a:buChar char="-"/>
            </a:pPr>
            <a:r>
              <a:rPr lang="en-GB" sz="3200" dirty="0">
                <a:latin typeface="The Hand Black" panose="03070902030502020204" pitchFamily="66" charset="0"/>
              </a:rPr>
              <a:t>Scissors</a:t>
            </a:r>
          </a:p>
          <a:p>
            <a:pPr>
              <a:buFontTx/>
              <a:buChar char="-"/>
            </a:pPr>
            <a:r>
              <a:rPr lang="en-GB" sz="3200" dirty="0">
                <a:latin typeface="The Hand Black" panose="03070902030502020204" pitchFamily="66" charset="0"/>
              </a:rPr>
              <a:t>Pencil</a:t>
            </a:r>
          </a:p>
          <a:p>
            <a:pPr>
              <a:buFontTx/>
              <a:buChar char="-"/>
            </a:pPr>
            <a:endParaRPr lang="en-GB" sz="2000" dirty="0"/>
          </a:p>
        </p:txBody>
      </p:sp>
      <p:cxnSp>
        <p:nvCxnSpPr>
          <p:cNvPr id="26" name="Straight Connector 25">
            <a:extLst>
              <a:ext uri="{FF2B5EF4-FFF2-40B4-BE49-F238E27FC236}">
                <a16:creationId xmlns:a16="http://schemas.microsoft.com/office/drawing/2014/main" id="{6DA63E78-7704-45EF-B5D3-EADDF5D826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730262" y="5706812"/>
            <a:ext cx="2286000"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020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DED6D7-F930-4402-999C-F952B92F4E71}"/>
              </a:ext>
            </a:extLst>
          </p:cNvPr>
          <p:cNvSpPr>
            <a:spLocks noGrp="1"/>
          </p:cNvSpPr>
          <p:nvPr>
            <p:ph type="title"/>
          </p:nvPr>
        </p:nvSpPr>
        <p:spPr>
          <a:xfrm>
            <a:off x="600378" y="367105"/>
            <a:ext cx="6798541" cy="719574"/>
          </a:xfrm>
        </p:spPr>
        <p:txBody>
          <a:bodyPr anchor="b">
            <a:normAutofit/>
          </a:bodyPr>
          <a:lstStyle/>
          <a:p>
            <a:pPr algn="ctr"/>
            <a:r>
              <a:rPr lang="en-GB" sz="4000" b="1" u="sng" dirty="0">
                <a:latin typeface="Modern Love Caps" panose="04070805081001020A01" pitchFamily="82" charset="0"/>
              </a:rPr>
              <a:t>Inspiration for our lesson Today</a:t>
            </a:r>
          </a:p>
        </p:txBody>
      </p:sp>
      <p:pic>
        <p:nvPicPr>
          <p:cNvPr id="5" name="Content Placeholder 4" descr="A picture containing text, mask, clothing&#10;&#10;Description automatically generated">
            <a:extLst>
              <a:ext uri="{FF2B5EF4-FFF2-40B4-BE49-F238E27FC236}">
                <a16:creationId xmlns:a16="http://schemas.microsoft.com/office/drawing/2014/main" id="{72186778-8E18-43A5-B7A3-0CC92E17248F}"/>
              </a:ext>
            </a:extLst>
          </p:cNvPr>
          <p:cNvPicPr>
            <a:picLocks noChangeAspect="1"/>
          </p:cNvPicPr>
          <p:nvPr/>
        </p:nvPicPr>
        <p:blipFill rotWithShape="1">
          <a:blip r:embed="rId3">
            <a:extLst>
              <a:ext uri="{28A0092B-C50C-407E-A947-70E740481C1C}">
                <a14:useLocalDpi xmlns:a14="http://schemas.microsoft.com/office/drawing/2010/main" val="0"/>
              </a:ext>
            </a:extLst>
          </a:blip>
          <a:srcRect l="4932" r="4770" b="1"/>
          <a:stretch/>
        </p:blipFill>
        <p:spPr>
          <a:xfrm>
            <a:off x="7992455" y="10"/>
            <a:ext cx="4196496" cy="6857990"/>
          </a:xfrm>
          <a:prstGeom prst="rect">
            <a:avLst/>
          </a:prstGeom>
          <a:effectLst/>
        </p:spPr>
      </p:pic>
      <p:pic>
        <p:nvPicPr>
          <p:cNvPr id="6" name="Online Media 5" title="African Mask">
            <a:hlinkClick r:id="" action="ppaction://media"/>
            <a:extLst>
              <a:ext uri="{FF2B5EF4-FFF2-40B4-BE49-F238E27FC236}">
                <a16:creationId xmlns:a16="http://schemas.microsoft.com/office/drawing/2014/main" id="{D8AD939C-EC93-43AB-B778-47C1BEE99F51}"/>
              </a:ext>
            </a:extLst>
          </p:cNvPr>
          <p:cNvPicPr>
            <a:picLocks noGrp="1" noRot="1" noChangeAspect="1"/>
          </p:cNvPicPr>
          <p:nvPr>
            <p:ph idx="1"/>
            <a:videoFile r:link="rId1"/>
          </p:nvPr>
        </p:nvPicPr>
        <p:blipFill>
          <a:blip r:embed="rId4"/>
          <a:stretch>
            <a:fillRect/>
          </a:stretch>
        </p:blipFill>
        <p:spPr>
          <a:xfrm>
            <a:off x="127507" y="1202290"/>
            <a:ext cx="7744284" cy="5288605"/>
          </a:xfrm>
          <a:prstGeom prst="rect">
            <a:avLst/>
          </a:prstGeom>
        </p:spPr>
      </p:pic>
    </p:spTree>
    <p:extLst>
      <p:ext uri="{BB962C8B-B14F-4D97-AF65-F5344CB8AC3E}">
        <p14:creationId xmlns:p14="http://schemas.microsoft.com/office/powerpoint/2010/main" val="32927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383</Words>
  <Application>Microsoft Office PowerPoint</Application>
  <PresentationFormat>Widescreen</PresentationFormat>
  <Paragraphs>30</Paragraphs>
  <Slides>6</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Modern Love Caps</vt:lpstr>
      <vt:lpstr>The Hand Black</vt:lpstr>
      <vt:lpstr>Office Theme</vt:lpstr>
      <vt:lpstr>African Masks</vt:lpstr>
      <vt:lpstr>Learning Intention We are learning about the culture of African masks.  We are learning to recreate an African mask. </vt:lpstr>
      <vt:lpstr>Facts</vt:lpstr>
      <vt:lpstr>Facts</vt:lpstr>
      <vt:lpstr>Art time!</vt:lpstr>
      <vt:lpstr>Inspiration for our lesson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Masks</dc:title>
  <dc:creator>Rachel Petrie</dc:creator>
  <cp:lastModifiedBy>Rachel Petrie</cp:lastModifiedBy>
  <cp:revision>7</cp:revision>
  <dcterms:created xsi:type="dcterms:W3CDTF">2021-01-28T14:33:37Z</dcterms:created>
  <dcterms:modified xsi:type="dcterms:W3CDTF">2021-01-28T15:47:57Z</dcterms:modified>
</cp:coreProperties>
</file>