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74" r:id="rId2"/>
    <p:sldId id="276" r:id="rId3"/>
    <p:sldId id="273" r:id="rId4"/>
    <p:sldId id="278" r:id="rId5"/>
    <p:sldId id="277" r:id="rId6"/>
    <p:sldId id="279" r:id="rId7"/>
    <p:sldId id="280" r:id="rId8"/>
    <p:sldId id="281" r:id="rId9"/>
  </p:sldIdLst>
  <p:sldSz cx="9144000" cy="6858000" type="screen4x3"/>
  <p:notesSz cx="6858000" cy="9144000"/>
  <p:embeddedFontLst>
    <p:embeddedFont>
      <p:font typeface="Sassoon Infant Md" panose="02000603050000020003" charset="0"/>
      <p:regular r:id="rId10"/>
    </p:embeddedFont>
    <p:embeddedFont>
      <p:font typeface="Tuffy" panose="020B0603060100000000" charset="0"/>
      <p:regular r:id="rId11"/>
      <p:bold r:id="rId12"/>
      <p:italic r:id="rId13"/>
      <p:boldItalic r:id="rId14"/>
    </p:embeddedFont>
    <p:embeddedFont>
      <p:font typeface="Twinkl" panose="020B0604020202020204" charset="0"/>
      <p:regular r:id="rId15"/>
      <p:bold r:id="rId16"/>
    </p:embeddedFont>
    <p:embeddedFont>
      <p:font typeface="Twinkl SemiBold" charset="0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41"/>
    <a:srgbClr val="F1864E"/>
    <a:srgbClr val="FAD78C"/>
    <a:srgbClr val="958564"/>
    <a:srgbClr val="F2F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188" y="66"/>
      </p:cViewPr>
      <p:guideLst>
        <p:guide orient="horz" pos="2160"/>
        <p:guide pos="2880"/>
        <p:guide pos="317"/>
        <p:guide pos="476"/>
        <p:guide pos="5284"/>
        <p:guide pos="5443"/>
        <p:guide orient="horz" pos="346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4BBA0D-8751-48BB-B50D-6742B971E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7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2"/>
    </mc:Choice>
    <mc:Fallback>
      <p:transition spd="slow" advTm="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I can order numbers with up to three decimal places.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n-GB" altLang="en-US" dirty="0"/>
              <a:t>I can read and write numbers with up to three decimal places.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n-GB" altLang="en-US" dirty="0"/>
              <a:t>I can compare the value of digits in the same place value position.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n-GB" altLang="en-US" dirty="0"/>
              <a:t>I can order numbers with different numbers of decimal places.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959AF2-EC4F-482E-93E4-E9FCFF66E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8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40"/>
    </mc:Choice>
    <mc:Fallback>
      <p:transition spd="slow" advTm="2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19" b="2151"/>
          <a:stretch/>
        </p:blipFill>
        <p:spPr>
          <a:xfrm>
            <a:off x="503238" y="1866900"/>
            <a:ext cx="8137525" cy="344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56" b="7117"/>
          <a:stretch/>
        </p:blipFill>
        <p:spPr>
          <a:xfrm>
            <a:off x="503238" y="1866900"/>
            <a:ext cx="8137525" cy="44783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651" y="687587"/>
            <a:ext cx="76327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Decimal Subtraction </a:t>
            </a:r>
            <a:br>
              <a:rPr lang="en-GB" altLang="en-US" sz="3600" dirty="0">
                <a:latin typeface="+mj-lt"/>
              </a:rPr>
            </a:br>
            <a:r>
              <a:rPr lang="en-GB" altLang="en-US" sz="3600" dirty="0">
                <a:latin typeface="+mj-lt"/>
              </a:rPr>
              <a:t>Missing Numbers</a:t>
            </a:r>
            <a:endParaRPr lang="en-GB" sz="3600" dirty="0">
              <a:latin typeface="+mj-lt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1600200" y="2400300"/>
            <a:ext cx="3676649" cy="1028700"/>
            <a:chOff x="1600200" y="2400300"/>
            <a:chExt cx="3676649" cy="1028700"/>
          </a:xfrm>
        </p:grpSpPr>
        <p:sp>
          <p:nvSpPr>
            <p:cNvPr id="11" name="Rectangle 10"/>
            <p:cNvSpPr/>
            <p:nvPr/>
          </p:nvSpPr>
          <p:spPr>
            <a:xfrm>
              <a:off x="1600200" y="2400300"/>
              <a:ext cx="3676649" cy="1028700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33550" y="2458856"/>
              <a:ext cx="31718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What is the missing number in this decimal number subtraction calculation?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93" t="15056" r="31623" b="53494"/>
          <a:stretch/>
        </p:blipFill>
        <p:spPr>
          <a:xfrm>
            <a:off x="4400550" y="1866900"/>
            <a:ext cx="1666875" cy="18097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62575" y="2181225"/>
            <a:ext cx="3278188" cy="3810000"/>
          </a:xfrm>
          <a:prstGeom prst="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468219" y="2348984"/>
            <a:ext cx="3092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+mj-lt"/>
              </a:rPr>
              <a:t>1 -   ?   = 0.58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38850" y="2348983"/>
            <a:ext cx="1095375" cy="646331"/>
          </a:xfrm>
          <a:prstGeom prst="rect">
            <a:avLst/>
          </a:prstGeom>
          <a:solidFill>
            <a:srgbClr val="FAD7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9741"/>
                </a:solidFill>
                <a:latin typeface="+mj-lt"/>
              </a:rPr>
              <a:t>0.42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8219" y="3281153"/>
            <a:ext cx="3092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+mj-lt"/>
              </a:rPr>
              <a:t>1 -   ?   = 0.26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8850" y="3281152"/>
            <a:ext cx="1095375" cy="646331"/>
          </a:xfrm>
          <a:prstGeom prst="rect">
            <a:avLst/>
          </a:prstGeom>
          <a:solidFill>
            <a:srgbClr val="FAD7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9741"/>
                </a:solidFill>
                <a:latin typeface="+mj-lt"/>
              </a:rPr>
              <a:t>0.74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03238" y="5791820"/>
            <a:ext cx="3230562" cy="549888"/>
          </a:xfrm>
          <a:prstGeom prst="rect">
            <a:avLst/>
          </a:prstGeom>
          <a:solidFill>
            <a:srgbClr val="958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68219" y="4213322"/>
            <a:ext cx="3092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+mj-lt"/>
              </a:rPr>
              <a:t>1 -   ?   = 0.09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38850" y="4213321"/>
            <a:ext cx="1095375" cy="646331"/>
          </a:xfrm>
          <a:prstGeom prst="rect">
            <a:avLst/>
          </a:prstGeom>
          <a:solidFill>
            <a:srgbClr val="FAD7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9741"/>
                </a:solidFill>
                <a:latin typeface="+mj-lt"/>
              </a:rPr>
              <a:t>0.91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68219" y="5145490"/>
            <a:ext cx="3092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+mj-lt"/>
              </a:rPr>
              <a:t>1 -   ?   = 0.73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38850" y="5145489"/>
            <a:ext cx="1095375" cy="646331"/>
          </a:xfrm>
          <a:prstGeom prst="rect">
            <a:avLst/>
          </a:prstGeom>
          <a:solidFill>
            <a:srgbClr val="FAD7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9741"/>
                </a:solidFill>
                <a:latin typeface="+mj-lt"/>
              </a:rPr>
              <a:t>0.27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57226" y="3905488"/>
            <a:ext cx="3158255" cy="1314212"/>
            <a:chOff x="657226" y="3905488"/>
            <a:chExt cx="3158255" cy="1314212"/>
          </a:xfrm>
        </p:grpSpPr>
        <p:sp>
          <p:nvSpPr>
            <p:cNvPr id="30" name="Rectangle 29"/>
            <p:cNvSpPr/>
            <p:nvPr/>
          </p:nvSpPr>
          <p:spPr>
            <a:xfrm>
              <a:off x="657226" y="3905488"/>
              <a:ext cx="3148730" cy="1314212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04849" y="3925723"/>
              <a:ext cx="3110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How can we use our number bonds to 100 to help find the missing number?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70" b="70158"/>
          <a:stretch/>
        </p:blipFill>
        <p:spPr>
          <a:xfrm>
            <a:off x="506767" y="4904863"/>
            <a:ext cx="3308714" cy="14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4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2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Ordering Decimals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26"/>
          <a:stretch/>
        </p:blipFill>
        <p:spPr>
          <a:xfrm>
            <a:off x="503237" y="1409700"/>
            <a:ext cx="8137525" cy="4935538"/>
          </a:xfrm>
          <a:prstGeom prst="rect">
            <a:avLst/>
          </a:prstGeom>
        </p:spPr>
      </p:pic>
      <p:pic>
        <p:nvPicPr>
          <p:cNvPr id="3" name="Whole Clas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5583" y="4507518"/>
            <a:ext cx="1969577" cy="2695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08"/>
          <a:stretch/>
        </p:blipFill>
        <p:spPr>
          <a:xfrm flipH="1">
            <a:off x="-960251" y="4556874"/>
            <a:ext cx="1361461" cy="264621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3238" y="1581151"/>
            <a:ext cx="5725318" cy="1020186"/>
            <a:chOff x="503238" y="1581151"/>
            <a:chExt cx="5725318" cy="1020186"/>
          </a:xfrm>
        </p:grpSpPr>
        <p:sp>
          <p:nvSpPr>
            <p:cNvPr id="9" name="Rectangle 8"/>
            <p:cNvSpPr/>
            <p:nvPr/>
          </p:nvSpPr>
          <p:spPr>
            <a:xfrm>
              <a:off x="503238" y="1581151"/>
              <a:ext cx="5725318" cy="1020186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5650" y="1609546"/>
              <a:ext cx="547290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/>
                <a:t>To order decimal numbers we compare the place value of the digits in each number, starting with the digits in the largest place value position.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6232" t="47059" r="91703" b="6639"/>
          <a:stretch/>
        </p:blipFill>
        <p:spPr>
          <a:xfrm>
            <a:off x="-3176" y="3459192"/>
            <a:ext cx="503508" cy="33988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59"/>
          <a:stretch/>
        </p:blipFill>
        <p:spPr>
          <a:xfrm>
            <a:off x="2402609" y="4504241"/>
            <a:ext cx="1361461" cy="201733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55650" y="4504241"/>
            <a:ext cx="3816350" cy="1588584"/>
            <a:chOff x="755650" y="4504241"/>
            <a:chExt cx="3816350" cy="1588584"/>
          </a:xfrm>
        </p:grpSpPr>
        <p:sp>
          <p:nvSpPr>
            <p:cNvPr id="14" name="Rectangle 13"/>
            <p:cNvSpPr/>
            <p:nvPr/>
          </p:nvSpPr>
          <p:spPr>
            <a:xfrm>
              <a:off x="755650" y="4504241"/>
              <a:ext cx="3816350" cy="1588584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5806" y="4578124"/>
              <a:ext cx="341148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latin typeface="Twinkl" pitchFamily="50" charset="0"/>
                </a:rPr>
                <a:t>If the numbers have the same digit in a place value position, we look at the digit in the next place value position to the right until we find a difference.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17"/>
          <a:stretch/>
        </p:blipFill>
        <p:spPr>
          <a:xfrm>
            <a:off x="4295775" y="3654953"/>
            <a:ext cx="4092575" cy="31340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6232" t="86354" r="58940" b="6639"/>
          <a:stretch/>
        </p:blipFill>
        <p:spPr>
          <a:xfrm>
            <a:off x="-3176" y="6343651"/>
            <a:ext cx="8491568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0.06702 -0.01598 C 0.08108 -0.01945 0.10209 -0.02061 0.12396 -0.02061 C 0.14896 -0.02061 0.16893 -0.01945 0.18299 -0.01598 L 0.25 4.07407E-6 " pathEditMode="relative" rAng="0" ptsTypes="AAA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20000" decel="2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25 -4.07407E-6 L 0.29566 -0.02245 C 0.30539 -0.02708 0.3198 -0.02939 0.33473 -0.02939 C 0.35191 -0.02939 0.36546 -0.02708 0.37518 -0.02245 L 0.42119 -4.07407E-6 " pathEditMode="relative" rAng="0" ptsTypes="AAAAA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9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5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Ordering Decimals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54" b="24031"/>
          <a:stretch/>
        </p:blipFill>
        <p:spPr>
          <a:xfrm>
            <a:off x="503238" y="1380067"/>
            <a:ext cx="8137525" cy="4965171"/>
          </a:xfrm>
          <a:prstGeom prst="rect">
            <a:avLst/>
          </a:prstGeom>
        </p:spPr>
      </p:pic>
      <p:pic>
        <p:nvPicPr>
          <p:cNvPr id="4" name="Whole Clas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577"/>
          <a:stretch/>
        </p:blipFill>
        <p:spPr>
          <a:xfrm>
            <a:off x="4698456" y="5139703"/>
            <a:ext cx="3776676" cy="12055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55797" y="2013269"/>
            <a:ext cx="1371600" cy="897467"/>
            <a:chOff x="2074333" y="1995489"/>
            <a:chExt cx="1371600" cy="897467"/>
          </a:xfrm>
        </p:grpSpPr>
        <p:grpSp>
          <p:nvGrpSpPr>
            <p:cNvPr id="13" name="Group 12"/>
            <p:cNvGrpSpPr/>
            <p:nvPr/>
          </p:nvGrpSpPr>
          <p:grpSpPr>
            <a:xfrm>
              <a:off x="2074333" y="1995489"/>
              <a:ext cx="1371600" cy="897467"/>
              <a:chOff x="1921933" y="1995489"/>
              <a:chExt cx="1676400" cy="897467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921933" y="1995489"/>
                <a:ext cx="1676400" cy="897467"/>
              </a:xfrm>
              <a:prstGeom prst="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012950" y="2070100"/>
                <a:ext cx="1485900" cy="666750"/>
              </a:xfrm>
              <a:prstGeom prst="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216150" y="2141865"/>
              <a:ext cx="1079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+mj-lt"/>
                </a:rPr>
                <a:t>8.6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345" y="2013269"/>
            <a:ext cx="1371600" cy="897467"/>
            <a:chOff x="2074333" y="1995489"/>
            <a:chExt cx="1371600" cy="897467"/>
          </a:xfrm>
        </p:grpSpPr>
        <p:grpSp>
          <p:nvGrpSpPr>
            <p:cNvPr id="19" name="Group 18"/>
            <p:cNvGrpSpPr/>
            <p:nvPr/>
          </p:nvGrpSpPr>
          <p:grpSpPr>
            <a:xfrm>
              <a:off x="2074333" y="1995489"/>
              <a:ext cx="1371600" cy="897467"/>
              <a:chOff x="1921933" y="1995489"/>
              <a:chExt cx="1676400" cy="89746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921933" y="1995489"/>
                <a:ext cx="1676400" cy="897467"/>
              </a:xfrm>
              <a:prstGeom prst="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012950" y="2070100"/>
                <a:ext cx="1485900" cy="666750"/>
              </a:xfrm>
              <a:prstGeom prst="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216150" y="2141865"/>
              <a:ext cx="1079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+mj-lt"/>
                </a:rPr>
                <a:t>8.06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76893" y="2013269"/>
            <a:ext cx="1371600" cy="897467"/>
            <a:chOff x="2074333" y="1995489"/>
            <a:chExt cx="1371600" cy="897467"/>
          </a:xfrm>
        </p:grpSpPr>
        <p:grpSp>
          <p:nvGrpSpPr>
            <p:cNvPr id="24" name="Group 23"/>
            <p:cNvGrpSpPr/>
            <p:nvPr/>
          </p:nvGrpSpPr>
          <p:grpSpPr>
            <a:xfrm>
              <a:off x="2074333" y="1995489"/>
              <a:ext cx="1371600" cy="897467"/>
              <a:chOff x="1921933" y="1995489"/>
              <a:chExt cx="1676400" cy="897467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921933" y="1995489"/>
                <a:ext cx="1676400" cy="897467"/>
              </a:xfrm>
              <a:prstGeom prst="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012950" y="2070100"/>
                <a:ext cx="1485900" cy="666750"/>
              </a:xfrm>
              <a:prstGeom prst="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216150" y="2141865"/>
              <a:ext cx="1079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+mj-lt"/>
                </a:rPr>
                <a:t>8.63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37441" y="2013269"/>
            <a:ext cx="1371600" cy="897467"/>
            <a:chOff x="2074333" y="1995489"/>
            <a:chExt cx="1371600" cy="897467"/>
          </a:xfrm>
        </p:grpSpPr>
        <p:grpSp>
          <p:nvGrpSpPr>
            <p:cNvPr id="29" name="Group 28"/>
            <p:cNvGrpSpPr/>
            <p:nvPr/>
          </p:nvGrpSpPr>
          <p:grpSpPr>
            <a:xfrm>
              <a:off x="2074333" y="1995489"/>
              <a:ext cx="1371600" cy="897467"/>
              <a:chOff x="1921933" y="1995489"/>
              <a:chExt cx="1676400" cy="897467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921933" y="1995489"/>
                <a:ext cx="1676400" cy="897467"/>
              </a:xfrm>
              <a:prstGeom prst="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012950" y="2070100"/>
                <a:ext cx="1485900" cy="666750"/>
              </a:xfrm>
              <a:prstGeom prst="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216150" y="2141865"/>
              <a:ext cx="1079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+mj-lt"/>
                </a:rPr>
                <a:t>8.36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455" b="24032"/>
          <a:stretch/>
        </p:blipFill>
        <p:spPr>
          <a:xfrm>
            <a:off x="494771" y="2893219"/>
            <a:ext cx="8137525" cy="3459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81868" y="3094698"/>
            <a:ext cx="5567363" cy="755385"/>
            <a:chOff x="3081868" y="3102107"/>
            <a:chExt cx="5567363" cy="755385"/>
          </a:xfrm>
        </p:grpSpPr>
        <p:sp>
          <p:nvSpPr>
            <p:cNvPr id="8" name="Rectangle 7"/>
            <p:cNvSpPr/>
            <p:nvPr/>
          </p:nvSpPr>
          <p:spPr>
            <a:xfrm>
              <a:off x="3081868" y="3102107"/>
              <a:ext cx="5558896" cy="755385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162831" y="3156633"/>
              <a:ext cx="5486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To order this group of decimals, first compare the digits in the ones columns. What do you notice?</a:t>
              </a: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1147762" y="5695950"/>
            <a:ext cx="684847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 rot="10800000">
            <a:off x="1475309" y="4757763"/>
            <a:ext cx="1371600" cy="92866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453327" y="5817779"/>
            <a:ext cx="158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smallest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94775" y="5826453"/>
            <a:ext cx="158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largest</a:t>
            </a:r>
          </a:p>
        </p:txBody>
      </p:sp>
      <p:sp>
        <p:nvSpPr>
          <p:cNvPr id="47" name="Rectangle 46"/>
          <p:cNvSpPr/>
          <p:nvPr/>
        </p:nvSpPr>
        <p:spPr>
          <a:xfrm rot="10800000">
            <a:off x="3068888" y="4757763"/>
            <a:ext cx="1371600" cy="92866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 rot="10800000">
            <a:off x="4662467" y="4757763"/>
            <a:ext cx="1371600" cy="92866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 rot="10800000">
            <a:off x="6256045" y="4757763"/>
            <a:ext cx="1371600" cy="92866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2" name="Group 51"/>
          <p:cNvGrpSpPr/>
          <p:nvPr/>
        </p:nvGrpSpPr>
        <p:grpSpPr>
          <a:xfrm>
            <a:off x="5514975" y="3980226"/>
            <a:ext cx="3134256" cy="523875"/>
            <a:chOff x="5514975" y="3980226"/>
            <a:chExt cx="3134256" cy="523875"/>
          </a:xfrm>
        </p:grpSpPr>
        <p:sp>
          <p:nvSpPr>
            <p:cNvPr id="50" name="Rectangle 49"/>
            <p:cNvSpPr/>
            <p:nvPr/>
          </p:nvSpPr>
          <p:spPr>
            <a:xfrm>
              <a:off x="5514975" y="3980226"/>
              <a:ext cx="3134256" cy="523875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668670" y="4056048"/>
              <a:ext cx="2852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They all have eight ones.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88187" y="2999448"/>
            <a:ext cx="5180482" cy="755385"/>
            <a:chOff x="3081868" y="3102107"/>
            <a:chExt cx="5180482" cy="755385"/>
          </a:xfrm>
        </p:grpSpPr>
        <p:sp>
          <p:nvSpPr>
            <p:cNvPr id="54" name="Rectangle 53"/>
            <p:cNvSpPr/>
            <p:nvPr/>
          </p:nvSpPr>
          <p:spPr>
            <a:xfrm>
              <a:off x="3081868" y="3102107"/>
              <a:ext cx="5180482" cy="755385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162831" y="3156633"/>
              <a:ext cx="50995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Next, compare the digits in the tenths columns.</a:t>
              </a:r>
            </a:p>
            <a:p>
              <a:r>
                <a:rPr lang="en-GB" dirty="0">
                  <a:latin typeface="Twinkl" pitchFamily="50" charset="0"/>
                </a:rPr>
                <a:t>Which number has the fewest tenths?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771775" y="3843533"/>
            <a:ext cx="5881108" cy="755385"/>
            <a:chOff x="2381242" y="3102107"/>
            <a:chExt cx="5881108" cy="755385"/>
          </a:xfrm>
        </p:grpSpPr>
        <p:sp>
          <p:nvSpPr>
            <p:cNvPr id="57" name="Rectangle 56"/>
            <p:cNvSpPr/>
            <p:nvPr/>
          </p:nvSpPr>
          <p:spPr>
            <a:xfrm>
              <a:off x="2381242" y="3102107"/>
              <a:ext cx="5881107" cy="755385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526395" y="3156633"/>
              <a:ext cx="57359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8.06 has zero tenths, which is fewer tenths than the other numbers. Therefore, we know it is the smallest.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475307" y="4774248"/>
            <a:ext cx="1371600" cy="897467"/>
            <a:chOff x="2074333" y="1995489"/>
            <a:chExt cx="1371600" cy="897467"/>
          </a:xfrm>
        </p:grpSpPr>
        <p:grpSp>
          <p:nvGrpSpPr>
            <p:cNvPr id="60" name="Group 59"/>
            <p:cNvGrpSpPr/>
            <p:nvPr/>
          </p:nvGrpSpPr>
          <p:grpSpPr>
            <a:xfrm>
              <a:off x="2074333" y="1995489"/>
              <a:ext cx="1371600" cy="897467"/>
              <a:chOff x="1921933" y="1995489"/>
              <a:chExt cx="1676400" cy="897467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1921933" y="1995489"/>
                <a:ext cx="1676400" cy="897467"/>
              </a:xfrm>
              <a:prstGeom prst="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2012950" y="2070100"/>
                <a:ext cx="1485900" cy="666750"/>
              </a:xfrm>
              <a:prstGeom prst="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2216150" y="2141865"/>
              <a:ext cx="1079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+mj-lt"/>
                </a:rPr>
                <a:t>8.06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846907" y="3018498"/>
            <a:ext cx="5803087" cy="755385"/>
            <a:chOff x="2459263" y="3102107"/>
            <a:chExt cx="5803087" cy="755385"/>
          </a:xfrm>
        </p:grpSpPr>
        <p:sp>
          <p:nvSpPr>
            <p:cNvPr id="71" name="Rectangle 70"/>
            <p:cNvSpPr/>
            <p:nvPr/>
          </p:nvSpPr>
          <p:spPr>
            <a:xfrm>
              <a:off x="2459263" y="3102107"/>
              <a:ext cx="5803087" cy="755385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529283" y="3156633"/>
              <a:ext cx="57330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Continue to compare the digits in the tenths columns.</a:t>
              </a:r>
            </a:p>
            <a:p>
              <a:r>
                <a:rPr lang="en-GB" dirty="0">
                  <a:latin typeface="Twinkl" pitchFamily="50" charset="0"/>
                </a:rPr>
                <a:t>Which number has the next fewest tenths?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95299" y="3862583"/>
            <a:ext cx="6812212" cy="755385"/>
            <a:chOff x="2381241" y="3102107"/>
            <a:chExt cx="6812212" cy="755385"/>
          </a:xfrm>
        </p:grpSpPr>
        <p:sp>
          <p:nvSpPr>
            <p:cNvPr id="74" name="Rectangle 73"/>
            <p:cNvSpPr/>
            <p:nvPr/>
          </p:nvSpPr>
          <p:spPr>
            <a:xfrm>
              <a:off x="2381241" y="3102107"/>
              <a:ext cx="6812211" cy="755385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26395" y="3156633"/>
              <a:ext cx="66670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8.36 has three tenths, whereas the other two numbers have six tenths. Therefore, we know it is the second smallest number.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077358" y="4774248"/>
            <a:ext cx="1371600" cy="897467"/>
            <a:chOff x="2074333" y="1995489"/>
            <a:chExt cx="1371600" cy="897467"/>
          </a:xfrm>
        </p:grpSpPr>
        <p:grpSp>
          <p:nvGrpSpPr>
            <p:cNvPr id="77" name="Group 76"/>
            <p:cNvGrpSpPr/>
            <p:nvPr/>
          </p:nvGrpSpPr>
          <p:grpSpPr>
            <a:xfrm>
              <a:off x="2074333" y="1995489"/>
              <a:ext cx="1371600" cy="897467"/>
              <a:chOff x="1921933" y="1995489"/>
              <a:chExt cx="1676400" cy="897467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1921933" y="1995489"/>
                <a:ext cx="1676400" cy="897467"/>
              </a:xfrm>
              <a:prstGeom prst="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2012950" y="2070100"/>
                <a:ext cx="1485900" cy="666750"/>
              </a:xfrm>
              <a:prstGeom prst="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2216150" y="2141865"/>
              <a:ext cx="1079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+mj-lt"/>
                </a:rPr>
                <a:t>8.36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686175" y="3008973"/>
            <a:ext cx="4963819" cy="755385"/>
            <a:chOff x="3298531" y="3102107"/>
            <a:chExt cx="4963819" cy="755385"/>
          </a:xfrm>
        </p:grpSpPr>
        <p:sp>
          <p:nvSpPr>
            <p:cNvPr id="88" name="Rectangle 87"/>
            <p:cNvSpPr/>
            <p:nvPr/>
          </p:nvSpPr>
          <p:spPr>
            <a:xfrm>
              <a:off x="3298531" y="3102107"/>
              <a:ext cx="4963819" cy="755385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431881" y="3156633"/>
              <a:ext cx="47352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Continue to compare the digits in the tenths columns. What do you notice?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85776" y="3853058"/>
            <a:ext cx="4086224" cy="755385"/>
            <a:chOff x="2381243" y="3102107"/>
            <a:chExt cx="4086224" cy="755385"/>
          </a:xfrm>
        </p:grpSpPr>
        <p:sp>
          <p:nvSpPr>
            <p:cNvPr id="91" name="Rectangle 90"/>
            <p:cNvSpPr/>
            <p:nvPr/>
          </p:nvSpPr>
          <p:spPr>
            <a:xfrm>
              <a:off x="2381243" y="3102107"/>
              <a:ext cx="3812900" cy="755385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526395" y="3156633"/>
              <a:ext cx="39410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The two remaining decimals both have six tenths.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94232" y="2989923"/>
            <a:ext cx="5803087" cy="755385"/>
            <a:chOff x="2459263" y="3102107"/>
            <a:chExt cx="5803087" cy="755385"/>
          </a:xfrm>
        </p:grpSpPr>
        <p:sp>
          <p:nvSpPr>
            <p:cNvPr id="94" name="Rectangle 93"/>
            <p:cNvSpPr/>
            <p:nvPr/>
          </p:nvSpPr>
          <p:spPr>
            <a:xfrm>
              <a:off x="2459263" y="3102107"/>
              <a:ext cx="5020743" cy="755385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529283" y="3156633"/>
              <a:ext cx="57330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Finally, compare the digits in the hundredths columns. What do you notice?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068886" y="3834008"/>
            <a:ext cx="5664189" cy="755385"/>
            <a:chOff x="3316528" y="3102107"/>
            <a:chExt cx="5664189" cy="755385"/>
          </a:xfrm>
        </p:grpSpPr>
        <p:sp>
          <p:nvSpPr>
            <p:cNvPr id="97" name="Rectangle 96"/>
            <p:cNvSpPr/>
            <p:nvPr/>
          </p:nvSpPr>
          <p:spPr>
            <a:xfrm>
              <a:off x="3316528" y="3102107"/>
              <a:ext cx="5579813" cy="755385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493643" y="3156633"/>
              <a:ext cx="54870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8.6 has zero hundredths and 8.63 has three hundredths. Therefore, 8.63 is the biggest number.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670405" y="4769908"/>
            <a:ext cx="1371600" cy="897467"/>
            <a:chOff x="2074333" y="1995489"/>
            <a:chExt cx="1371600" cy="897467"/>
          </a:xfrm>
        </p:grpSpPr>
        <p:grpSp>
          <p:nvGrpSpPr>
            <p:cNvPr id="100" name="Group 99"/>
            <p:cNvGrpSpPr/>
            <p:nvPr/>
          </p:nvGrpSpPr>
          <p:grpSpPr>
            <a:xfrm>
              <a:off x="2074333" y="1995489"/>
              <a:ext cx="1371600" cy="897467"/>
              <a:chOff x="1921933" y="1995489"/>
              <a:chExt cx="1676400" cy="897467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1921933" y="1995489"/>
                <a:ext cx="1676400" cy="897467"/>
              </a:xfrm>
              <a:prstGeom prst="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2012950" y="2070100"/>
                <a:ext cx="1485900" cy="666750"/>
              </a:xfrm>
              <a:prstGeom prst="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2216150" y="2141865"/>
              <a:ext cx="1079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+mj-lt"/>
                </a:rPr>
                <a:t>8.6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270309" y="4774498"/>
            <a:ext cx="1371600" cy="897467"/>
            <a:chOff x="2074333" y="1995489"/>
            <a:chExt cx="1371600" cy="897467"/>
          </a:xfrm>
        </p:grpSpPr>
        <p:grpSp>
          <p:nvGrpSpPr>
            <p:cNvPr id="105" name="Group 104"/>
            <p:cNvGrpSpPr/>
            <p:nvPr/>
          </p:nvGrpSpPr>
          <p:grpSpPr>
            <a:xfrm>
              <a:off x="2074333" y="1995489"/>
              <a:ext cx="1371600" cy="897467"/>
              <a:chOff x="1921933" y="1995489"/>
              <a:chExt cx="1676400" cy="897467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1921933" y="1995489"/>
                <a:ext cx="1676400" cy="897467"/>
              </a:xfrm>
              <a:prstGeom prst="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012950" y="2070100"/>
                <a:ext cx="1485900" cy="666750"/>
              </a:xfrm>
              <a:prstGeom prst="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2216150" y="2141865"/>
              <a:ext cx="1079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+mj-lt"/>
                </a:rPr>
                <a:t>8.63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548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5" grpId="0"/>
      <p:bldP spid="4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06"/>
          <a:stretch/>
        </p:blipFill>
        <p:spPr>
          <a:xfrm>
            <a:off x="503238" y="1396999"/>
            <a:ext cx="8137525" cy="49482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Line Them Up</a:t>
            </a:r>
          </a:p>
        </p:txBody>
      </p:sp>
      <p:pic>
        <p:nvPicPr>
          <p:cNvPr id="3" name="Group Work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85"/>
          <a:stretch/>
        </p:blipFill>
        <p:spPr>
          <a:xfrm>
            <a:off x="499533" y="1911521"/>
            <a:ext cx="2700866" cy="4172836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68" name="Group 67"/>
          <p:cNvGrpSpPr/>
          <p:nvPr/>
        </p:nvGrpSpPr>
        <p:grpSpPr>
          <a:xfrm>
            <a:off x="1718673" y="1945389"/>
            <a:ext cx="6930557" cy="4400332"/>
            <a:chOff x="1716554" y="1938352"/>
            <a:chExt cx="6930557" cy="4400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324771" y="2941337"/>
              <a:ext cx="4315992" cy="339734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454"/>
            <a:stretch/>
          </p:blipFill>
          <p:spPr>
            <a:xfrm rot="21401354">
              <a:off x="1716554" y="1962097"/>
              <a:ext cx="5134837" cy="36254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3"/>
            <a:stretch/>
          </p:blipFill>
          <p:spPr>
            <a:xfrm>
              <a:off x="2059195" y="1938352"/>
              <a:ext cx="5425335" cy="3838552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7075" y="2147418"/>
              <a:ext cx="5529849" cy="3910376"/>
            </a:xfrm>
            <a:prstGeom prst="rect">
              <a:avLst/>
            </a:prstGeom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3402" b="69671"/>
            <a:stretch/>
          </p:blipFill>
          <p:spPr>
            <a:xfrm flipH="1">
              <a:off x="7067548" y="2947891"/>
              <a:ext cx="1579563" cy="1030383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2399988" y="2532411"/>
            <a:ext cx="2569904" cy="1596647"/>
            <a:chOff x="1161898" y="2586198"/>
            <a:chExt cx="2569904" cy="1596647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screen">
              <a:duotone>
                <a:prstClr val="black"/>
                <a:srgbClr val="F2F7A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737">
              <a:off x="1161898" y="2586198"/>
              <a:ext cx="2569904" cy="1596647"/>
            </a:xfrm>
            <a:prstGeom prst="rect">
              <a:avLst/>
            </a:prstGeom>
            <a:effectLst>
              <a:outerShdw blurRad="50800" dist="25400" dir="5400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 rot="154345">
              <a:off x="1333540" y="2757382"/>
              <a:ext cx="219106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Work together to line up the cards in order from smallest to biggest.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rot="20932278">
            <a:off x="4191126" y="4137750"/>
            <a:ext cx="2414200" cy="1596647"/>
            <a:chOff x="1162010" y="2582039"/>
            <a:chExt cx="2414200" cy="1596647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rgbClr val="F2F7A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737">
              <a:off x="1162010" y="2582039"/>
              <a:ext cx="2414200" cy="1596647"/>
            </a:xfrm>
            <a:prstGeom prst="rect">
              <a:avLst/>
            </a:prstGeom>
            <a:effectLst>
              <a:outerShdw blurRad="50800" dist="25400" dir="5400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74" name="Rectangle 73"/>
            <p:cNvSpPr/>
            <p:nvPr/>
          </p:nvSpPr>
          <p:spPr>
            <a:xfrm rot="154345">
              <a:off x="1333566" y="2617758"/>
              <a:ext cx="214096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Explain your reasoning using the language of tenths, hundredths and thousandths.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06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Decimal Number Puzzle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" t="5852" r="105" b="6681"/>
          <a:stretch/>
        </p:blipFill>
        <p:spPr>
          <a:xfrm>
            <a:off x="539750" y="1320800"/>
            <a:ext cx="8064500" cy="4987925"/>
          </a:xfrm>
          <a:prstGeom prst="rect">
            <a:avLst/>
          </a:prstGeom>
        </p:spPr>
      </p:pic>
      <p:pic>
        <p:nvPicPr>
          <p:cNvPr id="3" name="Group Work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flipH="1">
            <a:off x="6388702" y="3546042"/>
            <a:ext cx="2217416" cy="2765111"/>
            <a:chOff x="1556723" y="3637646"/>
            <a:chExt cx="2217416" cy="2765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4751"/>
            <a:stretch/>
          </p:blipFill>
          <p:spPr>
            <a:xfrm flipH="1">
              <a:off x="2070160" y="3637646"/>
              <a:ext cx="1703979" cy="276511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553" b="26270"/>
            <a:stretch/>
          </p:blipFill>
          <p:spPr>
            <a:xfrm>
              <a:off x="1556723" y="5467655"/>
              <a:ext cx="1268430" cy="9351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50257" y="1541927"/>
            <a:ext cx="7438092" cy="1504223"/>
            <a:chOff x="950258" y="1541927"/>
            <a:chExt cx="4608049" cy="1504223"/>
          </a:xfrm>
        </p:grpSpPr>
        <p:sp>
          <p:nvSpPr>
            <p:cNvPr id="9" name="Rectangle 8"/>
            <p:cNvSpPr/>
            <p:nvPr/>
          </p:nvSpPr>
          <p:spPr>
            <a:xfrm>
              <a:off x="950258" y="1541927"/>
              <a:ext cx="4608049" cy="949563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52282" y="1568822"/>
              <a:ext cx="401323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Three mystery decimal numbers appear somewhere on this number line. Use the clues to work out what the numbers are, then position them in order on the number line.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0070" r="87014"/>
          <a:stretch/>
        </p:blipFill>
        <p:spPr>
          <a:xfrm>
            <a:off x="549805" y="1320799"/>
            <a:ext cx="1045913" cy="29259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1" y="2732266"/>
            <a:ext cx="7632699" cy="1255521"/>
          </a:xfrm>
          <a:prstGeom prst="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354923"/>
              </p:ext>
            </p:extLst>
          </p:nvPr>
        </p:nvGraphicFramePr>
        <p:xfrm>
          <a:off x="1036880" y="3189786"/>
          <a:ext cx="7055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5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5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5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5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55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55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55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55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91714" y="3587677"/>
            <a:ext cx="851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13.63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7044" y="3587677"/>
            <a:ext cx="851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13.64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51165" y="4185213"/>
            <a:ext cx="2631553" cy="1874930"/>
            <a:chOff x="840814" y="4131423"/>
            <a:chExt cx="2631553" cy="1874930"/>
          </a:xfrm>
        </p:grpSpPr>
        <p:sp>
          <p:nvSpPr>
            <p:cNvPr id="17" name="Rectangle 16"/>
            <p:cNvSpPr/>
            <p:nvPr/>
          </p:nvSpPr>
          <p:spPr>
            <a:xfrm>
              <a:off x="842683" y="4131423"/>
              <a:ext cx="2629684" cy="1874930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0814" y="4187447"/>
              <a:ext cx="263155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Twinkl" pitchFamily="50" charset="0"/>
                </a:rPr>
                <a:t>Mystery Number A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rounds to 13.64 when rounded to the nearest hundredth. It is two thousandths less than mystery number B.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74966" y="4180935"/>
            <a:ext cx="1794578" cy="1533352"/>
            <a:chOff x="786243" y="4131423"/>
            <a:chExt cx="2742564" cy="1533352"/>
          </a:xfrm>
        </p:grpSpPr>
        <p:sp>
          <p:nvSpPr>
            <p:cNvPr id="20" name="Rectangle 19"/>
            <p:cNvSpPr/>
            <p:nvPr/>
          </p:nvSpPr>
          <p:spPr>
            <a:xfrm>
              <a:off x="786243" y="4131423"/>
              <a:ext cx="2742564" cy="1533352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0814" y="4187447"/>
              <a:ext cx="268799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Twinkl" pitchFamily="50" charset="0"/>
                </a:rPr>
                <a:t>Mystery Number B</a:t>
              </a:r>
            </a:p>
            <a:p>
              <a:pPr algn="ctr"/>
              <a:r>
                <a:rPr lang="en-GB" dirty="0"/>
                <a:t>is two thousandths less than 13.64.</a:t>
              </a:r>
              <a:endParaRPr lang="en-GB" dirty="0">
                <a:latin typeface="Twinkl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65213" y="4180911"/>
            <a:ext cx="2631553" cy="1350340"/>
            <a:chOff x="840814" y="4131423"/>
            <a:chExt cx="2631553" cy="1350340"/>
          </a:xfrm>
        </p:grpSpPr>
        <p:sp>
          <p:nvSpPr>
            <p:cNvPr id="23" name="Rectangle 22"/>
            <p:cNvSpPr/>
            <p:nvPr/>
          </p:nvSpPr>
          <p:spPr>
            <a:xfrm>
              <a:off x="842683" y="4131423"/>
              <a:ext cx="2629684" cy="1350340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0814" y="4187447"/>
              <a:ext cx="26315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Twinkl" pitchFamily="50" charset="0"/>
                </a:rPr>
                <a:t>Mystery Number C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is three thousandths less than mystery number A.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670427" y="2800180"/>
            <a:ext cx="986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13.633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67915" y="2800597"/>
            <a:ext cx="986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13.636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7764" y="2800180"/>
            <a:ext cx="986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13.638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906851" y="3585881"/>
            <a:ext cx="354293" cy="481344"/>
            <a:chOff x="4906851" y="3585881"/>
            <a:chExt cx="354293" cy="481344"/>
          </a:xfrm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5261144" y="3585881"/>
              <a:ext cx="0" cy="375011"/>
            </a:xfrm>
            <a:prstGeom prst="straightConnector1">
              <a:avLst/>
            </a:prstGeom>
            <a:ln w="76200">
              <a:solidFill>
                <a:srgbClr val="00974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906851" y="3697893"/>
              <a:ext cx="352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797406" y="3574357"/>
            <a:ext cx="354293" cy="481344"/>
            <a:chOff x="4906851" y="3585881"/>
            <a:chExt cx="354293" cy="481344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5261144" y="3585881"/>
              <a:ext cx="0" cy="375011"/>
            </a:xfrm>
            <a:prstGeom prst="straightConnector1">
              <a:avLst/>
            </a:prstGeom>
            <a:ln w="76200">
              <a:solidFill>
                <a:srgbClr val="00974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906851" y="3697893"/>
              <a:ext cx="352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C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326226" y="3577463"/>
            <a:ext cx="354293" cy="481344"/>
            <a:chOff x="4906851" y="3585881"/>
            <a:chExt cx="354293" cy="481344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5261144" y="3585881"/>
              <a:ext cx="0" cy="375011"/>
            </a:xfrm>
            <a:prstGeom prst="straightConnector1">
              <a:avLst/>
            </a:prstGeom>
            <a:ln w="76200">
              <a:solidFill>
                <a:srgbClr val="00974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906851" y="3697893"/>
              <a:ext cx="352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3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I can order numbers with up to three decimal places.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n-GB" altLang="en-US" dirty="0"/>
              <a:t>I can read and write numbers with up to three decimal places.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n-GB" altLang="en-US" dirty="0"/>
              <a:t>I can compare the value of digits in the same place value position.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n-GB" altLang="en-US" dirty="0"/>
              <a:t>I can order numbers with different numbers of decimal places.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293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12784A-9730-4539-AD18-FDCBB0907DE4}" vid="{C564E1A4-2DFA-4397-8513-317C74FF86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Words>521</Words>
  <Application>Microsoft Office PowerPoint</Application>
  <PresentationFormat>On-screen Show (4:3)</PresentationFormat>
  <Paragraphs>72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Tuffy</vt:lpstr>
      <vt:lpstr>Twinkl SemiBold</vt:lpstr>
      <vt:lpstr>Twinkl</vt:lpstr>
      <vt:lpstr>Sassoon Infant Md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Philip Tinkler</dc:creator>
  <cp:lastModifiedBy>Christina Fleming</cp:lastModifiedBy>
  <cp:revision>26</cp:revision>
  <dcterms:created xsi:type="dcterms:W3CDTF">2018-12-11T13:49:08Z</dcterms:created>
  <dcterms:modified xsi:type="dcterms:W3CDTF">2021-02-03T13:07:41Z</dcterms:modified>
</cp:coreProperties>
</file>