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61" r:id="rId2"/>
    <p:sldId id="262" r:id="rId3"/>
    <p:sldId id="277" r:id="rId4"/>
    <p:sldId id="276" r:id="rId5"/>
    <p:sldId id="275" r:id="rId6"/>
    <p:sldId id="274" r:id="rId7"/>
    <p:sldId id="278" r:id="rId8"/>
    <p:sldId id="279" r:id="rId9"/>
    <p:sldId id="280" r:id="rId10"/>
    <p:sldId id="281" r:id="rId11"/>
    <p:sldId id="282" r:id="rId12"/>
    <p:sldId id="284" r:id="rId13"/>
    <p:sldId id="289" r:id="rId14"/>
  </p:sldIdLst>
  <p:sldSz cx="9144000" cy="6858000" type="screen4x3"/>
  <p:notesSz cx="6858000" cy="9144000"/>
  <p:embeddedFontLst>
    <p:embeddedFont>
      <p:font typeface="Kalam" panose="020B0604020202020204" charset="0"/>
      <p:regular r:id="rId15"/>
    </p:embeddedFont>
    <p:embeddedFont>
      <p:font typeface="Sassoon Infant Md" panose="02000603050000020003" charset="0"/>
      <p:regular r:id="rId16"/>
    </p:embeddedFont>
    <p:embeddedFont>
      <p:font typeface="Tuffy" panose="020B0603060100000000" charset="0"/>
      <p:regular r:id="rId17"/>
      <p:bold r:id="rId18"/>
      <p:italic r:id="rId19"/>
      <p:boldItalic r:id="rId20"/>
    </p:embeddedFont>
    <p:embeddedFont>
      <p:font typeface="Twinkl" panose="020B0604020202020204" charset="0"/>
      <p:regular r:id="rId21"/>
      <p:bold r:id="rId22"/>
    </p:embeddedFont>
    <p:embeddedFont>
      <p:font typeface="Twinkl SemiBold" charset="0"/>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3" userDrawn="1">
          <p15:clr>
            <a:srgbClr val="A4A3A4"/>
          </p15:clr>
        </p15:guide>
        <p15:guide id="7" orient="horz" pos="323" userDrawn="1">
          <p15:clr>
            <a:srgbClr val="A4A3A4"/>
          </p15:clr>
        </p15:guide>
        <p15:guide id="8" orient="horz" pos="482" userDrawn="1">
          <p15:clr>
            <a:srgbClr val="A4A3A4"/>
          </p15:clr>
        </p15:guide>
        <p15:guide id="9" orient="horz" pos="3997" userDrawn="1">
          <p15:clr>
            <a:srgbClr val="A4A3A4"/>
          </p15:clr>
        </p15:guide>
        <p15:guide id="10"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78C"/>
    <a:srgbClr val="5F2E1F"/>
    <a:srgbClr val="009741"/>
    <a:srgbClr val="FEF69F"/>
    <a:srgbClr val="F1864E"/>
    <a:srgbClr val="FCE9C0"/>
    <a:srgbClr val="FAD1BC"/>
    <a:srgbClr val="EEEEE6"/>
    <a:srgbClr val="E6E6DE"/>
    <a:srgbClr val="E8EA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3" autoAdjust="0"/>
    <p:restoredTop sz="94660"/>
  </p:normalViewPr>
  <p:slideViewPr>
    <p:cSldViewPr snapToGrid="0" showGuides="1">
      <p:cViewPr varScale="1">
        <p:scale>
          <a:sx n="72" d="100"/>
          <a:sy n="72" d="100"/>
        </p:scale>
        <p:origin x="1188" y="66"/>
      </p:cViewPr>
      <p:guideLst>
        <p:guide orient="horz" pos="2160"/>
        <p:guide pos="2880"/>
        <p:guide pos="317"/>
        <p:guide pos="476"/>
        <p:guide pos="5284"/>
        <p:guide pos="5443"/>
        <p:guide orient="horz" pos="323"/>
        <p:guide orient="horz" pos="482"/>
        <p:guide orient="horz" pos="3997"/>
        <p:guide orient="horz" pos="38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7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16438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95431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ED4F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AA7DF13-A765-4A0D-9431-D7C26072DD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3027155"/>
      </p:ext>
    </p:extLst>
  </p:cSld>
  <p:clrMapOvr>
    <a:masterClrMapping/>
  </p:clrMapOvr>
  <mc:AlternateContent xmlns:mc="http://schemas.openxmlformats.org/markup-compatibility/2006">
    <mc:Choice xmlns:p14="http://schemas.microsoft.com/office/powerpoint/2010/main" Requires="p14">
      <p:transition spd="slow" p14:dur="2000" advTm="5634"/>
    </mc:Choice>
    <mc:Fallback>
      <p:transition spd="slow" advTm="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1" y="697112"/>
            <a:ext cx="7632699" cy="615553"/>
          </a:xfrm>
          <a:prstGeom prst="rect">
            <a:avLst/>
          </a:prstGeom>
        </p:spPr>
        <p:txBody>
          <a:bodyPr wrap="square" lIns="0" tIns="0" rIns="0" bIns="0">
            <a:spAutoFit/>
          </a:bodyPr>
          <a:lstStyle/>
          <a:p>
            <a:pPr algn="ctr"/>
            <a:r>
              <a:rPr lang="en-GB" altLang="en-US" sz="4000" dirty="0">
                <a:latin typeface="+mj-lt"/>
              </a:rPr>
              <a:t>Comparing Decimals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5386"/>
          <a:stretch/>
        </p:blipFill>
        <p:spPr>
          <a:xfrm>
            <a:off x="503238" y="1476375"/>
            <a:ext cx="8137525" cy="4868864"/>
          </a:xfrm>
          <a:prstGeom prst="rect">
            <a:avLst/>
          </a:prstGeom>
        </p:spPr>
      </p:pic>
      <p:grpSp>
        <p:nvGrpSpPr>
          <p:cNvPr id="9" name="Group 8"/>
          <p:cNvGrpSpPr/>
          <p:nvPr/>
        </p:nvGrpSpPr>
        <p:grpSpPr>
          <a:xfrm>
            <a:off x="938730" y="1878508"/>
            <a:ext cx="2219325" cy="1550492"/>
            <a:chOff x="1066800" y="1775188"/>
            <a:chExt cx="2609850" cy="1823325"/>
          </a:xfrm>
        </p:grpSpPr>
        <p:sp>
          <p:nvSpPr>
            <p:cNvPr id="4" name="Rectangle 3"/>
            <p:cNvSpPr/>
            <p:nvPr/>
          </p:nvSpPr>
          <p:spPr>
            <a:xfrm rot="10800000">
              <a:off x="1066800" y="1775188"/>
              <a:ext cx="2609850" cy="1823325"/>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61614" t="33349" b="21014"/>
            <a:stretch/>
          </p:blipFill>
          <p:spPr>
            <a:xfrm>
              <a:off x="1646174" y="1911350"/>
              <a:ext cx="1839976" cy="1546814"/>
            </a:xfrm>
            <a:prstGeom prst="rect">
              <a:avLst/>
            </a:prstGeom>
            <a:ln>
              <a:solidFill>
                <a:schemeClr val="tx1">
                  <a:lumMod val="90000"/>
                  <a:lumOff val="10000"/>
                </a:schemeClr>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758" r="25190"/>
            <a:stretch/>
          </p:blipFill>
          <p:spPr>
            <a:xfrm>
              <a:off x="1741472" y="1917700"/>
              <a:ext cx="1744678" cy="1511300"/>
            </a:xfrm>
            <a:prstGeom prst="rect">
              <a:avLst/>
            </a:prstGeom>
          </p:spPr>
        </p:pic>
      </p:grpSp>
      <p:grpSp>
        <p:nvGrpSpPr>
          <p:cNvPr id="19" name="Group 18"/>
          <p:cNvGrpSpPr/>
          <p:nvPr/>
        </p:nvGrpSpPr>
        <p:grpSpPr>
          <a:xfrm rot="418301">
            <a:off x="1726528" y="2210557"/>
            <a:ext cx="2219325" cy="1550492"/>
            <a:chOff x="1743075" y="3489392"/>
            <a:chExt cx="2219325" cy="1550492"/>
          </a:xfrm>
        </p:grpSpPr>
        <p:sp>
          <p:nvSpPr>
            <p:cNvPr id="11" name="Rectangle 10"/>
            <p:cNvSpPr/>
            <p:nvPr/>
          </p:nvSpPr>
          <p:spPr>
            <a:xfrm rot="10800000">
              <a:off x="1743075" y="3489392"/>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l="34604" t="27963" r="15394" b="9959"/>
            <a:stretch/>
          </p:blipFill>
          <p:spPr>
            <a:xfrm>
              <a:off x="2233577" y="3605213"/>
              <a:ext cx="1562136" cy="1313658"/>
            </a:xfrm>
            <a:prstGeom prst="rect">
              <a:avLst/>
            </a:prstGeom>
            <a:ln w="12700">
              <a:solidFill>
                <a:schemeClr val="tx1">
                  <a:lumMod val="90000"/>
                  <a:lumOff val="10000"/>
                </a:schemeClr>
              </a:solidFill>
            </a:ln>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r="13196" b="65194"/>
            <a:stretch/>
          </p:blipFill>
          <p:spPr>
            <a:xfrm>
              <a:off x="2339778" y="3660207"/>
              <a:ext cx="1458157" cy="1257868"/>
            </a:xfrm>
            <a:prstGeom prst="rect">
              <a:avLst/>
            </a:prstGeom>
          </p:spPr>
        </p:pic>
      </p:grpSp>
      <p:grpSp>
        <p:nvGrpSpPr>
          <p:cNvPr id="29" name="Group 28"/>
          <p:cNvGrpSpPr/>
          <p:nvPr/>
        </p:nvGrpSpPr>
        <p:grpSpPr>
          <a:xfrm>
            <a:off x="2360869" y="3016310"/>
            <a:ext cx="1550492" cy="2219325"/>
            <a:chOff x="5647304" y="2319337"/>
            <a:chExt cx="1550492" cy="2219325"/>
          </a:xfrm>
        </p:grpSpPr>
        <p:sp>
          <p:nvSpPr>
            <p:cNvPr id="24" name="Rectangle 23"/>
            <p:cNvSpPr/>
            <p:nvPr/>
          </p:nvSpPr>
          <p:spPr>
            <a:xfrm rot="5400000">
              <a:off x="5312887" y="2653754"/>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rotWithShape="1">
            <a:blip r:embed="rId7" cstate="screen">
              <a:extLst>
                <a:ext uri="{28A0092B-C50C-407E-A947-70E740481C1C}">
                  <a14:useLocalDpi xmlns:a14="http://schemas.microsoft.com/office/drawing/2010/main"/>
                </a:ext>
              </a:extLst>
            </a:blip>
            <a:srcRect l="55257" t="50849" r="26559" b="11276"/>
            <a:stretch/>
          </p:blipFill>
          <p:spPr>
            <a:xfrm>
              <a:off x="5761035" y="2463800"/>
              <a:ext cx="1312865" cy="1595132"/>
            </a:xfrm>
            <a:prstGeom prst="rect">
              <a:avLst/>
            </a:prstGeom>
            <a:ln w="12700">
              <a:solidFill>
                <a:schemeClr val="tx1">
                  <a:lumMod val="90000"/>
                  <a:lumOff val="10000"/>
                </a:schemeClr>
              </a:solidFill>
            </a:ln>
          </p:spPr>
        </p:pic>
        <p:pic>
          <p:nvPicPr>
            <p:cNvPr id="28" name="Picture 27"/>
            <p:cNvPicPr>
              <a:picLocks noChangeAspect="1"/>
            </p:cNvPicPr>
            <p:nvPr/>
          </p:nvPicPr>
          <p:blipFill rotWithShape="1">
            <a:blip r:embed="rId8" cstate="screen">
              <a:extLst>
                <a:ext uri="{28A0092B-C50C-407E-A947-70E740481C1C}">
                  <a14:useLocalDpi xmlns:a14="http://schemas.microsoft.com/office/drawing/2010/main"/>
                </a:ext>
              </a:extLst>
            </a:blip>
            <a:srcRect l="33948" t="75778"/>
            <a:stretch/>
          </p:blipFill>
          <p:spPr>
            <a:xfrm>
              <a:off x="5746749" y="2463800"/>
              <a:ext cx="1323321" cy="1044007"/>
            </a:xfrm>
            <a:prstGeom prst="rect">
              <a:avLst/>
            </a:prstGeom>
            <a:effectLst>
              <a:outerShdw blurRad="50800" dist="50800" dir="5400000" algn="ctr" rotWithShape="0">
                <a:srgbClr val="000000">
                  <a:alpha val="43137"/>
                </a:srgbClr>
              </a:outerShdw>
            </a:effectLst>
          </p:spPr>
        </p:pic>
      </p:grpSp>
      <p:grpSp>
        <p:nvGrpSpPr>
          <p:cNvPr id="23" name="Group 22"/>
          <p:cNvGrpSpPr/>
          <p:nvPr/>
        </p:nvGrpSpPr>
        <p:grpSpPr>
          <a:xfrm rot="21067740">
            <a:off x="976680" y="3506263"/>
            <a:ext cx="1550492" cy="2219325"/>
            <a:chOff x="5647304" y="2319337"/>
            <a:chExt cx="1550492" cy="2219325"/>
          </a:xfrm>
        </p:grpSpPr>
        <p:sp>
          <p:nvSpPr>
            <p:cNvPr id="16" name="Rectangle 15"/>
            <p:cNvSpPr/>
            <p:nvPr/>
          </p:nvSpPr>
          <p:spPr>
            <a:xfrm rot="5400000">
              <a:off x="5312887" y="2653754"/>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9" cstate="screen">
              <a:extLst>
                <a:ext uri="{28A0092B-C50C-407E-A947-70E740481C1C}">
                  <a14:useLocalDpi xmlns:a14="http://schemas.microsoft.com/office/drawing/2010/main"/>
                </a:ext>
              </a:extLst>
            </a:blip>
            <a:srcRect l="1152" t="40942" r="28019" b="1303"/>
            <a:stretch/>
          </p:blipFill>
          <p:spPr>
            <a:xfrm>
              <a:off x="5756775" y="2476500"/>
              <a:ext cx="1317125" cy="1582432"/>
            </a:xfrm>
            <a:prstGeom prst="rect">
              <a:avLst/>
            </a:prstGeom>
            <a:ln w="12700">
              <a:solidFill>
                <a:schemeClr val="tx1">
                  <a:lumMod val="90000"/>
                  <a:lumOff val="10000"/>
                </a:schemeClr>
              </a:solidFill>
            </a:ln>
          </p:spPr>
        </p:pic>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t="32198" r="84860" b="44676"/>
            <a:stretch/>
          </p:blipFill>
          <p:spPr>
            <a:xfrm>
              <a:off x="6099057" y="2474119"/>
              <a:ext cx="976417" cy="1585912"/>
            </a:xfrm>
            <a:prstGeom prst="rect">
              <a:avLst/>
            </a:prstGeom>
          </p:spPr>
        </p:pic>
      </p:grpSp>
      <p:pic>
        <p:nvPicPr>
          <p:cNvPr id="31" name="Picture 30"/>
          <p:cNvPicPr>
            <a:picLocks noChangeAspect="1"/>
          </p:cNvPicPr>
          <p:nvPr/>
        </p:nvPicPr>
        <p:blipFill rotWithShape="1">
          <a:blip r:embed="rId11" cstate="screen">
            <a:extLst>
              <a:ext uri="{28A0092B-C50C-407E-A947-70E740481C1C}">
                <a14:useLocalDpi xmlns:a14="http://schemas.microsoft.com/office/drawing/2010/main"/>
              </a:ext>
            </a:extLst>
          </a:blip>
          <a:srcRect l="56153"/>
          <a:stretch/>
        </p:blipFill>
        <p:spPr>
          <a:xfrm rot="10800000">
            <a:off x="7568057" y="1601252"/>
            <a:ext cx="1071117" cy="1760000"/>
          </a:xfrm>
          <a:prstGeom prst="rect">
            <a:avLst/>
          </a:prstGeom>
          <a:effectLst>
            <a:outerShdw blurRad="50800" dist="25400" dir="9780000" algn="ctr" rotWithShape="0">
              <a:srgbClr val="000000">
                <a:alpha val="43137"/>
              </a:srgbClr>
            </a:outerShdw>
          </a:effectLst>
        </p:spPr>
      </p:pic>
      <p:grpSp>
        <p:nvGrpSpPr>
          <p:cNvPr id="35" name="Group 34"/>
          <p:cNvGrpSpPr/>
          <p:nvPr/>
        </p:nvGrpSpPr>
        <p:grpSpPr>
          <a:xfrm>
            <a:off x="4136157" y="1795939"/>
            <a:ext cx="3287685" cy="923330"/>
            <a:chOff x="4136157" y="1795939"/>
            <a:chExt cx="3287685" cy="923330"/>
          </a:xfrm>
        </p:grpSpPr>
        <p:sp>
          <p:nvSpPr>
            <p:cNvPr id="32" name="Rectangle 31"/>
            <p:cNvSpPr/>
            <p:nvPr/>
          </p:nvSpPr>
          <p:spPr>
            <a:xfrm>
              <a:off x="4136157" y="1800944"/>
              <a:ext cx="3287685" cy="918325"/>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210350" y="1795939"/>
              <a:ext cx="2136133" cy="923330"/>
            </a:xfrm>
            <a:prstGeom prst="rect">
              <a:avLst/>
            </a:prstGeom>
          </p:spPr>
          <p:txBody>
            <a:bodyPr wrap="square">
              <a:spAutoFit/>
            </a:bodyPr>
            <a:lstStyle/>
            <a:p>
              <a:r>
                <a:rPr lang="en-GB" dirty="0"/>
                <a:t>Choose the correct symbol to compare these decimals.</a:t>
              </a:r>
            </a:p>
          </p:txBody>
        </p:sp>
      </p:grpSp>
      <p:pic>
        <p:nvPicPr>
          <p:cNvPr id="30" name="Picture 2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339234">
            <a:off x="6277255" y="1718745"/>
            <a:ext cx="2085380" cy="1502470"/>
          </a:xfrm>
          <a:prstGeom prst="rect">
            <a:avLst/>
          </a:prstGeom>
          <a:effectLst>
            <a:outerShdw blurRad="50800" dist="25400" dir="9780000" algn="ctr" rotWithShape="0">
              <a:srgbClr val="000000">
                <a:alpha val="43137"/>
              </a:srgbClr>
            </a:outerShdw>
          </a:effectLst>
        </p:spPr>
      </p:pic>
      <p:grpSp>
        <p:nvGrpSpPr>
          <p:cNvPr id="53" name="Group 52"/>
          <p:cNvGrpSpPr/>
          <p:nvPr/>
        </p:nvGrpSpPr>
        <p:grpSpPr>
          <a:xfrm>
            <a:off x="4130032" y="3501427"/>
            <a:ext cx="4258318" cy="816449"/>
            <a:chOff x="4130032" y="3501427"/>
            <a:chExt cx="4258318" cy="816449"/>
          </a:xfrm>
        </p:grpSpPr>
        <p:sp>
          <p:nvSpPr>
            <p:cNvPr id="36" name="Rectangle 35"/>
            <p:cNvSpPr/>
            <p:nvPr/>
          </p:nvSpPr>
          <p:spPr>
            <a:xfrm>
              <a:off x="4130032" y="3501427"/>
              <a:ext cx="4258318" cy="81644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4200418" y="3557488"/>
              <a:ext cx="1618013" cy="707886"/>
            </a:xfrm>
            <a:prstGeom prst="rect">
              <a:avLst/>
            </a:prstGeom>
            <a:noFill/>
          </p:spPr>
          <p:txBody>
            <a:bodyPr wrap="square" rtlCol="0">
              <a:spAutoFit/>
            </a:bodyPr>
            <a:lstStyle/>
            <a:p>
              <a:r>
                <a:rPr lang="en-GB" sz="4000" dirty="0">
                  <a:latin typeface="Twinkl" pitchFamily="50" charset="0"/>
                </a:rPr>
                <a:t>16.392</a:t>
              </a:r>
            </a:p>
          </p:txBody>
        </p:sp>
        <p:sp>
          <p:nvSpPr>
            <p:cNvPr id="38" name="TextBox 37"/>
            <p:cNvSpPr txBox="1"/>
            <p:nvPr/>
          </p:nvSpPr>
          <p:spPr>
            <a:xfrm>
              <a:off x="6677025" y="3557488"/>
              <a:ext cx="1618013" cy="707886"/>
            </a:xfrm>
            <a:prstGeom prst="rect">
              <a:avLst/>
            </a:prstGeom>
            <a:noFill/>
          </p:spPr>
          <p:txBody>
            <a:bodyPr wrap="square" rtlCol="0">
              <a:spAutoFit/>
            </a:bodyPr>
            <a:lstStyle/>
            <a:p>
              <a:r>
                <a:rPr lang="en-GB" sz="4000" dirty="0">
                  <a:latin typeface="Twinkl" pitchFamily="50" charset="0"/>
                </a:rPr>
                <a:t>16.401</a:t>
              </a:r>
            </a:p>
          </p:txBody>
        </p:sp>
        <p:sp>
          <p:nvSpPr>
            <p:cNvPr id="39" name="Rectangle 38"/>
            <p:cNvSpPr/>
            <p:nvPr/>
          </p:nvSpPr>
          <p:spPr>
            <a:xfrm>
              <a:off x="5857594" y="3601297"/>
              <a:ext cx="739134" cy="616994"/>
            </a:xfrm>
            <a:prstGeom prst="rect">
              <a:avLst/>
            </a:prstGeom>
            <a:solidFill>
              <a:srgbClr val="FAD78C"/>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5080087" y="4827036"/>
            <a:ext cx="970155" cy="1015663"/>
            <a:chOff x="5080087" y="4827036"/>
            <a:chExt cx="970155" cy="1015663"/>
          </a:xfrm>
        </p:grpSpPr>
        <p:sp>
          <p:nvSpPr>
            <p:cNvPr id="40" name="Oval 39"/>
            <p:cNvSpPr/>
            <p:nvPr/>
          </p:nvSpPr>
          <p:spPr>
            <a:xfrm>
              <a:off x="5080087" y="4849378"/>
              <a:ext cx="970155" cy="970155"/>
            </a:xfrm>
            <a:prstGeom prst="ellipse">
              <a:avLst/>
            </a:prstGeom>
            <a:solidFill>
              <a:srgbClr val="F1864E"/>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5295805" y="4827036"/>
              <a:ext cx="484400" cy="1015663"/>
            </a:xfrm>
            <a:prstGeom prst="rect">
              <a:avLst/>
            </a:prstGeom>
            <a:noFill/>
          </p:spPr>
          <p:txBody>
            <a:bodyPr wrap="square" rtlCol="0">
              <a:spAutoFit/>
            </a:bodyPr>
            <a:lstStyle/>
            <a:p>
              <a:pPr algn="ctr"/>
              <a:r>
                <a:rPr lang="en-GB" sz="6000" dirty="0"/>
                <a:t>&lt;</a:t>
              </a:r>
            </a:p>
          </p:txBody>
        </p:sp>
      </p:grpSp>
      <p:grpSp>
        <p:nvGrpSpPr>
          <p:cNvPr id="45" name="Group 44"/>
          <p:cNvGrpSpPr/>
          <p:nvPr/>
        </p:nvGrpSpPr>
        <p:grpSpPr>
          <a:xfrm>
            <a:off x="6435579" y="4824108"/>
            <a:ext cx="970155" cy="1015663"/>
            <a:chOff x="6435579" y="4824108"/>
            <a:chExt cx="970155" cy="1015663"/>
          </a:xfrm>
        </p:grpSpPr>
        <p:sp>
          <p:nvSpPr>
            <p:cNvPr id="41" name="Oval 40"/>
            <p:cNvSpPr/>
            <p:nvPr/>
          </p:nvSpPr>
          <p:spPr>
            <a:xfrm>
              <a:off x="6435579" y="4843582"/>
              <a:ext cx="970155" cy="970155"/>
            </a:xfrm>
            <a:prstGeom prst="ellipse">
              <a:avLst/>
            </a:prstGeom>
            <a:solidFill>
              <a:srgbClr val="F1864E"/>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6718761" y="4824108"/>
              <a:ext cx="484400" cy="1015663"/>
            </a:xfrm>
            <a:prstGeom prst="rect">
              <a:avLst/>
            </a:prstGeom>
            <a:noFill/>
          </p:spPr>
          <p:txBody>
            <a:bodyPr wrap="square" rtlCol="0">
              <a:spAutoFit/>
            </a:bodyPr>
            <a:lstStyle/>
            <a:p>
              <a:pPr algn="ctr"/>
              <a:r>
                <a:rPr lang="en-GB" sz="6000" dirty="0"/>
                <a:t>&gt;</a:t>
              </a:r>
            </a:p>
          </p:txBody>
        </p:sp>
      </p:grpSp>
      <p:grpSp>
        <p:nvGrpSpPr>
          <p:cNvPr id="50" name="Group 49"/>
          <p:cNvGrpSpPr/>
          <p:nvPr/>
        </p:nvGrpSpPr>
        <p:grpSpPr>
          <a:xfrm>
            <a:off x="5080087" y="4827036"/>
            <a:ext cx="970155" cy="1015663"/>
            <a:chOff x="5080087" y="4827036"/>
            <a:chExt cx="970155" cy="1015663"/>
          </a:xfrm>
        </p:grpSpPr>
        <p:sp>
          <p:nvSpPr>
            <p:cNvPr id="51" name="Oval 50"/>
            <p:cNvSpPr/>
            <p:nvPr/>
          </p:nvSpPr>
          <p:spPr>
            <a:xfrm>
              <a:off x="5080087" y="4849378"/>
              <a:ext cx="970155" cy="970155"/>
            </a:xfrm>
            <a:prstGeom prst="ellipse">
              <a:avLst/>
            </a:prstGeom>
            <a:solidFill>
              <a:srgbClr val="009741"/>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p:cNvSpPr txBox="1"/>
            <p:nvPr/>
          </p:nvSpPr>
          <p:spPr>
            <a:xfrm>
              <a:off x="5295805" y="4827036"/>
              <a:ext cx="484400" cy="1015663"/>
            </a:xfrm>
            <a:prstGeom prst="rect">
              <a:avLst/>
            </a:prstGeom>
            <a:noFill/>
          </p:spPr>
          <p:txBody>
            <a:bodyPr wrap="square" rtlCol="0">
              <a:spAutoFit/>
            </a:bodyPr>
            <a:lstStyle/>
            <a:p>
              <a:pPr algn="ctr"/>
              <a:r>
                <a:rPr lang="en-GB" sz="6000" dirty="0">
                  <a:solidFill>
                    <a:schemeClr val="bg1"/>
                  </a:solidFill>
                </a:rPr>
                <a:t>&lt;</a:t>
              </a:r>
            </a:p>
          </p:txBody>
        </p:sp>
      </p:grpSp>
      <p:sp>
        <p:nvSpPr>
          <p:cNvPr id="42" name="TextBox 41"/>
          <p:cNvSpPr txBox="1"/>
          <p:nvPr/>
        </p:nvSpPr>
        <p:spPr>
          <a:xfrm>
            <a:off x="5895365" y="3392766"/>
            <a:ext cx="814812" cy="1015663"/>
          </a:xfrm>
          <a:prstGeom prst="rect">
            <a:avLst/>
          </a:prstGeom>
          <a:noFill/>
        </p:spPr>
        <p:txBody>
          <a:bodyPr wrap="square" rtlCol="0">
            <a:spAutoFit/>
          </a:bodyPr>
          <a:lstStyle/>
          <a:p>
            <a:r>
              <a:rPr lang="en-GB" sz="6000" dirty="0"/>
              <a:t>&lt;</a:t>
            </a:r>
          </a:p>
        </p:txBody>
      </p:sp>
    </p:spTree>
    <p:extLst>
      <p:ext uri="{BB962C8B-B14F-4D97-AF65-F5344CB8AC3E}">
        <p14:creationId xmlns:p14="http://schemas.microsoft.com/office/powerpoint/2010/main" val="2682579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childTnLst>
              </p:cTn>
              <p:nextCondLst>
                <p:cond evt="onClick" delay="0">
                  <p:tgtEl>
                    <p:spTgt spid="46"/>
                  </p:tgtEl>
                </p:cond>
              </p:nextCondLst>
            </p:seq>
            <p:seq concurrent="1" nextAc="seek">
              <p:cTn id="11" restart="whenNotActive" fill="hold" evtFilter="cancelBubble" nodeType="interactiveSeq">
                <p:stCondLst>
                  <p:cond evt="onClick" delay="0">
                    <p:tgtEl>
                      <p:spTgt spid="4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45"/>
                                        </p:tgtEl>
                                      </p:cBhvr>
                                    </p:animEffect>
                                    <p:animScale>
                                      <p:cBhvr>
                                        <p:cTn id="16" dur="250" autoRev="1" fill="hold"/>
                                        <p:tgtEl>
                                          <p:spTgt spid="45"/>
                                        </p:tgtEl>
                                      </p:cBhvr>
                                      <p:by x="105000" y="105000"/>
                                    </p:animScale>
                                  </p:childTnLst>
                                </p:cTn>
                              </p:par>
                            </p:childTnLst>
                          </p:cTn>
                        </p:par>
                      </p:childTnLst>
                    </p:cTn>
                  </p:par>
                </p:childTnLst>
              </p:cTn>
              <p:nextCondLst>
                <p:cond evt="onClick" delay="0">
                  <p:tgtEl>
                    <p:spTgt spid="45"/>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31302" b="25390"/>
          <a:stretch/>
        </p:blipFill>
        <p:spPr>
          <a:xfrm>
            <a:off x="503238" y="1367072"/>
            <a:ext cx="8130012" cy="4979407"/>
          </a:xfrm>
          <a:prstGeom prst="rect">
            <a:avLst/>
          </a:prstGeom>
        </p:spPr>
      </p:pic>
      <p:sp>
        <p:nvSpPr>
          <p:cNvPr id="3" name="Rectangle 2"/>
          <p:cNvSpPr/>
          <p:nvPr/>
        </p:nvSpPr>
        <p:spPr>
          <a:xfrm>
            <a:off x="755651" y="697112"/>
            <a:ext cx="7632699" cy="615553"/>
          </a:xfrm>
          <a:prstGeom prst="rect">
            <a:avLst/>
          </a:prstGeom>
        </p:spPr>
        <p:txBody>
          <a:bodyPr wrap="square" lIns="0" tIns="0" rIns="0" bIns="0">
            <a:spAutoFit/>
          </a:bodyPr>
          <a:lstStyle/>
          <a:p>
            <a:pPr algn="ctr"/>
            <a:r>
              <a:rPr lang="en-GB" altLang="en-US" sz="4000" dirty="0">
                <a:latin typeface="+mj-lt"/>
              </a:rPr>
              <a:t>Comparing Decimals</a:t>
            </a:r>
          </a:p>
        </p:txBody>
      </p:sp>
      <p:pic>
        <p:nvPicPr>
          <p:cNvPr id="4" name="Whole Clas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751" y="612000"/>
            <a:ext cx="1238498" cy="86400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H="1">
            <a:off x="2167535" y="1039398"/>
            <a:ext cx="3355849" cy="6287972"/>
          </a:xfrm>
          <a:prstGeom prst="rect">
            <a:avLst/>
          </a:prstGeom>
          <a:effectLst>
            <a:outerShdw blurRad="50800" dist="50800" dir="5400000" algn="ctr" rotWithShape="0">
              <a:srgbClr val="000000">
                <a:alpha val="43137"/>
              </a:srgbClr>
            </a:outerShdw>
          </a:effectLst>
        </p:spPr>
      </p:pic>
      <p:grpSp>
        <p:nvGrpSpPr>
          <p:cNvPr id="34" name="Group 33"/>
          <p:cNvGrpSpPr/>
          <p:nvPr/>
        </p:nvGrpSpPr>
        <p:grpSpPr>
          <a:xfrm>
            <a:off x="1341176" y="1232769"/>
            <a:ext cx="1097303" cy="1742969"/>
            <a:chOff x="4798338" y="4765516"/>
            <a:chExt cx="1097303" cy="1742969"/>
          </a:xfrm>
        </p:grpSpPr>
        <p:sp>
          <p:nvSpPr>
            <p:cNvPr id="29" name="Rectangle 28"/>
            <p:cNvSpPr/>
            <p:nvPr/>
          </p:nvSpPr>
          <p:spPr>
            <a:xfrm>
              <a:off x="4798338" y="5011240"/>
              <a:ext cx="1097303" cy="1497245"/>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4866074" y="5693694"/>
              <a:ext cx="971436" cy="646331"/>
            </a:xfrm>
            <a:prstGeom prst="rect">
              <a:avLst/>
            </a:prstGeom>
            <a:noFill/>
          </p:spPr>
          <p:txBody>
            <a:bodyPr wrap="square" rtlCol="0">
              <a:spAutoFit/>
            </a:bodyPr>
            <a:lstStyle/>
            <a:p>
              <a:pPr algn="ctr">
                <a:defRPr/>
              </a:pPr>
              <a:r>
                <a:rPr lang="en-GB" dirty="0"/>
                <a:t>is less </a:t>
              </a:r>
            </a:p>
            <a:p>
              <a:pPr algn="ctr">
                <a:defRPr/>
              </a:pPr>
              <a:r>
                <a:rPr lang="en-GB" dirty="0"/>
                <a:t>than</a:t>
              </a:r>
            </a:p>
          </p:txBody>
        </p:sp>
        <p:sp>
          <p:nvSpPr>
            <p:cNvPr id="31" name="Rectangle 30"/>
            <p:cNvSpPr/>
            <p:nvPr/>
          </p:nvSpPr>
          <p:spPr>
            <a:xfrm>
              <a:off x="4970095" y="4765516"/>
              <a:ext cx="729687" cy="1200329"/>
            </a:xfrm>
            <a:prstGeom prst="rect">
              <a:avLst/>
            </a:prstGeom>
          </p:spPr>
          <p:txBody>
            <a:bodyPr wrap="none">
              <a:spAutoFit/>
            </a:bodyPr>
            <a:lstStyle/>
            <a:p>
              <a:r>
                <a:rPr lang="en-GB" sz="7200" dirty="0"/>
                <a:t>&lt;</a:t>
              </a:r>
            </a:p>
          </p:txBody>
        </p:sp>
      </p:grpSp>
      <p:grpSp>
        <p:nvGrpSpPr>
          <p:cNvPr id="35" name="Group 34"/>
          <p:cNvGrpSpPr/>
          <p:nvPr/>
        </p:nvGrpSpPr>
        <p:grpSpPr>
          <a:xfrm>
            <a:off x="2517369" y="1238512"/>
            <a:ext cx="1150203" cy="1733287"/>
            <a:chOff x="4798338" y="4765516"/>
            <a:chExt cx="1150203" cy="1733287"/>
          </a:xfrm>
        </p:grpSpPr>
        <p:sp>
          <p:nvSpPr>
            <p:cNvPr id="36" name="Rectangle 35"/>
            <p:cNvSpPr/>
            <p:nvPr/>
          </p:nvSpPr>
          <p:spPr>
            <a:xfrm>
              <a:off x="4798338" y="5011241"/>
              <a:ext cx="1108719" cy="1487562"/>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4798340" y="5693694"/>
              <a:ext cx="1150201" cy="646331"/>
            </a:xfrm>
            <a:prstGeom prst="rect">
              <a:avLst/>
            </a:prstGeom>
            <a:noFill/>
          </p:spPr>
          <p:txBody>
            <a:bodyPr wrap="square" rtlCol="0">
              <a:spAutoFit/>
            </a:bodyPr>
            <a:lstStyle/>
            <a:p>
              <a:pPr algn="ctr">
                <a:defRPr/>
              </a:pPr>
              <a:r>
                <a:rPr lang="en-GB" dirty="0"/>
                <a:t>is greater than</a:t>
              </a:r>
            </a:p>
          </p:txBody>
        </p:sp>
        <p:sp>
          <p:nvSpPr>
            <p:cNvPr id="38" name="Rectangle 37"/>
            <p:cNvSpPr/>
            <p:nvPr/>
          </p:nvSpPr>
          <p:spPr>
            <a:xfrm>
              <a:off x="5020892" y="4765516"/>
              <a:ext cx="729687" cy="1200329"/>
            </a:xfrm>
            <a:prstGeom prst="rect">
              <a:avLst/>
            </a:prstGeom>
          </p:spPr>
          <p:txBody>
            <a:bodyPr wrap="none">
              <a:spAutoFit/>
            </a:bodyPr>
            <a:lstStyle/>
            <a:p>
              <a:r>
                <a:rPr lang="en-GB" sz="7200" dirty="0"/>
                <a:t>&gt;</a:t>
              </a:r>
            </a:p>
          </p:txBody>
        </p:sp>
      </p:grpSp>
      <p:grpSp>
        <p:nvGrpSpPr>
          <p:cNvPr id="44" name="Group 43" hidden="1"/>
          <p:cNvGrpSpPr/>
          <p:nvPr/>
        </p:nvGrpSpPr>
        <p:grpSpPr>
          <a:xfrm>
            <a:off x="503237" y="1475597"/>
            <a:ext cx="8137525" cy="923330"/>
            <a:chOff x="503238" y="1475597"/>
            <a:chExt cx="7122858" cy="923330"/>
          </a:xfrm>
        </p:grpSpPr>
        <p:sp>
          <p:nvSpPr>
            <p:cNvPr id="33" name="Rectangle 32"/>
            <p:cNvSpPr/>
            <p:nvPr/>
          </p:nvSpPr>
          <p:spPr>
            <a:xfrm>
              <a:off x="503238" y="1475597"/>
              <a:ext cx="7122858" cy="923330"/>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88952" y="1475597"/>
              <a:ext cx="6863992" cy="923330"/>
            </a:xfrm>
            <a:prstGeom prst="rect">
              <a:avLst/>
            </a:prstGeom>
          </p:spPr>
          <p:txBody>
            <a:bodyPr wrap="square">
              <a:spAutoFit/>
            </a:bodyPr>
            <a:lstStyle/>
            <a:p>
              <a:pPr>
                <a:lnSpc>
                  <a:spcPct val="100000"/>
                </a:lnSpc>
                <a:spcBef>
                  <a:spcPct val="0"/>
                </a:spcBef>
                <a:buFontTx/>
                <a:buNone/>
              </a:pPr>
              <a:r>
                <a:rPr lang="en-GB" altLang="en-US" dirty="0">
                  <a:latin typeface="Twinkl" pitchFamily="50" charset="0"/>
                </a:rPr>
                <a:t>If the numbers that we want to compare have different numbers of digits, we need to be careful to make sure that we compare the digits that are in the same place value position. </a:t>
              </a:r>
            </a:p>
          </p:txBody>
        </p:sp>
      </p:grpSp>
      <p:pic>
        <p:nvPicPr>
          <p:cNvPr id="40" name="Picture 39"/>
          <p:cNvPicPr>
            <a:picLocks noChangeAspect="1"/>
          </p:cNvPicPr>
          <p:nvPr/>
        </p:nvPicPr>
        <p:blipFill rotWithShape="1">
          <a:blip r:embed="rId5" cstate="screen">
            <a:extLst>
              <a:ext uri="{28A0092B-C50C-407E-A947-70E740481C1C}">
                <a14:useLocalDpi xmlns:a14="http://schemas.microsoft.com/office/drawing/2010/main"/>
              </a:ext>
            </a:extLst>
          </a:blip>
          <a:srcRect r="64841"/>
          <a:stretch/>
        </p:blipFill>
        <p:spPr>
          <a:xfrm>
            <a:off x="7188750" y="3957584"/>
            <a:ext cx="1440900" cy="2303059"/>
          </a:xfrm>
          <a:prstGeom prst="rect">
            <a:avLst/>
          </a:prstGeom>
          <a:effectLst>
            <a:outerShdw blurRad="50800" dist="12700" dir="5400000" algn="ctr" rotWithShape="0">
              <a:srgbClr val="000000">
                <a:alpha val="43137"/>
              </a:srgbClr>
            </a:outerShdw>
          </a:effectLst>
        </p:spPr>
      </p:pic>
      <p:pic>
        <p:nvPicPr>
          <p:cNvPr id="41" name="Picture 40"/>
          <p:cNvPicPr>
            <a:picLocks noChangeAspect="1"/>
          </p:cNvPicPr>
          <p:nvPr/>
        </p:nvPicPr>
        <p:blipFill rotWithShape="1">
          <a:blip r:embed="rId6" cstate="screen">
            <a:extLst>
              <a:ext uri="{28A0092B-C50C-407E-A947-70E740481C1C}">
                <a14:useLocalDpi xmlns:a14="http://schemas.microsoft.com/office/drawing/2010/main"/>
              </a:ext>
            </a:extLst>
          </a:blip>
          <a:srcRect l="-1" r="46938"/>
          <a:stretch/>
        </p:blipFill>
        <p:spPr>
          <a:xfrm>
            <a:off x="7063861" y="4109984"/>
            <a:ext cx="1565789" cy="817629"/>
          </a:xfrm>
          <a:prstGeom prst="rect">
            <a:avLst/>
          </a:prstGeom>
        </p:spPr>
      </p:pic>
      <p:pic>
        <p:nvPicPr>
          <p:cNvPr id="43" name="Picture 42"/>
          <p:cNvPicPr>
            <a:picLocks noChangeAspect="1"/>
          </p:cNvPicPr>
          <p:nvPr/>
        </p:nvPicPr>
        <p:blipFill rotWithShape="1">
          <a:blip r:embed="rId7" cstate="screen">
            <a:extLst>
              <a:ext uri="{28A0092B-C50C-407E-A947-70E740481C1C}">
                <a14:useLocalDpi xmlns:a14="http://schemas.microsoft.com/office/drawing/2010/main"/>
              </a:ext>
            </a:extLst>
          </a:blip>
          <a:srcRect l="1162" t="13842" r="10773" b="26510"/>
          <a:stretch/>
        </p:blipFill>
        <p:spPr>
          <a:xfrm>
            <a:off x="1320858" y="2971799"/>
            <a:ext cx="5051367" cy="2419351"/>
          </a:xfrm>
          <a:prstGeom prst="rect">
            <a:avLst/>
          </a:prstGeom>
          <a:ln w="19050">
            <a:solidFill>
              <a:schemeClr val="tx1">
                <a:lumMod val="90000"/>
                <a:lumOff val="10000"/>
              </a:schemeClr>
            </a:solidFill>
          </a:ln>
        </p:spPr>
      </p:pic>
      <p:pic>
        <p:nvPicPr>
          <p:cNvPr id="42" name="Picture 41"/>
          <p:cNvPicPr>
            <a:picLocks noChangeAspect="1"/>
          </p:cNvPicPr>
          <p:nvPr/>
        </p:nvPicPr>
        <p:blipFill rotWithShape="1">
          <a:blip r:embed="rId8" cstate="screen">
            <a:extLst>
              <a:ext uri="{28A0092B-C50C-407E-A947-70E740481C1C}">
                <a14:useLocalDpi xmlns:a14="http://schemas.microsoft.com/office/drawing/2010/main"/>
              </a:ext>
            </a:extLst>
          </a:blip>
          <a:srcRect t="29250" r="34983" b="38426"/>
          <a:stretch/>
        </p:blipFill>
        <p:spPr>
          <a:xfrm flipH="1">
            <a:off x="1323973" y="3171824"/>
            <a:ext cx="4193165" cy="2216817"/>
          </a:xfrm>
          <a:prstGeom prst="rect">
            <a:avLst/>
          </a:prstGeom>
        </p:spPr>
      </p:pic>
      <p:pic>
        <p:nvPicPr>
          <p:cNvPr id="6" name="Picture 5"/>
          <p:cNvPicPr>
            <a:picLocks noChangeAspect="1"/>
          </p:cNvPicPr>
          <p:nvPr/>
        </p:nvPicPr>
        <p:blipFill rotWithShape="1">
          <a:blip r:embed="rId9" cstate="screen">
            <a:extLst>
              <a:ext uri="{28A0092B-C50C-407E-A947-70E740481C1C}">
                <a14:useLocalDpi xmlns:a14="http://schemas.microsoft.com/office/drawing/2010/main"/>
              </a:ext>
            </a:extLst>
          </a:blip>
          <a:srcRect l="70462" t="52142" r="18514" b="12520"/>
          <a:stretch/>
        </p:blipFill>
        <p:spPr>
          <a:xfrm>
            <a:off x="504825" y="4733925"/>
            <a:ext cx="714375" cy="1619250"/>
          </a:xfrm>
          <a:prstGeom prst="rect">
            <a:avLst/>
          </a:prstGeom>
        </p:spPr>
      </p:pic>
      <p:sp>
        <p:nvSpPr>
          <p:cNvPr id="17" name="Rectangle 16"/>
          <p:cNvSpPr/>
          <p:nvPr/>
        </p:nvSpPr>
        <p:spPr>
          <a:xfrm>
            <a:off x="1316835" y="2965103"/>
            <a:ext cx="5055390" cy="2423538"/>
          </a:xfrm>
          <a:prstGeom prst="rect">
            <a:avLst/>
          </a:prstGeom>
          <a:solidFill>
            <a:schemeClr val="bg1">
              <a:alpha val="90000"/>
            </a:schemeClr>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Table 20"/>
          <p:cNvGraphicFramePr>
            <a:graphicFrameLocks noGrp="1"/>
          </p:cNvGraphicFramePr>
          <p:nvPr>
            <p:extLst>
              <p:ext uri="{D42A27DB-BD31-4B8C-83A1-F6EECF244321}">
                <p14:modId xmlns:p14="http://schemas.microsoft.com/office/powerpoint/2010/main" val="1487288731"/>
              </p:ext>
            </p:extLst>
          </p:nvPr>
        </p:nvGraphicFramePr>
        <p:xfrm>
          <a:off x="1499970" y="3136481"/>
          <a:ext cx="4678120" cy="2085840"/>
        </p:xfrm>
        <a:graphic>
          <a:graphicData uri="http://schemas.openxmlformats.org/drawingml/2006/table">
            <a:tbl>
              <a:tblPr firstRow="1" bandRow="1">
                <a:tableStyleId>{5940675A-B579-460E-94D1-54222C63F5DA}</a:tableStyleId>
              </a:tblPr>
              <a:tblGrid>
                <a:gridCol w="935624">
                  <a:extLst>
                    <a:ext uri="{9D8B030D-6E8A-4147-A177-3AD203B41FA5}">
                      <a16:colId xmlns:a16="http://schemas.microsoft.com/office/drawing/2014/main" val="20000"/>
                    </a:ext>
                  </a:extLst>
                </a:gridCol>
                <a:gridCol w="935624">
                  <a:extLst>
                    <a:ext uri="{9D8B030D-6E8A-4147-A177-3AD203B41FA5}">
                      <a16:colId xmlns:a16="http://schemas.microsoft.com/office/drawing/2014/main" val="20001"/>
                    </a:ext>
                  </a:extLst>
                </a:gridCol>
                <a:gridCol w="935624">
                  <a:extLst>
                    <a:ext uri="{9D8B030D-6E8A-4147-A177-3AD203B41FA5}">
                      <a16:colId xmlns:a16="http://schemas.microsoft.com/office/drawing/2014/main" val="20002"/>
                    </a:ext>
                  </a:extLst>
                </a:gridCol>
                <a:gridCol w="935624">
                  <a:extLst>
                    <a:ext uri="{9D8B030D-6E8A-4147-A177-3AD203B41FA5}">
                      <a16:colId xmlns:a16="http://schemas.microsoft.com/office/drawing/2014/main" val="20003"/>
                    </a:ext>
                  </a:extLst>
                </a:gridCol>
                <a:gridCol w="935624">
                  <a:extLst>
                    <a:ext uri="{9D8B030D-6E8A-4147-A177-3AD203B41FA5}">
                      <a16:colId xmlns:a16="http://schemas.microsoft.com/office/drawing/2014/main" val="20004"/>
                    </a:ext>
                  </a:extLst>
                </a:gridCol>
              </a:tblGrid>
              <a:tr h="363088">
                <a:tc>
                  <a:txBody>
                    <a:bodyPr/>
                    <a:lstStyle/>
                    <a:p>
                      <a:pPr algn="ctr"/>
                      <a:r>
                        <a:rPr lang="en-GB" b="1" dirty="0"/>
                        <a:t>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O</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err="1"/>
                        <a:t>th</a:t>
                      </a:r>
                      <a:endParaRPr lang="en-GB"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540000">
                <a:tc>
                  <a:txBody>
                    <a:bodyPr/>
                    <a:lstStyle/>
                    <a:p>
                      <a:pPr algn="ctr"/>
                      <a:r>
                        <a:rPr lang="en-GB" b="1" dirty="0">
                          <a:solidFill>
                            <a:srgbClr val="009741"/>
                          </a:solidFill>
                        </a:rPr>
                        <a:t>0</a:t>
                      </a:r>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r>
                        <a:rPr lang="en-GB" dirty="0"/>
                        <a:t>5</a:t>
                      </a:r>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r>
                        <a:rPr lang="en-GB" dirty="0"/>
                        <a:t>2</a:t>
                      </a:r>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r>
                        <a:rPr lang="en-GB" dirty="0"/>
                        <a:t>3</a:t>
                      </a:r>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r>
                        <a:rPr lang="en-GB" dirty="0"/>
                        <a:t>4</a:t>
                      </a:r>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r h="6354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Twinkl" pitchFamily="2" charset="0"/>
                        </a:rPr>
                        <a:t>i</a:t>
                      </a:r>
                      <a:r>
                        <a:rPr lang="en-GB" dirty="0"/>
                        <a:t>s less than </a:t>
                      </a:r>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extLst>
                  <a:ext uri="{0D108BD9-81ED-4DB2-BD59-A6C34878D82A}">
                    <a16:rowId xmlns:a16="http://schemas.microsoft.com/office/drawing/2014/main" val="10002"/>
                  </a:ext>
                </a:extLst>
              </a:tr>
              <a:tr h="540000">
                <a:tc>
                  <a:txBody>
                    <a:bodyPr/>
                    <a:lstStyle/>
                    <a:p>
                      <a:pPr algn="ctr"/>
                      <a:r>
                        <a:rPr lang="en-GB" dirty="0"/>
                        <a:t>5</a:t>
                      </a:r>
                    </a:p>
                  </a:txBody>
                  <a:tcPr anchor="ctr">
                    <a:solidFill>
                      <a:srgbClr val="FCE9C0"/>
                    </a:solidFill>
                  </a:tcPr>
                </a:tc>
                <a:tc>
                  <a:txBody>
                    <a:bodyPr/>
                    <a:lstStyle/>
                    <a:p>
                      <a:pPr algn="ctr"/>
                      <a:r>
                        <a:rPr lang="en-GB" dirty="0"/>
                        <a:t>2</a:t>
                      </a:r>
                    </a:p>
                  </a:txBody>
                  <a:tcPr anchor="ctr">
                    <a:solidFill>
                      <a:srgbClr val="FCE9C0"/>
                    </a:solidFill>
                  </a:tcPr>
                </a:tc>
                <a:tc>
                  <a:txBody>
                    <a:bodyPr/>
                    <a:lstStyle/>
                    <a:p>
                      <a:pPr algn="ctr"/>
                      <a:r>
                        <a:rPr lang="en-GB" dirty="0"/>
                        <a:t>3</a:t>
                      </a:r>
                    </a:p>
                  </a:txBody>
                  <a:tcPr anchor="ctr">
                    <a:solidFill>
                      <a:srgbClr val="FCE9C0"/>
                    </a:solidFill>
                  </a:tcPr>
                </a:tc>
                <a:tc>
                  <a:txBody>
                    <a:bodyPr/>
                    <a:lstStyle/>
                    <a:p>
                      <a:pPr algn="ctr"/>
                      <a:r>
                        <a:rPr lang="en-GB" dirty="0"/>
                        <a:t>4</a:t>
                      </a:r>
                    </a:p>
                  </a:txBody>
                  <a:tcPr anchor="ctr">
                    <a:solidFill>
                      <a:srgbClr val="FCE9C0"/>
                    </a:solidFill>
                  </a:tcPr>
                </a:tc>
                <a:tc>
                  <a:txBody>
                    <a:bodyPr/>
                    <a:lstStyle/>
                    <a:p>
                      <a:pPr algn="ctr"/>
                      <a:r>
                        <a:rPr lang="en-GB" b="1" dirty="0">
                          <a:solidFill>
                            <a:srgbClr val="009741"/>
                          </a:solidFill>
                        </a:rPr>
                        <a:t>0</a:t>
                      </a:r>
                    </a:p>
                  </a:txBody>
                  <a:tcPr anchor="ctr">
                    <a:solidFill>
                      <a:srgbClr val="FCE9C0"/>
                    </a:solidFill>
                  </a:tcPr>
                </a:tc>
                <a:extLst>
                  <a:ext uri="{0D108BD9-81ED-4DB2-BD59-A6C34878D82A}">
                    <a16:rowId xmlns:a16="http://schemas.microsoft.com/office/drawing/2014/main" val="10003"/>
                  </a:ext>
                </a:extLst>
              </a:tr>
            </a:tbl>
          </a:graphicData>
        </a:graphic>
      </p:graphicFrame>
      <p:sp>
        <p:nvSpPr>
          <p:cNvPr id="22" name="Oval 21"/>
          <p:cNvSpPr/>
          <p:nvPr/>
        </p:nvSpPr>
        <p:spPr>
          <a:xfrm>
            <a:off x="3310530" y="3253693"/>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3310530" y="3720753"/>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3310530" y="4318584"/>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3310529" y="4898127"/>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p:cNvGrpSpPr/>
          <p:nvPr/>
        </p:nvGrpSpPr>
        <p:grpSpPr>
          <a:xfrm>
            <a:off x="6692386" y="2845897"/>
            <a:ext cx="1937264" cy="2631521"/>
            <a:chOff x="6692386" y="2845897"/>
            <a:chExt cx="1937264" cy="2631521"/>
          </a:xfrm>
        </p:grpSpPr>
        <p:sp>
          <p:nvSpPr>
            <p:cNvPr id="45" name="Rectangle 44"/>
            <p:cNvSpPr/>
            <p:nvPr/>
          </p:nvSpPr>
          <p:spPr>
            <a:xfrm>
              <a:off x="6692386" y="2845897"/>
              <a:ext cx="1937264" cy="2631521"/>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707541" y="2845897"/>
              <a:ext cx="1855433" cy="2585323"/>
            </a:xfrm>
            <a:prstGeom prst="rect">
              <a:avLst/>
            </a:prstGeom>
          </p:spPr>
          <p:txBody>
            <a:bodyPr wrap="square">
              <a:spAutoFit/>
            </a:bodyPr>
            <a:lstStyle/>
            <a:p>
              <a:pPr>
                <a:lnSpc>
                  <a:spcPct val="100000"/>
                </a:lnSpc>
                <a:spcBef>
                  <a:spcPct val="0"/>
                </a:spcBef>
                <a:buFontTx/>
                <a:buNone/>
              </a:pPr>
              <a:r>
                <a:rPr lang="en-GB" altLang="en-US" dirty="0">
                  <a:latin typeface="Twinkl" pitchFamily="50" charset="0"/>
                </a:rPr>
                <a:t>For example, to compare 5.234 and 52.34, we could imagine that there are zeros holding the extra spaces in the place value grid.</a:t>
              </a:r>
            </a:p>
          </p:txBody>
        </p:sp>
      </p:grpSp>
      <p:grpSp>
        <p:nvGrpSpPr>
          <p:cNvPr id="50" name="Group 49" hidden="1"/>
          <p:cNvGrpSpPr/>
          <p:nvPr/>
        </p:nvGrpSpPr>
        <p:grpSpPr>
          <a:xfrm>
            <a:off x="507302" y="1473031"/>
            <a:ext cx="2755602" cy="928175"/>
            <a:chOff x="715404" y="1484152"/>
            <a:chExt cx="2755602" cy="928175"/>
          </a:xfrm>
        </p:grpSpPr>
        <p:sp>
          <p:nvSpPr>
            <p:cNvPr id="48" name="Rectangle 47"/>
            <p:cNvSpPr/>
            <p:nvPr/>
          </p:nvSpPr>
          <p:spPr>
            <a:xfrm>
              <a:off x="715404" y="1484152"/>
              <a:ext cx="2717501" cy="914775"/>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807247" y="1488997"/>
              <a:ext cx="2663759" cy="923330"/>
            </a:xfrm>
            <a:prstGeom prst="rect">
              <a:avLst/>
            </a:prstGeom>
          </p:spPr>
          <p:txBody>
            <a:bodyPr wrap="square">
              <a:spAutoFit/>
            </a:bodyPr>
            <a:lstStyle/>
            <a:p>
              <a:r>
                <a:rPr lang="en-GB" altLang="en-US" dirty="0"/>
                <a:t>Do we need to compare the digits in any of the other places? </a:t>
              </a:r>
              <a:endParaRPr lang="en-GB" dirty="0"/>
            </a:p>
          </p:txBody>
        </p:sp>
      </p:grpSp>
      <p:grpSp>
        <p:nvGrpSpPr>
          <p:cNvPr id="51" name="Group 50" hidden="1"/>
          <p:cNvGrpSpPr/>
          <p:nvPr/>
        </p:nvGrpSpPr>
        <p:grpSpPr>
          <a:xfrm>
            <a:off x="3403569" y="1473174"/>
            <a:ext cx="3342072" cy="928175"/>
            <a:chOff x="715404" y="1484152"/>
            <a:chExt cx="3342072" cy="928175"/>
          </a:xfrm>
        </p:grpSpPr>
        <p:sp>
          <p:nvSpPr>
            <p:cNvPr id="52" name="Rectangle 51"/>
            <p:cNvSpPr/>
            <p:nvPr/>
          </p:nvSpPr>
          <p:spPr>
            <a:xfrm>
              <a:off x="715404" y="1484152"/>
              <a:ext cx="3342072" cy="914775"/>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807247" y="1488997"/>
              <a:ext cx="3235074" cy="923330"/>
            </a:xfrm>
            <a:prstGeom prst="rect">
              <a:avLst/>
            </a:prstGeom>
          </p:spPr>
          <p:txBody>
            <a:bodyPr wrap="square">
              <a:spAutoFit/>
            </a:bodyPr>
            <a:lstStyle/>
            <a:p>
              <a:r>
                <a:rPr lang="en-GB" altLang="en-US" dirty="0"/>
                <a:t>No, because there is already a difference in the largest place value position.</a:t>
              </a:r>
            </a:p>
          </p:txBody>
        </p:sp>
      </p:grpSp>
      <p:grpSp>
        <p:nvGrpSpPr>
          <p:cNvPr id="58" name="Group 57"/>
          <p:cNvGrpSpPr/>
          <p:nvPr/>
        </p:nvGrpSpPr>
        <p:grpSpPr>
          <a:xfrm>
            <a:off x="3701404" y="1484237"/>
            <a:ext cx="2406190" cy="682453"/>
            <a:chOff x="3701404" y="1484237"/>
            <a:chExt cx="2406190" cy="682453"/>
          </a:xfrm>
        </p:grpSpPr>
        <p:sp>
          <p:nvSpPr>
            <p:cNvPr id="54" name="Rectangle 53"/>
            <p:cNvSpPr/>
            <p:nvPr/>
          </p:nvSpPr>
          <p:spPr>
            <a:xfrm>
              <a:off x="3701404" y="1484237"/>
              <a:ext cx="2406190" cy="682453"/>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3777597" y="1595658"/>
              <a:ext cx="2271622" cy="461665"/>
            </a:xfrm>
            <a:prstGeom prst="rect">
              <a:avLst/>
            </a:prstGeom>
          </p:spPr>
          <p:txBody>
            <a:bodyPr wrap="square">
              <a:spAutoFit/>
            </a:bodyPr>
            <a:lstStyle/>
            <a:p>
              <a:pPr algn="ctr">
                <a:spcBef>
                  <a:spcPct val="0"/>
                </a:spcBef>
              </a:pPr>
              <a:r>
                <a:rPr lang="en-GB" altLang="en-US" sz="2400" dirty="0"/>
                <a:t>5.234 </a:t>
              </a:r>
              <a:r>
                <a:rPr lang="en-GB" altLang="en-US" sz="2400" b="1" dirty="0">
                  <a:solidFill>
                    <a:srgbClr val="009741"/>
                  </a:solidFill>
                </a:rPr>
                <a:t>&lt;</a:t>
              </a:r>
              <a:r>
                <a:rPr lang="en-GB" altLang="en-US" sz="2400" dirty="0"/>
                <a:t> 52.34</a:t>
              </a:r>
            </a:p>
          </p:txBody>
        </p:sp>
      </p:grpSp>
    </p:spTree>
    <p:extLst>
      <p:ext uri="{BB962C8B-B14F-4D97-AF65-F5344CB8AC3E}">
        <p14:creationId xmlns:p14="http://schemas.microsoft.com/office/powerpoint/2010/main" val="265652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right)">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left)">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50"/>
                                        </p:tgtEl>
                                      </p:cBhvr>
                                    </p:animEffect>
                                    <p:set>
                                      <p:cBhvr>
                                        <p:cTn id="45" dur="1" fill="hold">
                                          <p:stCondLst>
                                            <p:cond delay="499"/>
                                          </p:stCondLst>
                                        </p:cTn>
                                        <p:tgtEl>
                                          <p:spTgt spid="5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51"/>
                                        </p:tgtEl>
                                      </p:cBhvr>
                                    </p:animEffect>
                                    <p:set>
                                      <p:cBhvr>
                                        <p:cTn id="48" dur="1" fill="hold">
                                          <p:stCondLst>
                                            <p:cond delay="499"/>
                                          </p:stCondLst>
                                        </p:cTn>
                                        <p:tgtEl>
                                          <p:spTgt spid="51"/>
                                        </p:tgtEl>
                                        <p:attrNameLst>
                                          <p:attrName>style.visibility</p:attrName>
                                        </p:attrNameLst>
                                      </p:cBhvr>
                                      <p:to>
                                        <p:strVal val="hidden"/>
                                      </p:to>
                                    </p:se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par>
                                <p:cTn id="53" presetID="22" presetClass="entr" presetSubtype="4"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par>
                                <p:cTn id="56" presetID="10" presetClass="entr" presetSubtype="0"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2" y="697112"/>
            <a:ext cx="6931024" cy="615553"/>
          </a:xfrm>
          <a:prstGeom prst="rect">
            <a:avLst/>
          </a:prstGeom>
        </p:spPr>
        <p:txBody>
          <a:bodyPr wrap="square" lIns="0" tIns="0" rIns="0" bIns="0">
            <a:spAutoFit/>
          </a:bodyPr>
          <a:lstStyle/>
          <a:p>
            <a:pPr algn="ctr"/>
            <a:r>
              <a:rPr lang="en-GB" altLang="en-US" sz="4000" dirty="0">
                <a:latin typeface="+mj-lt"/>
              </a:rPr>
              <a:t>Decimal Number Comparing</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10585" b="3669"/>
          <a:stretch/>
        </p:blipFill>
        <p:spPr>
          <a:xfrm>
            <a:off x="503237" y="1409699"/>
            <a:ext cx="8137525" cy="4933951"/>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5910" y="4520526"/>
            <a:ext cx="2359778" cy="1649568"/>
          </a:xfrm>
          <a:prstGeom prst="rect">
            <a:avLst/>
          </a:prstGeom>
          <a:effectLst>
            <a:outerShdw blurRad="50800" dist="50800" dir="5400000" algn="ctr" rotWithShape="0">
              <a:srgbClr val="000000">
                <a:alpha val="43137"/>
              </a:srgbClr>
            </a:outerShdw>
          </a:effectLst>
        </p:spPr>
      </p:pic>
      <p:sp>
        <p:nvSpPr>
          <p:cNvPr id="7" name="Oval 6"/>
          <p:cNvSpPr/>
          <p:nvPr/>
        </p:nvSpPr>
        <p:spPr>
          <a:xfrm>
            <a:off x="4021441" y="4024312"/>
            <a:ext cx="942975" cy="1485900"/>
          </a:xfrm>
          <a:prstGeom prst="ellipse">
            <a:avLst/>
          </a:prstGeom>
          <a:solidFill>
            <a:srgbClr val="FEF69F">
              <a:alpha val="1000"/>
            </a:srgbClr>
          </a:solidFill>
          <a:ln>
            <a:noFill/>
          </a:ln>
          <a:effectLst>
            <a:glow rad="1346200">
              <a:srgbClr val="FEF69F">
                <a:alpha val="3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181885" y="2870195"/>
            <a:ext cx="5106156" cy="6841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392646" y="3695442"/>
            <a:ext cx="6374876" cy="6841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Table 16"/>
          <p:cNvGraphicFramePr>
            <a:graphicFrameLocks noGrp="1"/>
          </p:cNvGraphicFramePr>
          <p:nvPr>
            <p:extLst>
              <p:ext uri="{D42A27DB-BD31-4B8C-83A1-F6EECF244321}">
                <p14:modId xmlns:p14="http://schemas.microsoft.com/office/powerpoint/2010/main" val="2203394786"/>
              </p:ext>
            </p:extLst>
          </p:nvPr>
        </p:nvGraphicFramePr>
        <p:xfrm>
          <a:off x="2403687" y="3760179"/>
          <a:ext cx="4349346" cy="568581"/>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20000"/>
                    </a:ext>
                  </a:extLst>
                </a:gridCol>
                <a:gridCol w="554673">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554673">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568581">
                <a:tc>
                  <a:txBody>
                    <a:bodyPr/>
                    <a:lstStyle/>
                    <a:p>
                      <a:pPr algn="ctr"/>
                      <a:r>
                        <a:rPr lang="en-GB" sz="2200" b="0" dirty="0">
                          <a:solidFill>
                            <a:schemeClr val="tx1"/>
                          </a:solidFill>
                          <a:latin typeface="+mj-lt"/>
                        </a:rPr>
                        <a:t>5.65</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a:solidFill>
                            <a:schemeClr val="tx1"/>
                          </a:solidFill>
                          <a:latin typeface="+mj-lt"/>
                        </a:rPr>
                        <a:t>&gt;</a:t>
                      </a:r>
                      <a:endParaRPr lang="en-GB" sz="2200" b="0" dirty="0">
                        <a:solidFill>
                          <a:schemeClr val="tx1"/>
                        </a:solidFill>
                        <a:latin typeface="+mj-lt"/>
                      </a:endParaRP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dirty="0">
                          <a:solidFill>
                            <a:schemeClr val="tx1"/>
                          </a:solidFill>
                          <a:latin typeface="+mj-lt"/>
                        </a:rPr>
                        <a:t>5.465</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dirty="0">
                          <a:solidFill>
                            <a:schemeClr val="tx1"/>
                          </a:solidFill>
                          <a:latin typeface="+mj-lt"/>
                        </a:rPr>
                        <a:t>&gt;</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dirty="0">
                          <a:solidFill>
                            <a:schemeClr val="tx1"/>
                          </a:solidFill>
                          <a:latin typeface="+mj-lt"/>
                        </a:rPr>
                        <a:t>5.409</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13" name="Group 12"/>
          <p:cNvGrpSpPr/>
          <p:nvPr/>
        </p:nvGrpSpPr>
        <p:grpSpPr>
          <a:xfrm>
            <a:off x="2286000" y="1534895"/>
            <a:ext cx="4572000" cy="646331"/>
            <a:chOff x="2286000" y="1534895"/>
            <a:chExt cx="4572000" cy="646331"/>
          </a:xfrm>
        </p:grpSpPr>
        <p:sp>
          <p:nvSpPr>
            <p:cNvPr id="5" name="Rectangle 4"/>
            <p:cNvSpPr/>
            <p:nvPr/>
          </p:nvSpPr>
          <p:spPr>
            <a:xfrm>
              <a:off x="2438397" y="1546766"/>
              <a:ext cx="4267204" cy="634460"/>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286000" y="1534895"/>
              <a:ext cx="4572000" cy="646331"/>
            </a:xfrm>
            <a:prstGeom prst="rect">
              <a:avLst/>
            </a:prstGeom>
          </p:spPr>
          <p:txBody>
            <a:bodyPr>
              <a:spAutoFit/>
            </a:bodyPr>
            <a:lstStyle/>
            <a:p>
              <a:pPr algn="ctr">
                <a:defRPr/>
              </a:pPr>
              <a:r>
                <a:rPr lang="en-GB" dirty="0">
                  <a:latin typeface="Twinkl" pitchFamily="50" charset="0"/>
                </a:rPr>
                <a:t>We can write longer maths statements using the comparison symbols:</a:t>
              </a:r>
            </a:p>
          </p:txBody>
        </p:sp>
      </p:grpSp>
      <p:graphicFrame>
        <p:nvGraphicFramePr>
          <p:cNvPr id="15" name="Table 14"/>
          <p:cNvGraphicFramePr>
            <a:graphicFrameLocks noGrp="1"/>
          </p:cNvGraphicFramePr>
          <p:nvPr>
            <p:extLst>
              <p:ext uri="{D42A27DB-BD31-4B8C-83A1-F6EECF244321}">
                <p14:modId xmlns:p14="http://schemas.microsoft.com/office/powerpoint/2010/main" val="4047485271"/>
              </p:ext>
            </p:extLst>
          </p:nvPr>
        </p:nvGraphicFramePr>
        <p:xfrm>
          <a:off x="2404529" y="2934932"/>
          <a:ext cx="4349346" cy="568581"/>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20000"/>
                    </a:ext>
                  </a:extLst>
                </a:gridCol>
                <a:gridCol w="554673">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554673">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568581">
                <a:tc>
                  <a:txBody>
                    <a:bodyPr/>
                    <a:lstStyle/>
                    <a:p>
                      <a:pPr algn="ctr"/>
                      <a:r>
                        <a:rPr lang="en-GB" sz="2200" b="0" dirty="0">
                          <a:solidFill>
                            <a:schemeClr val="tx1"/>
                          </a:solidFill>
                          <a:latin typeface="+mj-lt"/>
                        </a:rPr>
                        <a:t>5.635</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a:solidFill>
                            <a:schemeClr val="tx1"/>
                          </a:solidFill>
                          <a:latin typeface="+mj-lt"/>
                        </a:rPr>
                        <a:t>&gt;</a:t>
                      </a:r>
                      <a:endParaRPr lang="en-GB" sz="2200" b="0" dirty="0">
                        <a:solidFill>
                          <a:schemeClr val="tx1"/>
                        </a:solidFill>
                        <a:latin typeface="+mj-lt"/>
                      </a:endParaRP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dirty="0">
                          <a:solidFill>
                            <a:schemeClr val="tx1"/>
                          </a:solidFill>
                          <a:latin typeface="+mj-lt"/>
                        </a:rPr>
                        <a:t>5.634</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a:solidFill>
                            <a:schemeClr val="tx1"/>
                          </a:solidFill>
                          <a:latin typeface="+mj-lt"/>
                        </a:rPr>
                        <a:t>&lt;</a:t>
                      </a:r>
                      <a:endParaRPr lang="en-GB" sz="2200" b="0" dirty="0">
                        <a:solidFill>
                          <a:schemeClr val="tx1"/>
                        </a:solidFill>
                        <a:latin typeface="+mj-lt"/>
                      </a:endParaRP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dirty="0">
                          <a:solidFill>
                            <a:schemeClr val="tx1"/>
                          </a:solidFill>
                          <a:latin typeface="+mj-lt"/>
                        </a:rPr>
                        <a:t>5.642</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18" name="Group 17"/>
          <p:cNvGrpSpPr/>
          <p:nvPr/>
        </p:nvGrpSpPr>
        <p:grpSpPr>
          <a:xfrm>
            <a:off x="2285999" y="1515949"/>
            <a:ext cx="4572000" cy="646331"/>
            <a:chOff x="2286000" y="1534895"/>
            <a:chExt cx="4572000" cy="646331"/>
          </a:xfrm>
        </p:grpSpPr>
        <p:sp>
          <p:nvSpPr>
            <p:cNvPr id="19" name="Rectangle 18"/>
            <p:cNvSpPr/>
            <p:nvPr/>
          </p:nvSpPr>
          <p:spPr>
            <a:xfrm>
              <a:off x="2438397" y="1546766"/>
              <a:ext cx="4267204" cy="634460"/>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286000" y="1534895"/>
              <a:ext cx="4572000" cy="646331"/>
            </a:xfrm>
            <a:prstGeom prst="rect">
              <a:avLst/>
            </a:prstGeom>
          </p:spPr>
          <p:txBody>
            <a:bodyPr>
              <a:spAutoFit/>
            </a:bodyPr>
            <a:lstStyle/>
            <a:p>
              <a:pPr algn="ctr">
                <a:defRPr/>
              </a:pPr>
              <a:r>
                <a:rPr lang="en-GB" dirty="0">
                  <a:latin typeface="Twinkl" pitchFamily="50" charset="0"/>
                </a:rPr>
                <a:t>Which symbols are needed to complete these maths statements?</a:t>
              </a:r>
            </a:p>
          </p:txBody>
        </p:sp>
      </p:grpSp>
      <p:sp>
        <p:nvSpPr>
          <p:cNvPr id="21" name="Rectangle 20"/>
          <p:cNvSpPr/>
          <p:nvPr/>
        </p:nvSpPr>
        <p:spPr>
          <a:xfrm>
            <a:off x="2334285" y="2886799"/>
            <a:ext cx="5106156" cy="6841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2" name="Table 21"/>
          <p:cNvGraphicFramePr>
            <a:graphicFrameLocks noGrp="1"/>
          </p:cNvGraphicFramePr>
          <p:nvPr>
            <p:extLst>
              <p:ext uri="{D42A27DB-BD31-4B8C-83A1-F6EECF244321}">
                <p14:modId xmlns:p14="http://schemas.microsoft.com/office/powerpoint/2010/main" val="2997085910"/>
              </p:ext>
            </p:extLst>
          </p:nvPr>
        </p:nvGraphicFramePr>
        <p:xfrm>
          <a:off x="2556929" y="2951536"/>
          <a:ext cx="4349346" cy="568581"/>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20000"/>
                    </a:ext>
                  </a:extLst>
                </a:gridCol>
                <a:gridCol w="554673">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554673">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568581">
                <a:tc>
                  <a:txBody>
                    <a:bodyPr/>
                    <a:lstStyle/>
                    <a:p>
                      <a:pPr algn="ctr"/>
                      <a:r>
                        <a:rPr lang="en-GB" sz="2200" b="0" dirty="0">
                          <a:solidFill>
                            <a:schemeClr val="tx1"/>
                          </a:solidFill>
                          <a:latin typeface="+mj-lt"/>
                        </a:rPr>
                        <a:t>26.033</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200" b="0" dirty="0">
                        <a:solidFill>
                          <a:schemeClr val="tx1"/>
                        </a:solidFill>
                        <a:latin typeface="+mj-lt"/>
                      </a:endParaRP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dirty="0">
                          <a:solidFill>
                            <a:schemeClr val="tx1"/>
                          </a:solidFill>
                          <a:latin typeface="+mj-lt"/>
                        </a:rPr>
                        <a:t>26.008</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200" b="0" dirty="0">
                        <a:solidFill>
                          <a:schemeClr val="tx1"/>
                        </a:solidFill>
                        <a:latin typeface="+mj-lt"/>
                      </a:endParaRP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dirty="0">
                          <a:solidFill>
                            <a:schemeClr val="tx1"/>
                          </a:solidFill>
                          <a:latin typeface="+mj-lt"/>
                        </a:rPr>
                        <a:t>26.03</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3" name="Rectangle 22"/>
          <p:cNvSpPr/>
          <p:nvPr/>
        </p:nvSpPr>
        <p:spPr>
          <a:xfrm>
            <a:off x="3664742" y="3000436"/>
            <a:ext cx="470780" cy="4707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5385539" y="3001443"/>
            <a:ext cx="470780" cy="4707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3719443" y="3023030"/>
            <a:ext cx="361377" cy="430887"/>
          </a:xfrm>
          <a:prstGeom prst="rect">
            <a:avLst/>
          </a:prstGeom>
          <a:noFill/>
        </p:spPr>
        <p:txBody>
          <a:bodyPr wrap="square" rtlCol="0">
            <a:spAutoFit/>
          </a:bodyPr>
          <a:lstStyle/>
          <a:p>
            <a:r>
              <a:rPr lang="en-GB" sz="2200" b="1" dirty="0">
                <a:solidFill>
                  <a:srgbClr val="009741"/>
                </a:solidFill>
              </a:rPr>
              <a:t>&gt;</a:t>
            </a:r>
          </a:p>
        </p:txBody>
      </p:sp>
      <p:sp>
        <p:nvSpPr>
          <p:cNvPr id="26" name="TextBox 25"/>
          <p:cNvSpPr txBox="1"/>
          <p:nvPr/>
        </p:nvSpPr>
        <p:spPr>
          <a:xfrm>
            <a:off x="5438951" y="3029071"/>
            <a:ext cx="361377" cy="430887"/>
          </a:xfrm>
          <a:prstGeom prst="rect">
            <a:avLst/>
          </a:prstGeom>
          <a:noFill/>
        </p:spPr>
        <p:txBody>
          <a:bodyPr wrap="square" rtlCol="0">
            <a:spAutoFit/>
          </a:bodyPr>
          <a:lstStyle/>
          <a:p>
            <a:r>
              <a:rPr lang="en-GB" sz="2200" b="1" dirty="0">
                <a:solidFill>
                  <a:srgbClr val="009741"/>
                </a:solidFill>
              </a:rPr>
              <a:t>&lt;</a:t>
            </a:r>
          </a:p>
        </p:txBody>
      </p:sp>
      <p:sp>
        <p:nvSpPr>
          <p:cNvPr id="27" name="Rectangle 26"/>
          <p:cNvSpPr/>
          <p:nvPr/>
        </p:nvSpPr>
        <p:spPr>
          <a:xfrm>
            <a:off x="1855960" y="3688741"/>
            <a:ext cx="5584481" cy="6841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8" name="Table 27"/>
          <p:cNvGraphicFramePr>
            <a:graphicFrameLocks noGrp="1"/>
          </p:cNvGraphicFramePr>
          <p:nvPr>
            <p:extLst>
              <p:ext uri="{D42A27DB-BD31-4B8C-83A1-F6EECF244321}">
                <p14:modId xmlns:p14="http://schemas.microsoft.com/office/powerpoint/2010/main" val="671508813"/>
              </p:ext>
            </p:extLst>
          </p:nvPr>
        </p:nvGraphicFramePr>
        <p:xfrm>
          <a:off x="2556929" y="3753478"/>
          <a:ext cx="4349346" cy="568581"/>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20000"/>
                    </a:ext>
                  </a:extLst>
                </a:gridCol>
                <a:gridCol w="554673">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554673">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568581">
                <a:tc>
                  <a:txBody>
                    <a:bodyPr/>
                    <a:lstStyle/>
                    <a:p>
                      <a:pPr algn="r"/>
                      <a:r>
                        <a:rPr lang="en-GB" sz="2200" b="0" dirty="0">
                          <a:solidFill>
                            <a:schemeClr val="tx1"/>
                          </a:solidFill>
                          <a:latin typeface="+mj-lt"/>
                        </a:rPr>
                        <a:t>25.5</a:t>
                      </a:r>
                      <a:r>
                        <a:rPr lang="en-GB" sz="2200" b="0" dirty="0">
                          <a:solidFill>
                            <a:srgbClr val="FAD78C"/>
                          </a:solidFill>
                          <a:latin typeface="+mj-lt"/>
                        </a:rPr>
                        <a:t>1</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200" b="0" dirty="0">
                        <a:solidFill>
                          <a:schemeClr val="tx1"/>
                        </a:solidFill>
                        <a:latin typeface="+mj-lt"/>
                      </a:endParaRP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dirty="0">
                          <a:solidFill>
                            <a:schemeClr val="tx1"/>
                          </a:solidFill>
                          <a:latin typeface="+mj-lt"/>
                        </a:rPr>
                        <a:t>25.506</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200" b="0" dirty="0">
                        <a:solidFill>
                          <a:schemeClr val="tx1"/>
                        </a:solidFill>
                        <a:latin typeface="+mj-lt"/>
                      </a:endParaRP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200" b="0" dirty="0">
                          <a:solidFill>
                            <a:schemeClr val="tx1"/>
                          </a:solidFill>
                          <a:latin typeface="+mj-lt"/>
                        </a:rPr>
                        <a:t>25.056</a:t>
                      </a:r>
                    </a:p>
                  </a:txBody>
                  <a:tcPr marL="56358" marR="56358" marT="28179" marB="281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9" name="Rectangle 28"/>
          <p:cNvSpPr/>
          <p:nvPr/>
        </p:nvSpPr>
        <p:spPr>
          <a:xfrm>
            <a:off x="3664742" y="3802378"/>
            <a:ext cx="470780" cy="4707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385539" y="3803385"/>
            <a:ext cx="470780" cy="4707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719443" y="3824972"/>
            <a:ext cx="361377" cy="430887"/>
          </a:xfrm>
          <a:prstGeom prst="rect">
            <a:avLst/>
          </a:prstGeom>
          <a:noFill/>
        </p:spPr>
        <p:txBody>
          <a:bodyPr wrap="square" rtlCol="0">
            <a:spAutoFit/>
          </a:bodyPr>
          <a:lstStyle/>
          <a:p>
            <a:r>
              <a:rPr lang="en-GB" sz="2200" b="1" dirty="0">
                <a:solidFill>
                  <a:srgbClr val="009741"/>
                </a:solidFill>
              </a:rPr>
              <a:t>&lt;</a:t>
            </a:r>
          </a:p>
        </p:txBody>
      </p:sp>
      <p:sp>
        <p:nvSpPr>
          <p:cNvPr id="32" name="TextBox 31"/>
          <p:cNvSpPr txBox="1"/>
          <p:nvPr/>
        </p:nvSpPr>
        <p:spPr>
          <a:xfrm>
            <a:off x="5438951" y="3831013"/>
            <a:ext cx="361377" cy="430887"/>
          </a:xfrm>
          <a:prstGeom prst="rect">
            <a:avLst/>
          </a:prstGeom>
          <a:noFill/>
        </p:spPr>
        <p:txBody>
          <a:bodyPr wrap="square" rtlCol="0">
            <a:spAutoFit/>
          </a:bodyPr>
          <a:lstStyle/>
          <a:p>
            <a:r>
              <a:rPr lang="en-GB" sz="2200" b="1" dirty="0">
                <a:solidFill>
                  <a:srgbClr val="009741"/>
                </a:solidFill>
              </a:rPr>
              <a:t>&gt;</a:t>
            </a: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l="-1" r="-234" b="39379"/>
          <a:stretch/>
        </p:blipFill>
        <p:spPr>
          <a:xfrm>
            <a:off x="7013627" y="2590614"/>
            <a:ext cx="1232905" cy="1876612"/>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l="44758" r="1" b="12963"/>
          <a:stretch/>
        </p:blipFill>
        <p:spPr>
          <a:xfrm flipH="1">
            <a:off x="6118799" y="3769514"/>
            <a:ext cx="2525668" cy="2574136"/>
          </a:xfrm>
          <a:prstGeom prst="rect">
            <a:avLst/>
          </a:prstGeom>
        </p:spPr>
      </p:pic>
      <p:pic>
        <p:nvPicPr>
          <p:cNvPr id="11" name="Picture 10"/>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l="61528" b="9584"/>
          <a:stretch/>
        </p:blipFill>
        <p:spPr>
          <a:xfrm>
            <a:off x="499532" y="2614613"/>
            <a:ext cx="2087281" cy="3729038"/>
          </a:xfrm>
          <a:prstGeom prst="rect">
            <a:avLst/>
          </a:prstGeom>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t="27272" r="36702" b="30303"/>
          <a:stretch/>
        </p:blipFill>
        <p:spPr>
          <a:xfrm flipH="1">
            <a:off x="503237" y="4676775"/>
            <a:ext cx="2338778" cy="1666875"/>
          </a:xfrm>
          <a:prstGeom prst="rect">
            <a:avLst/>
          </a:prstGeom>
        </p:spPr>
      </p:pic>
      <p:pic>
        <p:nvPicPr>
          <p:cNvPr id="33" name="Pairs"/>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46045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fill="hold" grpId="0" nodeType="withEffect">
                                  <p:stCondLst>
                                    <p:cond delay="0"/>
                                  </p:stCondLst>
                                  <p:childTnLst>
                                    <p:animMotion origin="layout" path="M -0.01667 0.00324 C -0.01667 0.01389 -0.01111 0.02245 -0.00434 0.02245 C 0.00365 0.02245 0.0066 0.01273 0.00781 0.00717 L 0.00903 -0.0007 C 0.01024 -0.00625 0.01337 -0.01574 0.0224 -0.01574 C 0.0283 -0.01574 0.0349 -0.00741 0.0349 0.00324 C 0.0349 0.01389 0.0283 0.02245 0.0224 0.02245 C 0.01337 0.02245 0.01024 0.01273 0.00903 0.00717 L 0.00781 -0.0007 C 0.0066 -0.00625 0.00365 -0.01574 -0.00434 -0.01574 C -0.01111 -0.01574 -0.01667 -0.00741 -0.01667 0.00324 Z " pathEditMode="relative" rAng="0" ptsTypes="AAAAAAAAAAA">
                                      <p:cBhvr>
                                        <p:cTn id="6" dur="8000" fill="hold"/>
                                        <p:tgtEl>
                                          <p:spTgt spid="7"/>
                                        </p:tgtEl>
                                        <p:attrNameLst>
                                          <p:attrName>ppt_x</p:attrName>
                                          <p:attrName>ppt_y</p:attrName>
                                        </p:attrNameLst>
                                      </p:cBhvr>
                                      <p:rCtr x="2569" y="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42" presetClass="exit" presetSubtype="0" fill="hold" grpId="2" nodeType="withEffect">
                                  <p:stCondLst>
                                    <p:cond delay="0"/>
                                  </p:stCondLst>
                                  <p:childTnLst>
                                    <p:animEffect transition="out" filter="fade">
                                      <p:cBhvr>
                                        <p:cTn id="37" dur="500"/>
                                        <p:tgtEl>
                                          <p:spTgt spid="14"/>
                                        </p:tgtEl>
                                      </p:cBhvr>
                                    </p:animEffect>
                                    <p:anim calcmode="lin" valueType="num">
                                      <p:cBhvr>
                                        <p:cTn id="38" dur="500"/>
                                        <p:tgtEl>
                                          <p:spTgt spid="14"/>
                                        </p:tgtEl>
                                        <p:attrNameLst>
                                          <p:attrName>ppt_x</p:attrName>
                                        </p:attrNameLst>
                                      </p:cBhvr>
                                      <p:tavLst>
                                        <p:tav tm="0">
                                          <p:val>
                                            <p:strVal val="ppt_x"/>
                                          </p:val>
                                        </p:tav>
                                        <p:tav tm="100000">
                                          <p:val>
                                            <p:strVal val="ppt_x"/>
                                          </p:val>
                                        </p:tav>
                                      </p:tavLst>
                                    </p:anim>
                                    <p:anim calcmode="lin" valueType="num">
                                      <p:cBhvr>
                                        <p:cTn id="39" dur="500"/>
                                        <p:tgtEl>
                                          <p:spTgt spid="14"/>
                                        </p:tgtEl>
                                        <p:attrNameLst>
                                          <p:attrName>ppt_y</p:attrName>
                                        </p:attrNameLst>
                                      </p:cBhvr>
                                      <p:tavLst>
                                        <p:tav tm="0">
                                          <p:val>
                                            <p:strVal val="ppt_y"/>
                                          </p:val>
                                        </p:tav>
                                        <p:tav tm="100000">
                                          <p:val>
                                            <p:strVal val="ppt_y+.1"/>
                                          </p:val>
                                        </p:tav>
                                      </p:tavLst>
                                    </p:anim>
                                    <p:set>
                                      <p:cBhvr>
                                        <p:cTn id="40" dur="1" fill="hold">
                                          <p:stCondLst>
                                            <p:cond delay="499"/>
                                          </p:stCondLst>
                                        </p:cTn>
                                        <p:tgtEl>
                                          <p:spTgt spid="14"/>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500"/>
                                        <p:tgtEl>
                                          <p:spTgt spid="15"/>
                                        </p:tgtEl>
                                      </p:cBhvr>
                                    </p:animEffect>
                                    <p:anim calcmode="lin" valueType="num">
                                      <p:cBhvr>
                                        <p:cTn id="43" dur="500"/>
                                        <p:tgtEl>
                                          <p:spTgt spid="15"/>
                                        </p:tgtEl>
                                        <p:attrNameLst>
                                          <p:attrName>ppt_x</p:attrName>
                                        </p:attrNameLst>
                                      </p:cBhvr>
                                      <p:tavLst>
                                        <p:tav tm="0">
                                          <p:val>
                                            <p:strVal val="ppt_x"/>
                                          </p:val>
                                        </p:tav>
                                        <p:tav tm="100000">
                                          <p:val>
                                            <p:strVal val="ppt_x"/>
                                          </p:val>
                                        </p:tav>
                                      </p:tavLst>
                                    </p:anim>
                                    <p:anim calcmode="lin" valueType="num">
                                      <p:cBhvr>
                                        <p:cTn id="44" dur="500"/>
                                        <p:tgtEl>
                                          <p:spTgt spid="15"/>
                                        </p:tgtEl>
                                        <p:attrNameLst>
                                          <p:attrName>ppt_y</p:attrName>
                                        </p:attrNameLst>
                                      </p:cBhvr>
                                      <p:tavLst>
                                        <p:tav tm="0">
                                          <p:val>
                                            <p:strVal val="ppt_y"/>
                                          </p:val>
                                        </p:tav>
                                        <p:tav tm="100000">
                                          <p:val>
                                            <p:strVal val="ppt_y+.1"/>
                                          </p:val>
                                        </p:tav>
                                      </p:tavLst>
                                    </p:anim>
                                    <p:set>
                                      <p:cBhvr>
                                        <p:cTn id="45" dur="1" fill="hold">
                                          <p:stCondLst>
                                            <p:cond delay="499"/>
                                          </p:stCondLst>
                                        </p:cTn>
                                        <p:tgtEl>
                                          <p:spTgt spid="15"/>
                                        </p:tgtEl>
                                        <p:attrNameLst>
                                          <p:attrName>style.visibility</p:attrName>
                                        </p:attrNameLst>
                                      </p:cBhvr>
                                      <p:to>
                                        <p:strVal val="hidden"/>
                                      </p:to>
                                    </p:set>
                                  </p:childTnLst>
                                </p:cTn>
                              </p:par>
                              <p:par>
                                <p:cTn id="46" presetID="42" presetClass="exit" presetSubtype="0" fill="hold" grpId="1" nodeType="withEffect">
                                  <p:stCondLst>
                                    <p:cond delay="0"/>
                                  </p:stCondLst>
                                  <p:childTnLst>
                                    <p:animEffect transition="out" filter="fade">
                                      <p:cBhvr>
                                        <p:cTn id="47" dur="500"/>
                                        <p:tgtEl>
                                          <p:spTgt spid="16"/>
                                        </p:tgtEl>
                                      </p:cBhvr>
                                    </p:animEffect>
                                    <p:anim calcmode="lin" valueType="num">
                                      <p:cBhvr>
                                        <p:cTn id="48" dur="500"/>
                                        <p:tgtEl>
                                          <p:spTgt spid="16"/>
                                        </p:tgtEl>
                                        <p:attrNameLst>
                                          <p:attrName>ppt_x</p:attrName>
                                        </p:attrNameLst>
                                      </p:cBhvr>
                                      <p:tavLst>
                                        <p:tav tm="0">
                                          <p:val>
                                            <p:strVal val="ppt_x"/>
                                          </p:val>
                                        </p:tav>
                                        <p:tav tm="100000">
                                          <p:val>
                                            <p:strVal val="ppt_x"/>
                                          </p:val>
                                        </p:tav>
                                      </p:tavLst>
                                    </p:anim>
                                    <p:anim calcmode="lin" valueType="num">
                                      <p:cBhvr>
                                        <p:cTn id="49" dur="500"/>
                                        <p:tgtEl>
                                          <p:spTgt spid="16"/>
                                        </p:tgtEl>
                                        <p:attrNameLst>
                                          <p:attrName>ppt_y</p:attrName>
                                        </p:attrNameLst>
                                      </p:cBhvr>
                                      <p:tavLst>
                                        <p:tav tm="0">
                                          <p:val>
                                            <p:strVal val="ppt_y"/>
                                          </p:val>
                                        </p:tav>
                                        <p:tav tm="100000">
                                          <p:val>
                                            <p:strVal val="ppt_y+.1"/>
                                          </p:val>
                                        </p:tav>
                                      </p:tavLst>
                                    </p:anim>
                                    <p:set>
                                      <p:cBhvr>
                                        <p:cTn id="50" dur="1" fill="hold">
                                          <p:stCondLst>
                                            <p:cond delay="499"/>
                                          </p:stCondLst>
                                        </p:cTn>
                                        <p:tgtEl>
                                          <p:spTgt spid="16"/>
                                        </p:tgtEl>
                                        <p:attrNameLst>
                                          <p:attrName>style.visibility</p:attrName>
                                        </p:attrNameLst>
                                      </p:cBhvr>
                                      <p:to>
                                        <p:strVal val="hidden"/>
                                      </p:to>
                                    </p:set>
                                  </p:childTnLst>
                                </p:cTn>
                              </p:par>
                              <p:par>
                                <p:cTn id="51" presetID="42" presetClass="exit" presetSubtype="0" fill="hold" nodeType="withEffect">
                                  <p:stCondLst>
                                    <p:cond delay="0"/>
                                  </p:stCondLst>
                                  <p:childTnLst>
                                    <p:animEffect transition="out" filter="fade">
                                      <p:cBhvr>
                                        <p:cTn id="52" dur="500"/>
                                        <p:tgtEl>
                                          <p:spTgt spid="17"/>
                                        </p:tgtEl>
                                      </p:cBhvr>
                                    </p:animEffect>
                                    <p:anim calcmode="lin" valueType="num">
                                      <p:cBhvr>
                                        <p:cTn id="53" dur="500"/>
                                        <p:tgtEl>
                                          <p:spTgt spid="17"/>
                                        </p:tgtEl>
                                        <p:attrNameLst>
                                          <p:attrName>ppt_x</p:attrName>
                                        </p:attrNameLst>
                                      </p:cBhvr>
                                      <p:tavLst>
                                        <p:tav tm="0">
                                          <p:val>
                                            <p:strVal val="ppt_x"/>
                                          </p:val>
                                        </p:tav>
                                        <p:tav tm="100000">
                                          <p:val>
                                            <p:strVal val="ppt_x"/>
                                          </p:val>
                                        </p:tav>
                                      </p:tavLst>
                                    </p:anim>
                                    <p:anim calcmode="lin" valueType="num">
                                      <p:cBhvr>
                                        <p:cTn id="54" dur="500"/>
                                        <p:tgtEl>
                                          <p:spTgt spid="17"/>
                                        </p:tgtEl>
                                        <p:attrNameLst>
                                          <p:attrName>ppt_y</p:attrName>
                                        </p:attrNameLst>
                                      </p:cBhvr>
                                      <p:tavLst>
                                        <p:tav tm="0">
                                          <p:val>
                                            <p:strVal val="ppt_y"/>
                                          </p:val>
                                        </p:tav>
                                        <p:tav tm="100000">
                                          <p:val>
                                            <p:strVal val="ppt_y+.1"/>
                                          </p:val>
                                        </p:tav>
                                      </p:tavLst>
                                    </p:anim>
                                    <p:set>
                                      <p:cBhvr>
                                        <p:cTn id="55" dur="1" fill="hold">
                                          <p:stCondLst>
                                            <p:cond delay="499"/>
                                          </p:stCondLst>
                                        </p:cTn>
                                        <p:tgtEl>
                                          <p:spTgt spid="17"/>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anim calcmode="lin" valueType="num">
                                      <p:cBhvr>
                                        <p:cTn id="64" dur="500" fill="hold"/>
                                        <p:tgtEl>
                                          <p:spTgt spid="21"/>
                                        </p:tgtEl>
                                        <p:attrNameLst>
                                          <p:attrName>ppt_x</p:attrName>
                                        </p:attrNameLst>
                                      </p:cBhvr>
                                      <p:tavLst>
                                        <p:tav tm="0">
                                          <p:val>
                                            <p:strVal val="#ppt_x"/>
                                          </p:val>
                                        </p:tav>
                                        <p:tav tm="100000">
                                          <p:val>
                                            <p:strVal val="#ppt_x"/>
                                          </p:val>
                                        </p:tav>
                                      </p:tavLst>
                                    </p:anim>
                                    <p:anim calcmode="lin" valueType="num">
                                      <p:cBhvr>
                                        <p:cTn id="65" dur="500" fill="hold"/>
                                        <p:tgtEl>
                                          <p:spTgt spid="21"/>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anim calcmode="lin" valueType="num">
                                      <p:cBhvr>
                                        <p:cTn id="69" dur="500" fill="hold"/>
                                        <p:tgtEl>
                                          <p:spTgt spid="22"/>
                                        </p:tgtEl>
                                        <p:attrNameLst>
                                          <p:attrName>ppt_x</p:attrName>
                                        </p:attrNameLst>
                                      </p:cBhvr>
                                      <p:tavLst>
                                        <p:tav tm="0">
                                          <p:val>
                                            <p:strVal val="#ppt_x"/>
                                          </p:val>
                                        </p:tav>
                                        <p:tav tm="100000">
                                          <p:val>
                                            <p:strVal val="#ppt_x"/>
                                          </p:val>
                                        </p:tav>
                                      </p:tavLst>
                                    </p:anim>
                                    <p:anim calcmode="lin" valueType="num">
                                      <p:cBhvr>
                                        <p:cTn id="70" dur="500" fill="hold"/>
                                        <p:tgtEl>
                                          <p:spTgt spid="2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anim calcmode="lin" valueType="num">
                                      <p:cBhvr>
                                        <p:cTn id="74" dur="500" fill="hold"/>
                                        <p:tgtEl>
                                          <p:spTgt spid="23"/>
                                        </p:tgtEl>
                                        <p:attrNameLst>
                                          <p:attrName>ppt_x</p:attrName>
                                        </p:attrNameLst>
                                      </p:cBhvr>
                                      <p:tavLst>
                                        <p:tav tm="0">
                                          <p:val>
                                            <p:strVal val="#ppt_x"/>
                                          </p:val>
                                        </p:tav>
                                        <p:tav tm="100000">
                                          <p:val>
                                            <p:strVal val="#ppt_x"/>
                                          </p:val>
                                        </p:tav>
                                      </p:tavLst>
                                    </p:anim>
                                    <p:anim calcmode="lin" valueType="num">
                                      <p:cBhvr>
                                        <p:cTn id="75" dur="500" fill="hold"/>
                                        <p:tgtEl>
                                          <p:spTgt spid="2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anim calcmode="lin" valueType="num">
                                      <p:cBhvr>
                                        <p:cTn id="79" dur="500" fill="hold"/>
                                        <p:tgtEl>
                                          <p:spTgt spid="24"/>
                                        </p:tgtEl>
                                        <p:attrNameLst>
                                          <p:attrName>ppt_x</p:attrName>
                                        </p:attrNameLst>
                                      </p:cBhvr>
                                      <p:tavLst>
                                        <p:tav tm="0">
                                          <p:val>
                                            <p:strVal val="#ppt_x"/>
                                          </p:val>
                                        </p:tav>
                                        <p:tav tm="100000">
                                          <p:val>
                                            <p:strVal val="#ppt_x"/>
                                          </p:val>
                                        </p:tav>
                                      </p:tavLst>
                                    </p:anim>
                                    <p:anim calcmode="lin" valueType="num">
                                      <p:cBhvr>
                                        <p:cTn id="8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anim calcmode="lin" valueType="num">
                                      <p:cBhvr>
                                        <p:cTn id="94" dur="500" fill="hold"/>
                                        <p:tgtEl>
                                          <p:spTgt spid="27"/>
                                        </p:tgtEl>
                                        <p:attrNameLst>
                                          <p:attrName>ppt_x</p:attrName>
                                        </p:attrNameLst>
                                      </p:cBhvr>
                                      <p:tavLst>
                                        <p:tav tm="0">
                                          <p:val>
                                            <p:strVal val="#ppt_x"/>
                                          </p:val>
                                        </p:tav>
                                        <p:tav tm="100000">
                                          <p:val>
                                            <p:strVal val="#ppt_x"/>
                                          </p:val>
                                        </p:tav>
                                      </p:tavLst>
                                    </p:anim>
                                    <p:anim calcmode="lin" valueType="num">
                                      <p:cBhvr>
                                        <p:cTn id="95" dur="500" fill="hold"/>
                                        <p:tgtEl>
                                          <p:spTgt spid="2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anim calcmode="lin" valueType="num">
                                      <p:cBhvr>
                                        <p:cTn id="99" dur="500" fill="hold"/>
                                        <p:tgtEl>
                                          <p:spTgt spid="28"/>
                                        </p:tgtEl>
                                        <p:attrNameLst>
                                          <p:attrName>ppt_x</p:attrName>
                                        </p:attrNameLst>
                                      </p:cBhvr>
                                      <p:tavLst>
                                        <p:tav tm="0">
                                          <p:val>
                                            <p:strVal val="#ppt_x"/>
                                          </p:val>
                                        </p:tav>
                                        <p:tav tm="100000">
                                          <p:val>
                                            <p:strVal val="#ppt_x"/>
                                          </p:val>
                                        </p:tav>
                                      </p:tavLst>
                                    </p:anim>
                                    <p:anim calcmode="lin" valueType="num">
                                      <p:cBhvr>
                                        <p:cTn id="100" dur="500" fill="hold"/>
                                        <p:tgtEl>
                                          <p:spTgt spid="28"/>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500"/>
                                        <p:tgtEl>
                                          <p:spTgt spid="29"/>
                                        </p:tgtEl>
                                      </p:cBhvr>
                                    </p:animEffect>
                                    <p:anim calcmode="lin" valueType="num">
                                      <p:cBhvr>
                                        <p:cTn id="104" dur="500" fill="hold"/>
                                        <p:tgtEl>
                                          <p:spTgt spid="29"/>
                                        </p:tgtEl>
                                        <p:attrNameLst>
                                          <p:attrName>ppt_x</p:attrName>
                                        </p:attrNameLst>
                                      </p:cBhvr>
                                      <p:tavLst>
                                        <p:tav tm="0">
                                          <p:val>
                                            <p:strVal val="#ppt_x"/>
                                          </p:val>
                                        </p:tav>
                                        <p:tav tm="100000">
                                          <p:val>
                                            <p:strVal val="#ppt_x"/>
                                          </p:val>
                                        </p:tav>
                                      </p:tavLst>
                                    </p:anim>
                                    <p:anim calcmode="lin" valueType="num">
                                      <p:cBhvr>
                                        <p:cTn id="105" dur="500" fill="hold"/>
                                        <p:tgtEl>
                                          <p:spTgt spid="29"/>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500"/>
                                        <p:tgtEl>
                                          <p:spTgt spid="30"/>
                                        </p:tgtEl>
                                      </p:cBhvr>
                                    </p:animEffect>
                                    <p:anim calcmode="lin" valueType="num">
                                      <p:cBhvr>
                                        <p:cTn id="109" dur="500" fill="hold"/>
                                        <p:tgtEl>
                                          <p:spTgt spid="30"/>
                                        </p:tgtEl>
                                        <p:attrNameLst>
                                          <p:attrName>ppt_x</p:attrName>
                                        </p:attrNameLst>
                                      </p:cBhvr>
                                      <p:tavLst>
                                        <p:tav tm="0">
                                          <p:val>
                                            <p:strVal val="#ppt_x"/>
                                          </p:val>
                                        </p:tav>
                                        <p:tav tm="100000">
                                          <p:val>
                                            <p:strVal val="#ppt_x"/>
                                          </p:val>
                                        </p:tav>
                                      </p:tavLst>
                                    </p:anim>
                                    <p:anim calcmode="lin" valueType="num">
                                      <p:cBhvr>
                                        <p:cTn id="11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fade">
                                      <p:cBhvr>
                                        <p:cTn id="115" dur="500"/>
                                        <p:tgtEl>
                                          <p:spTgt spid="3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fade">
                                      <p:cBhvr>
                                        <p:cTn id="1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1" animBg="1"/>
      <p:bldP spid="14" grpId="2" animBg="1"/>
      <p:bldP spid="16" grpId="0" animBg="1"/>
      <p:bldP spid="16" grpId="1" animBg="1"/>
      <p:bldP spid="21" grpId="0" animBg="1"/>
      <p:bldP spid="23" grpId="0" animBg="1"/>
      <p:bldP spid="24" grpId="0" animBg="1"/>
      <p:bldP spid="25" grpId="0"/>
      <p:bldP spid="26" grpId="0"/>
      <p:bldP spid="27" grpId="0" animBg="1"/>
      <p:bldP spid="29" grpId="0" animBg="1"/>
      <p:bldP spid="30" grpId="0" animBg="1"/>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compare numbers with up to three decimal places.</a:t>
            </a:r>
          </a:p>
        </p:txBody>
      </p:sp>
      <p:sp>
        <p:nvSpPr>
          <p:cNvPr id="19463" name="Content Placeholder 15"/>
          <p:cNvSpPr txBox="1">
            <a:spLocks/>
          </p:cNvSpPr>
          <p:nvPr/>
        </p:nvSpPr>
        <p:spPr bwMode="auto">
          <a:xfrm>
            <a:off x="628650" y="3467099"/>
            <a:ext cx="7886700" cy="229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Aft>
                <a:spcPct val="0"/>
              </a:spcAft>
            </a:pPr>
            <a:r>
              <a:rPr lang="en-GB" altLang="en-US" dirty="0"/>
              <a:t>I can read and write numbers with up to three decimal places.</a:t>
            </a:r>
          </a:p>
          <a:p>
            <a:pPr fontAlgn="base">
              <a:lnSpc>
                <a:spcPct val="100000"/>
              </a:lnSpc>
              <a:spcAft>
                <a:spcPct val="0"/>
              </a:spcAft>
            </a:pPr>
            <a:r>
              <a:rPr lang="en-GB" altLang="en-US" dirty="0"/>
              <a:t>I can compare the value of digits in the same place value position.</a:t>
            </a:r>
          </a:p>
          <a:p>
            <a:pPr fontAlgn="base">
              <a:lnSpc>
                <a:spcPct val="100000"/>
              </a:lnSpc>
              <a:spcAft>
                <a:spcPct val="0"/>
              </a:spcAft>
            </a:pPr>
            <a:r>
              <a:rPr lang="en-GB" altLang="en-US" dirty="0"/>
              <a:t>I can use &lt; and &gt; to compare numbers.</a:t>
            </a:r>
          </a:p>
          <a:p>
            <a:pPr fontAlgn="base">
              <a:lnSpc>
                <a:spcPct val="100000"/>
              </a:lnSpc>
              <a:spcAft>
                <a:spcPct val="0"/>
              </a:spcAft>
            </a:pPr>
            <a:r>
              <a:rPr lang="en-GB" altLang="en-US" dirty="0"/>
              <a:t>I can compare numbers with different numbers of decimal places.</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273968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compare numbers with up to three decimal places.</a:t>
            </a:r>
          </a:p>
        </p:txBody>
      </p:sp>
      <p:sp>
        <p:nvSpPr>
          <p:cNvPr id="19463" name="Content Placeholder 15"/>
          <p:cNvSpPr txBox="1">
            <a:spLocks/>
          </p:cNvSpPr>
          <p:nvPr/>
        </p:nvSpPr>
        <p:spPr bwMode="auto">
          <a:xfrm>
            <a:off x="628650" y="3467099"/>
            <a:ext cx="7886700" cy="229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Aft>
                <a:spcPct val="0"/>
              </a:spcAft>
            </a:pPr>
            <a:r>
              <a:rPr lang="en-GB" altLang="en-US" dirty="0"/>
              <a:t>I can read and write numbers with up to three decimal places.</a:t>
            </a:r>
          </a:p>
          <a:p>
            <a:pPr fontAlgn="base">
              <a:lnSpc>
                <a:spcPct val="100000"/>
              </a:lnSpc>
              <a:spcAft>
                <a:spcPct val="0"/>
              </a:spcAft>
            </a:pPr>
            <a:r>
              <a:rPr lang="en-GB" altLang="en-US" dirty="0"/>
              <a:t>I can compare the value of digits in the same place value position.</a:t>
            </a:r>
          </a:p>
          <a:p>
            <a:pPr fontAlgn="base">
              <a:lnSpc>
                <a:spcPct val="100000"/>
              </a:lnSpc>
              <a:spcAft>
                <a:spcPct val="0"/>
              </a:spcAft>
            </a:pPr>
            <a:r>
              <a:rPr lang="en-GB" altLang="en-US" dirty="0"/>
              <a:t>I can use &lt; and &gt; to compare numbers.</a:t>
            </a:r>
          </a:p>
          <a:p>
            <a:pPr fontAlgn="base">
              <a:lnSpc>
                <a:spcPct val="100000"/>
              </a:lnSpc>
              <a:spcAft>
                <a:spcPct val="0"/>
              </a:spcAft>
            </a:pPr>
            <a:r>
              <a:rPr lang="en-GB" altLang="en-US" dirty="0"/>
              <a:t>I can compare numbers with different numbers of decimal places.</a:t>
            </a:r>
          </a:p>
        </p:txBody>
      </p:sp>
      <p:pic>
        <p:nvPicPr>
          <p:cNvPr id="2" name="Audio 1">
            <a:hlinkClick r:id="" action="ppaction://media"/>
            <a:extLst>
              <a:ext uri="{FF2B5EF4-FFF2-40B4-BE49-F238E27FC236}">
                <a16:creationId xmlns:a16="http://schemas.microsoft.com/office/drawing/2014/main" id="{14BC456B-EFD3-4788-A640-6BE5C4A15F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9170492"/>
      </p:ext>
    </p:extLst>
  </p:cSld>
  <p:clrMapOvr>
    <a:masterClrMapping/>
  </p:clrMapOvr>
  <mc:AlternateContent xmlns:mc="http://schemas.openxmlformats.org/markup-compatibility/2006">
    <mc:Choice xmlns:p14="http://schemas.microsoft.com/office/powerpoint/2010/main" Requires="p14">
      <p:transition spd="slow" p14:dur="2000" advTm="34913"/>
    </mc:Choice>
    <mc:Fallback>
      <p:transition spd="slow" advTm="3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screen">
            <a:extLst>
              <a:ext uri="{28A0092B-C50C-407E-A947-70E740481C1C}">
                <a14:useLocalDpi xmlns:a14="http://schemas.microsoft.com/office/drawing/2010/main"/>
              </a:ext>
            </a:extLst>
          </a:blip>
          <a:srcRect t="31302" b="25390"/>
          <a:stretch/>
        </p:blipFill>
        <p:spPr>
          <a:xfrm>
            <a:off x="503238" y="1367072"/>
            <a:ext cx="8130012" cy="4979407"/>
          </a:xfrm>
          <a:prstGeom prst="rect">
            <a:avLst/>
          </a:prstGeom>
        </p:spPr>
      </p:pic>
      <p:sp>
        <p:nvSpPr>
          <p:cNvPr id="2" name="Rectangle 1"/>
          <p:cNvSpPr/>
          <p:nvPr/>
        </p:nvSpPr>
        <p:spPr>
          <a:xfrm>
            <a:off x="755651" y="697112"/>
            <a:ext cx="7632699" cy="615553"/>
          </a:xfrm>
          <a:prstGeom prst="rect">
            <a:avLst/>
          </a:prstGeom>
        </p:spPr>
        <p:txBody>
          <a:bodyPr wrap="square" lIns="0" tIns="0" rIns="0" bIns="0">
            <a:spAutoFit/>
          </a:bodyPr>
          <a:lstStyle/>
          <a:p>
            <a:pPr algn="ctr"/>
            <a:r>
              <a:rPr lang="en-GB" altLang="en-US" sz="4000" dirty="0">
                <a:latin typeface="+mj-lt"/>
              </a:rPr>
              <a:t>Decimal Missing Numbers</a:t>
            </a:r>
            <a:endParaRPr lang="en-GB" sz="4000" dirty="0">
              <a:latin typeface="+mj-lt"/>
            </a:endParaRPr>
          </a:p>
        </p:txBody>
      </p:sp>
      <p:pic>
        <p:nvPicPr>
          <p:cNvPr id="3"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5377"/>
          <a:stretch/>
        </p:blipFill>
        <p:spPr>
          <a:xfrm>
            <a:off x="516048" y="1542996"/>
            <a:ext cx="5268460" cy="4259655"/>
          </a:xfrm>
          <a:prstGeom prst="rect">
            <a:avLst/>
          </a:prstGeom>
          <a:effectLst>
            <a:outerShdw blurRad="50800" dist="38100" dir="5400000" algn="ctr" rotWithShape="0">
              <a:srgbClr val="000000">
                <a:alpha val="43137"/>
              </a:srgbClr>
            </a:outerShdw>
          </a:effectLst>
        </p:spPr>
      </p:pic>
      <p:grpSp>
        <p:nvGrpSpPr>
          <p:cNvPr id="48" name="Group 47"/>
          <p:cNvGrpSpPr/>
          <p:nvPr/>
        </p:nvGrpSpPr>
        <p:grpSpPr>
          <a:xfrm>
            <a:off x="2006224" y="4701458"/>
            <a:ext cx="3507336" cy="1178191"/>
            <a:chOff x="2006224" y="4701458"/>
            <a:chExt cx="3507336" cy="1178191"/>
          </a:xfrm>
        </p:grpSpPr>
        <p:grpSp>
          <p:nvGrpSpPr>
            <p:cNvPr id="21" name="Group 20"/>
            <p:cNvGrpSpPr/>
            <p:nvPr/>
          </p:nvGrpSpPr>
          <p:grpSpPr>
            <a:xfrm>
              <a:off x="2006224" y="4701458"/>
              <a:ext cx="3507336" cy="1178191"/>
              <a:chOff x="2006224" y="4701458"/>
              <a:chExt cx="3507336" cy="1178191"/>
            </a:xfrm>
          </p:grpSpPr>
          <p:sp>
            <p:nvSpPr>
              <p:cNvPr id="17" name="Rectangle 16"/>
              <p:cNvSpPr/>
              <p:nvPr/>
            </p:nvSpPr>
            <p:spPr>
              <a:xfrm>
                <a:off x="2006224" y="4701458"/>
                <a:ext cx="3507336" cy="1178191"/>
              </a:xfrm>
              <a:custGeom>
                <a:avLst/>
                <a:gdLst>
                  <a:gd name="connsiteX0" fmla="*/ 0 w 1765425"/>
                  <a:gd name="connsiteY0" fmla="*/ 0 h 1848148"/>
                  <a:gd name="connsiteX1" fmla="*/ 1765425 w 1765425"/>
                  <a:gd name="connsiteY1" fmla="*/ 0 h 1848148"/>
                  <a:gd name="connsiteX2" fmla="*/ 1765425 w 1765425"/>
                  <a:gd name="connsiteY2" fmla="*/ 1848148 h 1848148"/>
                  <a:gd name="connsiteX3" fmla="*/ 0 w 1765425"/>
                  <a:gd name="connsiteY3" fmla="*/ 1848148 h 1848148"/>
                  <a:gd name="connsiteX4" fmla="*/ 0 w 1765425"/>
                  <a:gd name="connsiteY4" fmla="*/ 0 h 1848148"/>
                  <a:gd name="connsiteX0" fmla="*/ 0 w 2408221"/>
                  <a:gd name="connsiteY0" fmla="*/ 226336 h 2074484"/>
                  <a:gd name="connsiteX1" fmla="*/ 2408221 w 2408221"/>
                  <a:gd name="connsiteY1" fmla="*/ 0 h 2074484"/>
                  <a:gd name="connsiteX2" fmla="*/ 1765425 w 2408221"/>
                  <a:gd name="connsiteY2" fmla="*/ 2074484 h 2074484"/>
                  <a:gd name="connsiteX3" fmla="*/ 0 w 2408221"/>
                  <a:gd name="connsiteY3" fmla="*/ 2074484 h 2074484"/>
                  <a:gd name="connsiteX4" fmla="*/ 0 w 2408221"/>
                  <a:gd name="connsiteY4" fmla="*/ 226336 h 2074484"/>
                  <a:gd name="connsiteX0" fmla="*/ 0 w 3494636"/>
                  <a:gd name="connsiteY0" fmla="*/ 226336 h 2074484"/>
                  <a:gd name="connsiteX1" fmla="*/ 2408221 w 3494636"/>
                  <a:gd name="connsiteY1" fmla="*/ 0 h 2074484"/>
                  <a:gd name="connsiteX2" fmla="*/ 3494636 w 3494636"/>
                  <a:gd name="connsiteY2" fmla="*/ 843213 h 2074484"/>
                  <a:gd name="connsiteX3" fmla="*/ 0 w 3494636"/>
                  <a:gd name="connsiteY3" fmla="*/ 2074484 h 2074484"/>
                  <a:gd name="connsiteX4" fmla="*/ 0 w 3494636"/>
                  <a:gd name="connsiteY4" fmla="*/ 226336 h 2074484"/>
                  <a:gd name="connsiteX0" fmla="*/ 0 w 3494636"/>
                  <a:gd name="connsiteY0" fmla="*/ 226336 h 843213"/>
                  <a:gd name="connsiteX1" fmla="*/ 2408221 w 3494636"/>
                  <a:gd name="connsiteY1" fmla="*/ 0 h 843213"/>
                  <a:gd name="connsiteX2" fmla="*/ 3494636 w 3494636"/>
                  <a:gd name="connsiteY2" fmla="*/ 843213 h 843213"/>
                  <a:gd name="connsiteX3" fmla="*/ 1665837 w 3494636"/>
                  <a:gd name="connsiteY3" fmla="*/ 752678 h 843213"/>
                  <a:gd name="connsiteX4" fmla="*/ 0 w 3494636"/>
                  <a:gd name="connsiteY4" fmla="*/ 226336 h 843213"/>
                  <a:gd name="connsiteX0" fmla="*/ 0 w 3494636"/>
                  <a:gd name="connsiteY0" fmla="*/ 226336 h 1277779"/>
                  <a:gd name="connsiteX1" fmla="*/ 2408221 w 3494636"/>
                  <a:gd name="connsiteY1" fmla="*/ 0 h 1277779"/>
                  <a:gd name="connsiteX2" fmla="*/ 3494636 w 3494636"/>
                  <a:gd name="connsiteY2" fmla="*/ 843213 h 1277779"/>
                  <a:gd name="connsiteX3" fmla="*/ 869132 w 3494636"/>
                  <a:gd name="connsiteY3" fmla="*/ 1277779 h 1277779"/>
                  <a:gd name="connsiteX4" fmla="*/ 0 w 3494636"/>
                  <a:gd name="connsiteY4" fmla="*/ 226336 h 1277779"/>
                  <a:gd name="connsiteX0" fmla="*/ 0 w 3494636"/>
                  <a:gd name="connsiteY0" fmla="*/ 226336 h 1178191"/>
                  <a:gd name="connsiteX1" fmla="*/ 2408221 w 3494636"/>
                  <a:gd name="connsiteY1" fmla="*/ 0 h 1178191"/>
                  <a:gd name="connsiteX2" fmla="*/ 3494636 w 3494636"/>
                  <a:gd name="connsiteY2" fmla="*/ 843213 h 1178191"/>
                  <a:gd name="connsiteX3" fmla="*/ 805757 w 3494636"/>
                  <a:gd name="connsiteY3" fmla="*/ 1178191 h 1178191"/>
                  <a:gd name="connsiteX4" fmla="*/ 0 w 3494636"/>
                  <a:gd name="connsiteY4" fmla="*/ 226336 h 1178191"/>
                  <a:gd name="connsiteX0" fmla="*/ 0 w 3507336"/>
                  <a:gd name="connsiteY0" fmla="*/ 216811 h 1178191"/>
                  <a:gd name="connsiteX1" fmla="*/ 2420921 w 3507336"/>
                  <a:gd name="connsiteY1" fmla="*/ 0 h 1178191"/>
                  <a:gd name="connsiteX2" fmla="*/ 3507336 w 3507336"/>
                  <a:gd name="connsiteY2" fmla="*/ 843213 h 1178191"/>
                  <a:gd name="connsiteX3" fmla="*/ 818457 w 3507336"/>
                  <a:gd name="connsiteY3" fmla="*/ 1178191 h 1178191"/>
                  <a:gd name="connsiteX4" fmla="*/ 0 w 3507336"/>
                  <a:gd name="connsiteY4" fmla="*/ 216811 h 117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336" h="1178191">
                    <a:moveTo>
                      <a:pt x="0" y="216811"/>
                    </a:moveTo>
                    <a:lnTo>
                      <a:pt x="2420921" y="0"/>
                    </a:lnTo>
                    <a:lnTo>
                      <a:pt x="3507336" y="843213"/>
                    </a:lnTo>
                    <a:lnTo>
                      <a:pt x="818457" y="1178191"/>
                    </a:lnTo>
                    <a:lnTo>
                      <a:pt x="0" y="216811"/>
                    </a:lnTo>
                    <a:close/>
                  </a:path>
                </a:pathLst>
              </a:custGeom>
              <a:solidFill>
                <a:srgbClr val="F5F7F8"/>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6"/>
              <p:cNvSpPr/>
              <p:nvPr/>
            </p:nvSpPr>
            <p:spPr>
              <a:xfrm>
                <a:off x="2222345" y="4719325"/>
                <a:ext cx="2511581" cy="632091"/>
              </a:xfrm>
              <a:custGeom>
                <a:avLst/>
                <a:gdLst>
                  <a:gd name="connsiteX0" fmla="*/ 0 w 1765425"/>
                  <a:gd name="connsiteY0" fmla="*/ 0 h 1848148"/>
                  <a:gd name="connsiteX1" fmla="*/ 1765425 w 1765425"/>
                  <a:gd name="connsiteY1" fmla="*/ 0 h 1848148"/>
                  <a:gd name="connsiteX2" fmla="*/ 1765425 w 1765425"/>
                  <a:gd name="connsiteY2" fmla="*/ 1848148 h 1848148"/>
                  <a:gd name="connsiteX3" fmla="*/ 0 w 1765425"/>
                  <a:gd name="connsiteY3" fmla="*/ 1848148 h 1848148"/>
                  <a:gd name="connsiteX4" fmla="*/ 0 w 1765425"/>
                  <a:gd name="connsiteY4" fmla="*/ 0 h 1848148"/>
                  <a:gd name="connsiteX0" fmla="*/ 0 w 2408221"/>
                  <a:gd name="connsiteY0" fmla="*/ 226336 h 2074484"/>
                  <a:gd name="connsiteX1" fmla="*/ 2408221 w 2408221"/>
                  <a:gd name="connsiteY1" fmla="*/ 0 h 2074484"/>
                  <a:gd name="connsiteX2" fmla="*/ 1765425 w 2408221"/>
                  <a:gd name="connsiteY2" fmla="*/ 2074484 h 2074484"/>
                  <a:gd name="connsiteX3" fmla="*/ 0 w 2408221"/>
                  <a:gd name="connsiteY3" fmla="*/ 2074484 h 2074484"/>
                  <a:gd name="connsiteX4" fmla="*/ 0 w 2408221"/>
                  <a:gd name="connsiteY4" fmla="*/ 226336 h 2074484"/>
                  <a:gd name="connsiteX0" fmla="*/ 0 w 3494636"/>
                  <a:gd name="connsiteY0" fmla="*/ 226336 h 2074484"/>
                  <a:gd name="connsiteX1" fmla="*/ 2408221 w 3494636"/>
                  <a:gd name="connsiteY1" fmla="*/ 0 h 2074484"/>
                  <a:gd name="connsiteX2" fmla="*/ 3494636 w 3494636"/>
                  <a:gd name="connsiteY2" fmla="*/ 843213 h 2074484"/>
                  <a:gd name="connsiteX3" fmla="*/ 0 w 3494636"/>
                  <a:gd name="connsiteY3" fmla="*/ 2074484 h 2074484"/>
                  <a:gd name="connsiteX4" fmla="*/ 0 w 3494636"/>
                  <a:gd name="connsiteY4" fmla="*/ 226336 h 2074484"/>
                  <a:gd name="connsiteX0" fmla="*/ 0 w 3494636"/>
                  <a:gd name="connsiteY0" fmla="*/ 226336 h 843213"/>
                  <a:gd name="connsiteX1" fmla="*/ 2408221 w 3494636"/>
                  <a:gd name="connsiteY1" fmla="*/ 0 h 843213"/>
                  <a:gd name="connsiteX2" fmla="*/ 3494636 w 3494636"/>
                  <a:gd name="connsiteY2" fmla="*/ 843213 h 843213"/>
                  <a:gd name="connsiteX3" fmla="*/ 1665837 w 3494636"/>
                  <a:gd name="connsiteY3" fmla="*/ 752678 h 843213"/>
                  <a:gd name="connsiteX4" fmla="*/ 0 w 3494636"/>
                  <a:gd name="connsiteY4" fmla="*/ 226336 h 843213"/>
                  <a:gd name="connsiteX0" fmla="*/ 0 w 3494636"/>
                  <a:gd name="connsiteY0" fmla="*/ 226336 h 1277779"/>
                  <a:gd name="connsiteX1" fmla="*/ 2408221 w 3494636"/>
                  <a:gd name="connsiteY1" fmla="*/ 0 h 1277779"/>
                  <a:gd name="connsiteX2" fmla="*/ 3494636 w 3494636"/>
                  <a:gd name="connsiteY2" fmla="*/ 843213 h 1277779"/>
                  <a:gd name="connsiteX3" fmla="*/ 869132 w 3494636"/>
                  <a:gd name="connsiteY3" fmla="*/ 1277779 h 1277779"/>
                  <a:gd name="connsiteX4" fmla="*/ 0 w 3494636"/>
                  <a:gd name="connsiteY4" fmla="*/ 226336 h 1277779"/>
                  <a:gd name="connsiteX0" fmla="*/ 0 w 3494636"/>
                  <a:gd name="connsiteY0" fmla="*/ 226336 h 1178191"/>
                  <a:gd name="connsiteX1" fmla="*/ 2408221 w 3494636"/>
                  <a:gd name="connsiteY1" fmla="*/ 0 h 1178191"/>
                  <a:gd name="connsiteX2" fmla="*/ 3494636 w 3494636"/>
                  <a:gd name="connsiteY2" fmla="*/ 843213 h 1178191"/>
                  <a:gd name="connsiteX3" fmla="*/ 805757 w 3494636"/>
                  <a:gd name="connsiteY3" fmla="*/ 1178191 h 1178191"/>
                  <a:gd name="connsiteX4" fmla="*/ 0 w 3494636"/>
                  <a:gd name="connsiteY4" fmla="*/ 226336 h 1178191"/>
                  <a:gd name="connsiteX0" fmla="*/ 0 w 3507336"/>
                  <a:gd name="connsiteY0" fmla="*/ 216811 h 1178191"/>
                  <a:gd name="connsiteX1" fmla="*/ 2420921 w 3507336"/>
                  <a:gd name="connsiteY1" fmla="*/ 0 h 1178191"/>
                  <a:gd name="connsiteX2" fmla="*/ 3507336 w 3507336"/>
                  <a:gd name="connsiteY2" fmla="*/ 843213 h 1178191"/>
                  <a:gd name="connsiteX3" fmla="*/ 818457 w 3507336"/>
                  <a:gd name="connsiteY3" fmla="*/ 1178191 h 1178191"/>
                  <a:gd name="connsiteX4" fmla="*/ 0 w 3507336"/>
                  <a:gd name="connsiteY4" fmla="*/ 216811 h 1178191"/>
                  <a:gd name="connsiteX0" fmla="*/ 0 w 3574378"/>
                  <a:gd name="connsiteY0" fmla="*/ 216811 h 1178191"/>
                  <a:gd name="connsiteX1" fmla="*/ 2420921 w 3574378"/>
                  <a:gd name="connsiteY1" fmla="*/ 0 h 1178191"/>
                  <a:gd name="connsiteX2" fmla="*/ 3574378 w 3574378"/>
                  <a:gd name="connsiteY2" fmla="*/ 843213 h 1178191"/>
                  <a:gd name="connsiteX3" fmla="*/ 818457 w 3574378"/>
                  <a:gd name="connsiteY3" fmla="*/ 1178191 h 1178191"/>
                  <a:gd name="connsiteX4" fmla="*/ 0 w 3574378"/>
                  <a:gd name="connsiteY4" fmla="*/ 216811 h 1178191"/>
                  <a:gd name="connsiteX0" fmla="*/ 0 w 3574378"/>
                  <a:gd name="connsiteY0" fmla="*/ 0 h 961380"/>
                  <a:gd name="connsiteX1" fmla="*/ 3041058 w 3574378"/>
                  <a:gd name="connsiteY1" fmla="*/ 234039 h 961380"/>
                  <a:gd name="connsiteX2" fmla="*/ 3574378 w 3574378"/>
                  <a:gd name="connsiteY2" fmla="*/ 626402 h 961380"/>
                  <a:gd name="connsiteX3" fmla="*/ 818457 w 3574378"/>
                  <a:gd name="connsiteY3" fmla="*/ 961380 h 961380"/>
                  <a:gd name="connsiteX4" fmla="*/ 0 w 3574378"/>
                  <a:gd name="connsiteY4" fmla="*/ 0 h 961380"/>
                  <a:gd name="connsiteX0" fmla="*/ 0 w 3574378"/>
                  <a:gd name="connsiteY0" fmla="*/ 0 h 974080"/>
                  <a:gd name="connsiteX1" fmla="*/ 3041058 w 3574378"/>
                  <a:gd name="connsiteY1" fmla="*/ 234039 h 974080"/>
                  <a:gd name="connsiteX2" fmla="*/ 3574378 w 3574378"/>
                  <a:gd name="connsiteY2" fmla="*/ 626402 h 974080"/>
                  <a:gd name="connsiteX3" fmla="*/ 935780 w 3574378"/>
                  <a:gd name="connsiteY3" fmla="*/ 974080 h 974080"/>
                  <a:gd name="connsiteX4" fmla="*/ 0 w 3574378"/>
                  <a:gd name="connsiteY4" fmla="*/ 0 h 974080"/>
                  <a:gd name="connsiteX0" fmla="*/ 0 w 3239168"/>
                  <a:gd name="connsiteY0" fmla="*/ 172361 h 740041"/>
                  <a:gd name="connsiteX1" fmla="*/ 2705848 w 3239168"/>
                  <a:gd name="connsiteY1" fmla="*/ 0 h 740041"/>
                  <a:gd name="connsiteX2" fmla="*/ 3239168 w 3239168"/>
                  <a:gd name="connsiteY2" fmla="*/ 392363 h 740041"/>
                  <a:gd name="connsiteX3" fmla="*/ 600570 w 3239168"/>
                  <a:gd name="connsiteY3" fmla="*/ 740041 h 740041"/>
                  <a:gd name="connsiteX4" fmla="*/ 0 w 3239168"/>
                  <a:gd name="connsiteY4" fmla="*/ 172361 h 740041"/>
                  <a:gd name="connsiteX0" fmla="*/ 0 w 3281069"/>
                  <a:gd name="connsiteY0" fmla="*/ 172361 h 740041"/>
                  <a:gd name="connsiteX1" fmla="*/ 2705848 w 3281069"/>
                  <a:gd name="connsiteY1" fmla="*/ 0 h 740041"/>
                  <a:gd name="connsiteX2" fmla="*/ 3281069 w 3281069"/>
                  <a:gd name="connsiteY2" fmla="*/ 424113 h 740041"/>
                  <a:gd name="connsiteX3" fmla="*/ 600570 w 3281069"/>
                  <a:gd name="connsiteY3" fmla="*/ 740041 h 740041"/>
                  <a:gd name="connsiteX4" fmla="*/ 0 w 3281069"/>
                  <a:gd name="connsiteY4" fmla="*/ 172361 h 740041"/>
                  <a:gd name="connsiteX0" fmla="*/ 0 w 3281069"/>
                  <a:gd name="connsiteY0" fmla="*/ 172361 h 682891"/>
                  <a:gd name="connsiteX1" fmla="*/ 2705848 w 3281069"/>
                  <a:gd name="connsiteY1" fmla="*/ 0 h 682891"/>
                  <a:gd name="connsiteX2" fmla="*/ 3281069 w 3281069"/>
                  <a:gd name="connsiteY2" fmla="*/ 424113 h 682891"/>
                  <a:gd name="connsiteX3" fmla="*/ 583810 w 3281069"/>
                  <a:gd name="connsiteY3" fmla="*/ 682891 h 682891"/>
                  <a:gd name="connsiteX4" fmla="*/ 0 w 3281069"/>
                  <a:gd name="connsiteY4" fmla="*/ 172361 h 682891"/>
                  <a:gd name="connsiteX0" fmla="*/ 0 w 3281069"/>
                  <a:gd name="connsiteY0" fmla="*/ 172361 h 555891"/>
                  <a:gd name="connsiteX1" fmla="*/ 2705848 w 3281069"/>
                  <a:gd name="connsiteY1" fmla="*/ 0 h 555891"/>
                  <a:gd name="connsiteX2" fmla="*/ 3281069 w 3281069"/>
                  <a:gd name="connsiteY2" fmla="*/ 424113 h 555891"/>
                  <a:gd name="connsiteX3" fmla="*/ 432965 w 3281069"/>
                  <a:gd name="connsiteY3" fmla="*/ 555891 h 555891"/>
                  <a:gd name="connsiteX4" fmla="*/ 0 w 3281069"/>
                  <a:gd name="connsiteY4" fmla="*/ 172361 h 555891"/>
                  <a:gd name="connsiteX0" fmla="*/ 0 w 3281069"/>
                  <a:gd name="connsiteY0" fmla="*/ 172361 h 651141"/>
                  <a:gd name="connsiteX1" fmla="*/ 2705848 w 3281069"/>
                  <a:gd name="connsiteY1" fmla="*/ 0 h 651141"/>
                  <a:gd name="connsiteX2" fmla="*/ 3281069 w 3281069"/>
                  <a:gd name="connsiteY2" fmla="*/ 424113 h 651141"/>
                  <a:gd name="connsiteX3" fmla="*/ 550289 w 3281069"/>
                  <a:gd name="connsiteY3" fmla="*/ 651141 h 651141"/>
                  <a:gd name="connsiteX4" fmla="*/ 0 w 3281069"/>
                  <a:gd name="connsiteY4" fmla="*/ 172361 h 651141"/>
                  <a:gd name="connsiteX0" fmla="*/ 0 w 3281069"/>
                  <a:gd name="connsiteY0" fmla="*/ 172361 h 619391"/>
                  <a:gd name="connsiteX1" fmla="*/ 2705848 w 3281069"/>
                  <a:gd name="connsiteY1" fmla="*/ 0 h 619391"/>
                  <a:gd name="connsiteX2" fmla="*/ 3281069 w 3281069"/>
                  <a:gd name="connsiteY2" fmla="*/ 424113 h 619391"/>
                  <a:gd name="connsiteX3" fmla="*/ 491627 w 3281069"/>
                  <a:gd name="connsiteY3" fmla="*/ 619391 h 619391"/>
                  <a:gd name="connsiteX4" fmla="*/ 0 w 3281069"/>
                  <a:gd name="connsiteY4" fmla="*/ 172361 h 619391"/>
                  <a:gd name="connsiteX0" fmla="*/ 0 w 3281069"/>
                  <a:gd name="connsiteY0" fmla="*/ 178711 h 625741"/>
                  <a:gd name="connsiteX1" fmla="*/ 2697468 w 3281069"/>
                  <a:gd name="connsiteY1" fmla="*/ 0 h 625741"/>
                  <a:gd name="connsiteX2" fmla="*/ 3281069 w 3281069"/>
                  <a:gd name="connsiteY2" fmla="*/ 430463 h 625741"/>
                  <a:gd name="connsiteX3" fmla="*/ 491627 w 3281069"/>
                  <a:gd name="connsiteY3" fmla="*/ 625741 h 625741"/>
                  <a:gd name="connsiteX4" fmla="*/ 0 w 3281069"/>
                  <a:gd name="connsiteY4" fmla="*/ 178711 h 625741"/>
                  <a:gd name="connsiteX0" fmla="*/ 0 w 3281069"/>
                  <a:gd name="connsiteY0" fmla="*/ 175536 h 622566"/>
                  <a:gd name="connsiteX1" fmla="*/ 2668137 w 3281069"/>
                  <a:gd name="connsiteY1" fmla="*/ 0 h 622566"/>
                  <a:gd name="connsiteX2" fmla="*/ 3281069 w 3281069"/>
                  <a:gd name="connsiteY2" fmla="*/ 427288 h 622566"/>
                  <a:gd name="connsiteX3" fmla="*/ 491627 w 3281069"/>
                  <a:gd name="connsiteY3" fmla="*/ 622566 h 622566"/>
                  <a:gd name="connsiteX4" fmla="*/ 0 w 3281069"/>
                  <a:gd name="connsiteY4" fmla="*/ 175536 h 622566"/>
                  <a:gd name="connsiteX0" fmla="*/ 0 w 3302020"/>
                  <a:gd name="connsiteY0" fmla="*/ 175536 h 622566"/>
                  <a:gd name="connsiteX1" fmla="*/ 2668137 w 3302020"/>
                  <a:gd name="connsiteY1" fmla="*/ 0 h 622566"/>
                  <a:gd name="connsiteX2" fmla="*/ 3302020 w 3302020"/>
                  <a:gd name="connsiteY2" fmla="*/ 417763 h 622566"/>
                  <a:gd name="connsiteX3" fmla="*/ 491627 w 3302020"/>
                  <a:gd name="connsiteY3" fmla="*/ 622566 h 622566"/>
                  <a:gd name="connsiteX4" fmla="*/ 0 w 3302020"/>
                  <a:gd name="connsiteY4" fmla="*/ 175536 h 622566"/>
                  <a:gd name="connsiteX0" fmla="*/ 0 w 3302020"/>
                  <a:gd name="connsiteY0" fmla="*/ 175536 h 632091"/>
                  <a:gd name="connsiteX1" fmla="*/ 2668137 w 3302020"/>
                  <a:gd name="connsiteY1" fmla="*/ 0 h 632091"/>
                  <a:gd name="connsiteX2" fmla="*/ 3302020 w 3302020"/>
                  <a:gd name="connsiteY2" fmla="*/ 417763 h 632091"/>
                  <a:gd name="connsiteX3" fmla="*/ 525148 w 3302020"/>
                  <a:gd name="connsiteY3" fmla="*/ 632091 h 632091"/>
                  <a:gd name="connsiteX4" fmla="*/ 0 w 3302020"/>
                  <a:gd name="connsiteY4" fmla="*/ 175536 h 632091"/>
                  <a:gd name="connsiteX0" fmla="*/ 0 w 3335541"/>
                  <a:gd name="connsiteY0" fmla="*/ 178711 h 632091"/>
                  <a:gd name="connsiteX1" fmla="*/ 2701658 w 3335541"/>
                  <a:gd name="connsiteY1" fmla="*/ 0 h 632091"/>
                  <a:gd name="connsiteX2" fmla="*/ 3335541 w 3335541"/>
                  <a:gd name="connsiteY2" fmla="*/ 417763 h 632091"/>
                  <a:gd name="connsiteX3" fmla="*/ 558669 w 3335541"/>
                  <a:gd name="connsiteY3" fmla="*/ 632091 h 632091"/>
                  <a:gd name="connsiteX4" fmla="*/ 0 w 3335541"/>
                  <a:gd name="connsiteY4" fmla="*/ 178711 h 632091"/>
                  <a:gd name="connsiteX0" fmla="*/ 0 w 3314590"/>
                  <a:gd name="connsiteY0" fmla="*/ 178711 h 632091"/>
                  <a:gd name="connsiteX1" fmla="*/ 2680707 w 3314590"/>
                  <a:gd name="connsiteY1" fmla="*/ 0 h 632091"/>
                  <a:gd name="connsiteX2" fmla="*/ 3314590 w 3314590"/>
                  <a:gd name="connsiteY2" fmla="*/ 417763 h 632091"/>
                  <a:gd name="connsiteX3" fmla="*/ 537718 w 3314590"/>
                  <a:gd name="connsiteY3" fmla="*/ 632091 h 632091"/>
                  <a:gd name="connsiteX4" fmla="*/ 0 w 3314590"/>
                  <a:gd name="connsiteY4" fmla="*/ 178711 h 63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590" h="632091">
                    <a:moveTo>
                      <a:pt x="0" y="178711"/>
                    </a:moveTo>
                    <a:lnTo>
                      <a:pt x="2680707" y="0"/>
                    </a:lnTo>
                    <a:lnTo>
                      <a:pt x="3314590" y="417763"/>
                    </a:lnTo>
                    <a:lnTo>
                      <a:pt x="537718" y="632091"/>
                    </a:lnTo>
                    <a:lnTo>
                      <a:pt x="0" y="178711"/>
                    </a:lnTo>
                    <a:close/>
                  </a:path>
                </a:pathLst>
              </a:custGeom>
              <a:solidFill>
                <a:srgbClr val="F5F7F8"/>
              </a:solidFill>
              <a:ln w="952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rot="10317993">
                <a:off x="3113712" y="5279597"/>
                <a:ext cx="1466661" cy="461665"/>
              </a:xfrm>
              <a:prstGeom prst="rect">
                <a:avLst/>
              </a:prstGeom>
              <a:noFill/>
            </p:spPr>
            <p:txBody>
              <a:bodyPr wrap="square" rtlCol="0">
                <a:spAutoFit/>
              </a:bodyPr>
              <a:lstStyle/>
              <a:p>
                <a:pPr algn="ctr"/>
                <a:r>
                  <a:rPr lang="en-GB" sz="2400" b="1" dirty="0">
                    <a:solidFill>
                      <a:schemeClr val="tx1">
                        <a:lumMod val="75000"/>
                        <a:lumOff val="25000"/>
                      </a:schemeClr>
                    </a:solidFill>
                    <a:latin typeface="Kalam" panose="02000000000000000000" pitchFamily="2" charset="0"/>
                    <a:cs typeface="Kalam" panose="02000000000000000000" pitchFamily="2" charset="0"/>
                  </a:rPr>
                  <a:t>Missing</a:t>
                </a:r>
              </a:p>
            </p:txBody>
          </p:sp>
        </p:grpSp>
        <p:pic>
          <p:nvPicPr>
            <p:cNvPr id="47" name="Picture 46"/>
            <p:cNvPicPr>
              <a:picLocks noChangeAspect="1"/>
            </p:cNvPicPr>
            <p:nvPr/>
          </p:nvPicPr>
          <p:blipFill rotWithShape="1">
            <a:blip r:embed="rId5" cstate="screen">
              <a:extLst>
                <a:ext uri="{28A0092B-C50C-407E-A947-70E740481C1C}">
                  <a14:useLocalDpi xmlns:a14="http://schemas.microsoft.com/office/drawing/2010/main"/>
                </a:ext>
              </a:extLst>
            </a:blip>
            <a:srcRect r="37729" b="86689"/>
            <a:stretch/>
          </p:blipFill>
          <p:spPr>
            <a:xfrm rot="10490760">
              <a:off x="3028938" y="4789272"/>
              <a:ext cx="916198" cy="421313"/>
            </a:xfrm>
            <a:prstGeom prst="rect">
              <a:avLst/>
            </a:prstGeom>
          </p:spPr>
        </p:pic>
      </p:grpSp>
      <p:grpSp>
        <p:nvGrpSpPr>
          <p:cNvPr id="62" name="Group 61"/>
          <p:cNvGrpSpPr/>
          <p:nvPr/>
        </p:nvGrpSpPr>
        <p:grpSpPr>
          <a:xfrm>
            <a:off x="1228316" y="1546175"/>
            <a:ext cx="2453520" cy="1761519"/>
            <a:chOff x="735292" y="3363449"/>
            <a:chExt cx="2453520" cy="1761519"/>
          </a:xfrm>
        </p:grpSpPr>
        <p:grpSp>
          <p:nvGrpSpPr>
            <p:cNvPr id="58" name="Group 57"/>
            <p:cNvGrpSpPr/>
            <p:nvPr/>
          </p:nvGrpSpPr>
          <p:grpSpPr>
            <a:xfrm>
              <a:off x="735292" y="3363449"/>
              <a:ext cx="2453520" cy="1761519"/>
              <a:chOff x="2911068" y="1873226"/>
              <a:chExt cx="2453520" cy="1799597"/>
            </a:xfrm>
          </p:grpSpPr>
          <p:sp>
            <p:nvSpPr>
              <p:cNvPr id="59" name="Rectangle 8"/>
              <p:cNvSpPr/>
              <p:nvPr/>
            </p:nvSpPr>
            <p:spPr>
              <a:xfrm>
                <a:off x="2911068" y="1873226"/>
                <a:ext cx="2453520" cy="1799597"/>
              </a:xfrm>
              <a:custGeom>
                <a:avLst/>
                <a:gdLst>
                  <a:gd name="connsiteX0" fmla="*/ 0 w 2209045"/>
                  <a:gd name="connsiteY0" fmla="*/ 0 h 1688472"/>
                  <a:gd name="connsiteX1" fmla="*/ 2209045 w 2209045"/>
                  <a:gd name="connsiteY1" fmla="*/ 0 h 1688472"/>
                  <a:gd name="connsiteX2" fmla="*/ 2209045 w 2209045"/>
                  <a:gd name="connsiteY2" fmla="*/ 1688472 h 1688472"/>
                  <a:gd name="connsiteX3" fmla="*/ 0 w 2209045"/>
                  <a:gd name="connsiteY3" fmla="*/ 1688472 h 1688472"/>
                  <a:gd name="connsiteX4" fmla="*/ 0 w 2209045"/>
                  <a:gd name="connsiteY4" fmla="*/ 0 h 1688472"/>
                  <a:gd name="connsiteX0" fmla="*/ 0 w 2450345"/>
                  <a:gd name="connsiteY0" fmla="*/ 6350 h 1688472"/>
                  <a:gd name="connsiteX1" fmla="*/ 2450345 w 2450345"/>
                  <a:gd name="connsiteY1" fmla="*/ 0 h 1688472"/>
                  <a:gd name="connsiteX2" fmla="*/ 2450345 w 2450345"/>
                  <a:gd name="connsiteY2" fmla="*/ 1688472 h 1688472"/>
                  <a:gd name="connsiteX3" fmla="*/ 241300 w 2450345"/>
                  <a:gd name="connsiteY3" fmla="*/ 1688472 h 1688472"/>
                  <a:gd name="connsiteX4" fmla="*/ 0 w 2450345"/>
                  <a:gd name="connsiteY4" fmla="*/ 6350 h 1688472"/>
                  <a:gd name="connsiteX0" fmla="*/ 0 w 2450345"/>
                  <a:gd name="connsiteY0" fmla="*/ 85725 h 1767847"/>
                  <a:gd name="connsiteX1" fmla="*/ 2174120 w 2450345"/>
                  <a:gd name="connsiteY1" fmla="*/ 0 h 1767847"/>
                  <a:gd name="connsiteX2" fmla="*/ 2450345 w 2450345"/>
                  <a:gd name="connsiteY2" fmla="*/ 1767847 h 1767847"/>
                  <a:gd name="connsiteX3" fmla="*/ 241300 w 2450345"/>
                  <a:gd name="connsiteY3" fmla="*/ 1767847 h 1767847"/>
                  <a:gd name="connsiteX4" fmla="*/ 0 w 2450345"/>
                  <a:gd name="connsiteY4" fmla="*/ 85725 h 1767847"/>
                  <a:gd name="connsiteX0" fmla="*/ 0 w 2428120"/>
                  <a:gd name="connsiteY0" fmla="*/ 85725 h 1767847"/>
                  <a:gd name="connsiteX1" fmla="*/ 2174120 w 2428120"/>
                  <a:gd name="connsiteY1" fmla="*/ 0 h 1767847"/>
                  <a:gd name="connsiteX2" fmla="*/ 2428120 w 2428120"/>
                  <a:gd name="connsiteY2" fmla="*/ 1663072 h 1767847"/>
                  <a:gd name="connsiteX3" fmla="*/ 241300 w 2428120"/>
                  <a:gd name="connsiteY3" fmla="*/ 1767847 h 1767847"/>
                  <a:gd name="connsiteX4" fmla="*/ 0 w 2428120"/>
                  <a:gd name="connsiteY4" fmla="*/ 85725 h 1767847"/>
                  <a:gd name="connsiteX0" fmla="*/ 0 w 2428120"/>
                  <a:gd name="connsiteY0" fmla="*/ 85725 h 1799597"/>
                  <a:gd name="connsiteX1" fmla="*/ 2174120 w 2428120"/>
                  <a:gd name="connsiteY1" fmla="*/ 0 h 1799597"/>
                  <a:gd name="connsiteX2" fmla="*/ 2428120 w 2428120"/>
                  <a:gd name="connsiteY2" fmla="*/ 1663072 h 1799597"/>
                  <a:gd name="connsiteX3" fmla="*/ 241300 w 2428120"/>
                  <a:gd name="connsiteY3" fmla="*/ 1799597 h 1799597"/>
                  <a:gd name="connsiteX4" fmla="*/ 0 w 2428120"/>
                  <a:gd name="connsiteY4" fmla="*/ 85725 h 1799597"/>
                  <a:gd name="connsiteX0" fmla="*/ 0 w 2453520"/>
                  <a:gd name="connsiteY0" fmla="*/ 79375 h 1799597"/>
                  <a:gd name="connsiteX1" fmla="*/ 2199520 w 2453520"/>
                  <a:gd name="connsiteY1" fmla="*/ 0 h 1799597"/>
                  <a:gd name="connsiteX2" fmla="*/ 2453520 w 2453520"/>
                  <a:gd name="connsiteY2" fmla="*/ 1663072 h 1799597"/>
                  <a:gd name="connsiteX3" fmla="*/ 266700 w 2453520"/>
                  <a:gd name="connsiteY3" fmla="*/ 1799597 h 1799597"/>
                  <a:gd name="connsiteX4" fmla="*/ 0 w 2453520"/>
                  <a:gd name="connsiteY4" fmla="*/ 79375 h 1799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520" h="1799597">
                    <a:moveTo>
                      <a:pt x="0" y="79375"/>
                    </a:moveTo>
                    <a:lnTo>
                      <a:pt x="2199520" y="0"/>
                    </a:lnTo>
                    <a:lnTo>
                      <a:pt x="2453520" y="1663072"/>
                    </a:lnTo>
                    <a:lnTo>
                      <a:pt x="266700" y="1799597"/>
                    </a:lnTo>
                    <a:lnTo>
                      <a:pt x="0" y="79375"/>
                    </a:lnTo>
                    <a:close/>
                  </a:path>
                </a:pathLst>
              </a:custGeom>
              <a:solidFill>
                <a:srgbClr val="F5F7F8"/>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8"/>
              <p:cNvSpPr/>
              <p:nvPr/>
            </p:nvSpPr>
            <p:spPr>
              <a:xfrm>
                <a:off x="2915829" y="1932757"/>
                <a:ext cx="2448758" cy="1740066"/>
              </a:xfrm>
              <a:custGeom>
                <a:avLst/>
                <a:gdLst>
                  <a:gd name="connsiteX0" fmla="*/ 0 w 2209045"/>
                  <a:gd name="connsiteY0" fmla="*/ 0 h 1688472"/>
                  <a:gd name="connsiteX1" fmla="*/ 2209045 w 2209045"/>
                  <a:gd name="connsiteY1" fmla="*/ 0 h 1688472"/>
                  <a:gd name="connsiteX2" fmla="*/ 2209045 w 2209045"/>
                  <a:gd name="connsiteY2" fmla="*/ 1688472 h 1688472"/>
                  <a:gd name="connsiteX3" fmla="*/ 0 w 2209045"/>
                  <a:gd name="connsiteY3" fmla="*/ 1688472 h 1688472"/>
                  <a:gd name="connsiteX4" fmla="*/ 0 w 2209045"/>
                  <a:gd name="connsiteY4" fmla="*/ 0 h 1688472"/>
                  <a:gd name="connsiteX0" fmla="*/ 0 w 2450345"/>
                  <a:gd name="connsiteY0" fmla="*/ 6350 h 1688472"/>
                  <a:gd name="connsiteX1" fmla="*/ 2450345 w 2450345"/>
                  <a:gd name="connsiteY1" fmla="*/ 0 h 1688472"/>
                  <a:gd name="connsiteX2" fmla="*/ 2450345 w 2450345"/>
                  <a:gd name="connsiteY2" fmla="*/ 1688472 h 1688472"/>
                  <a:gd name="connsiteX3" fmla="*/ 241300 w 2450345"/>
                  <a:gd name="connsiteY3" fmla="*/ 1688472 h 1688472"/>
                  <a:gd name="connsiteX4" fmla="*/ 0 w 2450345"/>
                  <a:gd name="connsiteY4" fmla="*/ 6350 h 1688472"/>
                  <a:gd name="connsiteX0" fmla="*/ 0 w 2450345"/>
                  <a:gd name="connsiteY0" fmla="*/ 85725 h 1767847"/>
                  <a:gd name="connsiteX1" fmla="*/ 2174120 w 2450345"/>
                  <a:gd name="connsiteY1" fmla="*/ 0 h 1767847"/>
                  <a:gd name="connsiteX2" fmla="*/ 2450345 w 2450345"/>
                  <a:gd name="connsiteY2" fmla="*/ 1767847 h 1767847"/>
                  <a:gd name="connsiteX3" fmla="*/ 241300 w 2450345"/>
                  <a:gd name="connsiteY3" fmla="*/ 1767847 h 1767847"/>
                  <a:gd name="connsiteX4" fmla="*/ 0 w 2450345"/>
                  <a:gd name="connsiteY4" fmla="*/ 85725 h 1767847"/>
                  <a:gd name="connsiteX0" fmla="*/ 0 w 2428120"/>
                  <a:gd name="connsiteY0" fmla="*/ 85725 h 1767847"/>
                  <a:gd name="connsiteX1" fmla="*/ 2174120 w 2428120"/>
                  <a:gd name="connsiteY1" fmla="*/ 0 h 1767847"/>
                  <a:gd name="connsiteX2" fmla="*/ 2428120 w 2428120"/>
                  <a:gd name="connsiteY2" fmla="*/ 1663072 h 1767847"/>
                  <a:gd name="connsiteX3" fmla="*/ 241300 w 2428120"/>
                  <a:gd name="connsiteY3" fmla="*/ 1767847 h 1767847"/>
                  <a:gd name="connsiteX4" fmla="*/ 0 w 2428120"/>
                  <a:gd name="connsiteY4" fmla="*/ 85725 h 1767847"/>
                  <a:gd name="connsiteX0" fmla="*/ 0 w 2428120"/>
                  <a:gd name="connsiteY0" fmla="*/ 85725 h 1799597"/>
                  <a:gd name="connsiteX1" fmla="*/ 2174120 w 2428120"/>
                  <a:gd name="connsiteY1" fmla="*/ 0 h 1799597"/>
                  <a:gd name="connsiteX2" fmla="*/ 2428120 w 2428120"/>
                  <a:gd name="connsiteY2" fmla="*/ 1663072 h 1799597"/>
                  <a:gd name="connsiteX3" fmla="*/ 241300 w 2428120"/>
                  <a:gd name="connsiteY3" fmla="*/ 1799597 h 1799597"/>
                  <a:gd name="connsiteX4" fmla="*/ 0 w 2428120"/>
                  <a:gd name="connsiteY4" fmla="*/ 85725 h 1799597"/>
                  <a:gd name="connsiteX0" fmla="*/ 0 w 2453520"/>
                  <a:gd name="connsiteY0" fmla="*/ 79375 h 1799597"/>
                  <a:gd name="connsiteX1" fmla="*/ 2199520 w 2453520"/>
                  <a:gd name="connsiteY1" fmla="*/ 0 h 1799597"/>
                  <a:gd name="connsiteX2" fmla="*/ 2453520 w 2453520"/>
                  <a:gd name="connsiteY2" fmla="*/ 1663072 h 1799597"/>
                  <a:gd name="connsiteX3" fmla="*/ 266700 w 2453520"/>
                  <a:gd name="connsiteY3" fmla="*/ 1799597 h 1799597"/>
                  <a:gd name="connsiteX4" fmla="*/ 0 w 2453520"/>
                  <a:gd name="connsiteY4" fmla="*/ 79375 h 1799597"/>
                  <a:gd name="connsiteX0" fmla="*/ 0 w 2453520"/>
                  <a:gd name="connsiteY0" fmla="*/ 22225 h 1742447"/>
                  <a:gd name="connsiteX1" fmla="*/ 669170 w 2453520"/>
                  <a:gd name="connsiteY1" fmla="*/ 0 h 1742447"/>
                  <a:gd name="connsiteX2" fmla="*/ 2453520 w 2453520"/>
                  <a:gd name="connsiteY2" fmla="*/ 1605922 h 1742447"/>
                  <a:gd name="connsiteX3" fmla="*/ 266700 w 2453520"/>
                  <a:gd name="connsiteY3" fmla="*/ 1742447 h 1742447"/>
                  <a:gd name="connsiteX4" fmla="*/ 0 w 2453520"/>
                  <a:gd name="connsiteY4" fmla="*/ 22225 h 1742447"/>
                  <a:gd name="connsiteX0" fmla="*/ 0 w 2453520"/>
                  <a:gd name="connsiteY0" fmla="*/ 22225 h 1742447"/>
                  <a:gd name="connsiteX1" fmla="*/ 669170 w 2453520"/>
                  <a:gd name="connsiteY1" fmla="*/ 0 h 1742447"/>
                  <a:gd name="connsiteX2" fmla="*/ 2453520 w 2453520"/>
                  <a:gd name="connsiteY2" fmla="*/ 1605922 h 1742447"/>
                  <a:gd name="connsiteX3" fmla="*/ 266700 w 2453520"/>
                  <a:gd name="connsiteY3" fmla="*/ 1742447 h 1742447"/>
                  <a:gd name="connsiteX4" fmla="*/ 0 w 2453520"/>
                  <a:gd name="connsiteY4" fmla="*/ 22225 h 1742447"/>
                  <a:gd name="connsiteX0" fmla="*/ 0 w 2448758"/>
                  <a:gd name="connsiteY0" fmla="*/ 24606 h 1742447"/>
                  <a:gd name="connsiteX1" fmla="*/ 664408 w 2448758"/>
                  <a:gd name="connsiteY1" fmla="*/ 0 h 1742447"/>
                  <a:gd name="connsiteX2" fmla="*/ 2448758 w 2448758"/>
                  <a:gd name="connsiteY2" fmla="*/ 1605922 h 1742447"/>
                  <a:gd name="connsiteX3" fmla="*/ 261938 w 2448758"/>
                  <a:gd name="connsiteY3" fmla="*/ 1742447 h 1742447"/>
                  <a:gd name="connsiteX4" fmla="*/ 0 w 2448758"/>
                  <a:gd name="connsiteY4" fmla="*/ 24606 h 1742447"/>
                  <a:gd name="connsiteX0" fmla="*/ 0 w 2448758"/>
                  <a:gd name="connsiteY0" fmla="*/ 22225 h 1740066"/>
                  <a:gd name="connsiteX1" fmla="*/ 666789 w 2448758"/>
                  <a:gd name="connsiteY1" fmla="*/ 0 h 1740066"/>
                  <a:gd name="connsiteX2" fmla="*/ 2448758 w 2448758"/>
                  <a:gd name="connsiteY2" fmla="*/ 1603541 h 1740066"/>
                  <a:gd name="connsiteX3" fmla="*/ 261938 w 2448758"/>
                  <a:gd name="connsiteY3" fmla="*/ 1740066 h 1740066"/>
                  <a:gd name="connsiteX4" fmla="*/ 0 w 2448758"/>
                  <a:gd name="connsiteY4" fmla="*/ 22225 h 1740066"/>
                  <a:gd name="connsiteX0" fmla="*/ 0 w 2448758"/>
                  <a:gd name="connsiteY0" fmla="*/ 22225 h 1740066"/>
                  <a:gd name="connsiteX1" fmla="*/ 666789 w 2448758"/>
                  <a:gd name="connsiteY1" fmla="*/ 0 h 1740066"/>
                  <a:gd name="connsiteX2" fmla="*/ 2448758 w 2448758"/>
                  <a:gd name="connsiteY2" fmla="*/ 1603541 h 1740066"/>
                  <a:gd name="connsiteX3" fmla="*/ 264319 w 2448758"/>
                  <a:gd name="connsiteY3" fmla="*/ 1740066 h 1740066"/>
                  <a:gd name="connsiteX4" fmla="*/ 0 w 2448758"/>
                  <a:gd name="connsiteY4" fmla="*/ 22225 h 174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758" h="1740066">
                    <a:moveTo>
                      <a:pt x="0" y="22225"/>
                    </a:moveTo>
                    <a:lnTo>
                      <a:pt x="666789" y="0"/>
                    </a:lnTo>
                    <a:cubicBezTo>
                      <a:pt x="1109172" y="1430657"/>
                      <a:pt x="1853975" y="1068234"/>
                      <a:pt x="2448758" y="1603541"/>
                    </a:cubicBezTo>
                    <a:lnTo>
                      <a:pt x="264319" y="1740066"/>
                    </a:lnTo>
                    <a:lnTo>
                      <a:pt x="0" y="22225"/>
                    </a:lnTo>
                    <a:close/>
                  </a:path>
                </a:pathLst>
              </a:custGeom>
              <a:solidFill>
                <a:srgbClr val="E8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8EAEC"/>
                  </a:solidFill>
                </a:endParaRPr>
              </a:p>
            </p:txBody>
          </p:sp>
        </p:grpSp>
        <p:sp>
          <p:nvSpPr>
            <p:cNvPr id="61" name="Rectangle 60"/>
            <p:cNvSpPr/>
            <p:nvPr/>
          </p:nvSpPr>
          <p:spPr>
            <a:xfrm rot="21435489">
              <a:off x="941950" y="3486574"/>
              <a:ext cx="2009615" cy="1477328"/>
            </a:xfrm>
            <a:prstGeom prst="rect">
              <a:avLst/>
            </a:prstGeom>
          </p:spPr>
          <p:txBody>
            <a:bodyPr wrap="square">
              <a:spAutoFit/>
            </a:bodyPr>
            <a:lstStyle/>
            <a:p>
              <a:pPr algn="ctr"/>
              <a:r>
                <a:rPr lang="en-GB" dirty="0">
                  <a:latin typeface="Twinkl" pitchFamily="50" charset="0"/>
                </a:rPr>
                <a:t>How can we use our number bonds to 10 to help find the missing number? </a:t>
              </a:r>
            </a:p>
          </p:txBody>
        </p:sp>
      </p:grpSp>
      <p:grpSp>
        <p:nvGrpSpPr>
          <p:cNvPr id="63" name="Group 62"/>
          <p:cNvGrpSpPr/>
          <p:nvPr/>
        </p:nvGrpSpPr>
        <p:grpSpPr>
          <a:xfrm>
            <a:off x="1237960" y="1544255"/>
            <a:ext cx="2453520" cy="1761519"/>
            <a:chOff x="2911068" y="1873226"/>
            <a:chExt cx="2453520" cy="1799597"/>
          </a:xfrm>
        </p:grpSpPr>
        <p:sp>
          <p:nvSpPr>
            <p:cNvPr id="64" name="Rectangle 8"/>
            <p:cNvSpPr/>
            <p:nvPr/>
          </p:nvSpPr>
          <p:spPr>
            <a:xfrm>
              <a:off x="2911068" y="1873226"/>
              <a:ext cx="2453520" cy="1799597"/>
            </a:xfrm>
            <a:custGeom>
              <a:avLst/>
              <a:gdLst>
                <a:gd name="connsiteX0" fmla="*/ 0 w 2209045"/>
                <a:gd name="connsiteY0" fmla="*/ 0 h 1688472"/>
                <a:gd name="connsiteX1" fmla="*/ 2209045 w 2209045"/>
                <a:gd name="connsiteY1" fmla="*/ 0 h 1688472"/>
                <a:gd name="connsiteX2" fmla="*/ 2209045 w 2209045"/>
                <a:gd name="connsiteY2" fmla="*/ 1688472 h 1688472"/>
                <a:gd name="connsiteX3" fmla="*/ 0 w 2209045"/>
                <a:gd name="connsiteY3" fmla="*/ 1688472 h 1688472"/>
                <a:gd name="connsiteX4" fmla="*/ 0 w 2209045"/>
                <a:gd name="connsiteY4" fmla="*/ 0 h 1688472"/>
                <a:gd name="connsiteX0" fmla="*/ 0 w 2450345"/>
                <a:gd name="connsiteY0" fmla="*/ 6350 h 1688472"/>
                <a:gd name="connsiteX1" fmla="*/ 2450345 w 2450345"/>
                <a:gd name="connsiteY1" fmla="*/ 0 h 1688472"/>
                <a:gd name="connsiteX2" fmla="*/ 2450345 w 2450345"/>
                <a:gd name="connsiteY2" fmla="*/ 1688472 h 1688472"/>
                <a:gd name="connsiteX3" fmla="*/ 241300 w 2450345"/>
                <a:gd name="connsiteY3" fmla="*/ 1688472 h 1688472"/>
                <a:gd name="connsiteX4" fmla="*/ 0 w 2450345"/>
                <a:gd name="connsiteY4" fmla="*/ 6350 h 1688472"/>
                <a:gd name="connsiteX0" fmla="*/ 0 w 2450345"/>
                <a:gd name="connsiteY0" fmla="*/ 85725 h 1767847"/>
                <a:gd name="connsiteX1" fmla="*/ 2174120 w 2450345"/>
                <a:gd name="connsiteY1" fmla="*/ 0 h 1767847"/>
                <a:gd name="connsiteX2" fmla="*/ 2450345 w 2450345"/>
                <a:gd name="connsiteY2" fmla="*/ 1767847 h 1767847"/>
                <a:gd name="connsiteX3" fmla="*/ 241300 w 2450345"/>
                <a:gd name="connsiteY3" fmla="*/ 1767847 h 1767847"/>
                <a:gd name="connsiteX4" fmla="*/ 0 w 2450345"/>
                <a:gd name="connsiteY4" fmla="*/ 85725 h 1767847"/>
                <a:gd name="connsiteX0" fmla="*/ 0 w 2428120"/>
                <a:gd name="connsiteY0" fmla="*/ 85725 h 1767847"/>
                <a:gd name="connsiteX1" fmla="*/ 2174120 w 2428120"/>
                <a:gd name="connsiteY1" fmla="*/ 0 h 1767847"/>
                <a:gd name="connsiteX2" fmla="*/ 2428120 w 2428120"/>
                <a:gd name="connsiteY2" fmla="*/ 1663072 h 1767847"/>
                <a:gd name="connsiteX3" fmla="*/ 241300 w 2428120"/>
                <a:gd name="connsiteY3" fmla="*/ 1767847 h 1767847"/>
                <a:gd name="connsiteX4" fmla="*/ 0 w 2428120"/>
                <a:gd name="connsiteY4" fmla="*/ 85725 h 1767847"/>
                <a:gd name="connsiteX0" fmla="*/ 0 w 2428120"/>
                <a:gd name="connsiteY0" fmla="*/ 85725 h 1799597"/>
                <a:gd name="connsiteX1" fmla="*/ 2174120 w 2428120"/>
                <a:gd name="connsiteY1" fmla="*/ 0 h 1799597"/>
                <a:gd name="connsiteX2" fmla="*/ 2428120 w 2428120"/>
                <a:gd name="connsiteY2" fmla="*/ 1663072 h 1799597"/>
                <a:gd name="connsiteX3" fmla="*/ 241300 w 2428120"/>
                <a:gd name="connsiteY3" fmla="*/ 1799597 h 1799597"/>
                <a:gd name="connsiteX4" fmla="*/ 0 w 2428120"/>
                <a:gd name="connsiteY4" fmla="*/ 85725 h 1799597"/>
                <a:gd name="connsiteX0" fmla="*/ 0 w 2453520"/>
                <a:gd name="connsiteY0" fmla="*/ 79375 h 1799597"/>
                <a:gd name="connsiteX1" fmla="*/ 2199520 w 2453520"/>
                <a:gd name="connsiteY1" fmla="*/ 0 h 1799597"/>
                <a:gd name="connsiteX2" fmla="*/ 2453520 w 2453520"/>
                <a:gd name="connsiteY2" fmla="*/ 1663072 h 1799597"/>
                <a:gd name="connsiteX3" fmla="*/ 266700 w 2453520"/>
                <a:gd name="connsiteY3" fmla="*/ 1799597 h 1799597"/>
                <a:gd name="connsiteX4" fmla="*/ 0 w 2453520"/>
                <a:gd name="connsiteY4" fmla="*/ 79375 h 1799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520" h="1799597">
                  <a:moveTo>
                    <a:pt x="0" y="79375"/>
                  </a:moveTo>
                  <a:lnTo>
                    <a:pt x="2199520" y="0"/>
                  </a:lnTo>
                  <a:lnTo>
                    <a:pt x="2453520" y="1663072"/>
                  </a:lnTo>
                  <a:lnTo>
                    <a:pt x="266700" y="1799597"/>
                  </a:lnTo>
                  <a:lnTo>
                    <a:pt x="0" y="79375"/>
                  </a:lnTo>
                  <a:close/>
                </a:path>
              </a:pathLst>
            </a:custGeom>
            <a:solidFill>
              <a:srgbClr val="F5F7F8"/>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8"/>
            <p:cNvSpPr/>
            <p:nvPr/>
          </p:nvSpPr>
          <p:spPr>
            <a:xfrm>
              <a:off x="2915829" y="1932757"/>
              <a:ext cx="2448758" cy="1740066"/>
            </a:xfrm>
            <a:custGeom>
              <a:avLst/>
              <a:gdLst>
                <a:gd name="connsiteX0" fmla="*/ 0 w 2209045"/>
                <a:gd name="connsiteY0" fmla="*/ 0 h 1688472"/>
                <a:gd name="connsiteX1" fmla="*/ 2209045 w 2209045"/>
                <a:gd name="connsiteY1" fmla="*/ 0 h 1688472"/>
                <a:gd name="connsiteX2" fmla="*/ 2209045 w 2209045"/>
                <a:gd name="connsiteY2" fmla="*/ 1688472 h 1688472"/>
                <a:gd name="connsiteX3" fmla="*/ 0 w 2209045"/>
                <a:gd name="connsiteY3" fmla="*/ 1688472 h 1688472"/>
                <a:gd name="connsiteX4" fmla="*/ 0 w 2209045"/>
                <a:gd name="connsiteY4" fmla="*/ 0 h 1688472"/>
                <a:gd name="connsiteX0" fmla="*/ 0 w 2450345"/>
                <a:gd name="connsiteY0" fmla="*/ 6350 h 1688472"/>
                <a:gd name="connsiteX1" fmla="*/ 2450345 w 2450345"/>
                <a:gd name="connsiteY1" fmla="*/ 0 h 1688472"/>
                <a:gd name="connsiteX2" fmla="*/ 2450345 w 2450345"/>
                <a:gd name="connsiteY2" fmla="*/ 1688472 h 1688472"/>
                <a:gd name="connsiteX3" fmla="*/ 241300 w 2450345"/>
                <a:gd name="connsiteY3" fmla="*/ 1688472 h 1688472"/>
                <a:gd name="connsiteX4" fmla="*/ 0 w 2450345"/>
                <a:gd name="connsiteY4" fmla="*/ 6350 h 1688472"/>
                <a:gd name="connsiteX0" fmla="*/ 0 w 2450345"/>
                <a:gd name="connsiteY0" fmla="*/ 85725 h 1767847"/>
                <a:gd name="connsiteX1" fmla="*/ 2174120 w 2450345"/>
                <a:gd name="connsiteY1" fmla="*/ 0 h 1767847"/>
                <a:gd name="connsiteX2" fmla="*/ 2450345 w 2450345"/>
                <a:gd name="connsiteY2" fmla="*/ 1767847 h 1767847"/>
                <a:gd name="connsiteX3" fmla="*/ 241300 w 2450345"/>
                <a:gd name="connsiteY3" fmla="*/ 1767847 h 1767847"/>
                <a:gd name="connsiteX4" fmla="*/ 0 w 2450345"/>
                <a:gd name="connsiteY4" fmla="*/ 85725 h 1767847"/>
                <a:gd name="connsiteX0" fmla="*/ 0 w 2428120"/>
                <a:gd name="connsiteY0" fmla="*/ 85725 h 1767847"/>
                <a:gd name="connsiteX1" fmla="*/ 2174120 w 2428120"/>
                <a:gd name="connsiteY1" fmla="*/ 0 h 1767847"/>
                <a:gd name="connsiteX2" fmla="*/ 2428120 w 2428120"/>
                <a:gd name="connsiteY2" fmla="*/ 1663072 h 1767847"/>
                <a:gd name="connsiteX3" fmla="*/ 241300 w 2428120"/>
                <a:gd name="connsiteY3" fmla="*/ 1767847 h 1767847"/>
                <a:gd name="connsiteX4" fmla="*/ 0 w 2428120"/>
                <a:gd name="connsiteY4" fmla="*/ 85725 h 1767847"/>
                <a:gd name="connsiteX0" fmla="*/ 0 w 2428120"/>
                <a:gd name="connsiteY0" fmla="*/ 85725 h 1799597"/>
                <a:gd name="connsiteX1" fmla="*/ 2174120 w 2428120"/>
                <a:gd name="connsiteY1" fmla="*/ 0 h 1799597"/>
                <a:gd name="connsiteX2" fmla="*/ 2428120 w 2428120"/>
                <a:gd name="connsiteY2" fmla="*/ 1663072 h 1799597"/>
                <a:gd name="connsiteX3" fmla="*/ 241300 w 2428120"/>
                <a:gd name="connsiteY3" fmla="*/ 1799597 h 1799597"/>
                <a:gd name="connsiteX4" fmla="*/ 0 w 2428120"/>
                <a:gd name="connsiteY4" fmla="*/ 85725 h 1799597"/>
                <a:gd name="connsiteX0" fmla="*/ 0 w 2453520"/>
                <a:gd name="connsiteY0" fmla="*/ 79375 h 1799597"/>
                <a:gd name="connsiteX1" fmla="*/ 2199520 w 2453520"/>
                <a:gd name="connsiteY1" fmla="*/ 0 h 1799597"/>
                <a:gd name="connsiteX2" fmla="*/ 2453520 w 2453520"/>
                <a:gd name="connsiteY2" fmla="*/ 1663072 h 1799597"/>
                <a:gd name="connsiteX3" fmla="*/ 266700 w 2453520"/>
                <a:gd name="connsiteY3" fmla="*/ 1799597 h 1799597"/>
                <a:gd name="connsiteX4" fmla="*/ 0 w 2453520"/>
                <a:gd name="connsiteY4" fmla="*/ 79375 h 1799597"/>
                <a:gd name="connsiteX0" fmla="*/ 0 w 2453520"/>
                <a:gd name="connsiteY0" fmla="*/ 22225 h 1742447"/>
                <a:gd name="connsiteX1" fmla="*/ 669170 w 2453520"/>
                <a:gd name="connsiteY1" fmla="*/ 0 h 1742447"/>
                <a:gd name="connsiteX2" fmla="*/ 2453520 w 2453520"/>
                <a:gd name="connsiteY2" fmla="*/ 1605922 h 1742447"/>
                <a:gd name="connsiteX3" fmla="*/ 266700 w 2453520"/>
                <a:gd name="connsiteY3" fmla="*/ 1742447 h 1742447"/>
                <a:gd name="connsiteX4" fmla="*/ 0 w 2453520"/>
                <a:gd name="connsiteY4" fmla="*/ 22225 h 1742447"/>
                <a:gd name="connsiteX0" fmla="*/ 0 w 2453520"/>
                <a:gd name="connsiteY0" fmla="*/ 22225 h 1742447"/>
                <a:gd name="connsiteX1" fmla="*/ 669170 w 2453520"/>
                <a:gd name="connsiteY1" fmla="*/ 0 h 1742447"/>
                <a:gd name="connsiteX2" fmla="*/ 2453520 w 2453520"/>
                <a:gd name="connsiteY2" fmla="*/ 1605922 h 1742447"/>
                <a:gd name="connsiteX3" fmla="*/ 266700 w 2453520"/>
                <a:gd name="connsiteY3" fmla="*/ 1742447 h 1742447"/>
                <a:gd name="connsiteX4" fmla="*/ 0 w 2453520"/>
                <a:gd name="connsiteY4" fmla="*/ 22225 h 1742447"/>
                <a:gd name="connsiteX0" fmla="*/ 0 w 2448758"/>
                <a:gd name="connsiteY0" fmla="*/ 24606 h 1742447"/>
                <a:gd name="connsiteX1" fmla="*/ 664408 w 2448758"/>
                <a:gd name="connsiteY1" fmla="*/ 0 h 1742447"/>
                <a:gd name="connsiteX2" fmla="*/ 2448758 w 2448758"/>
                <a:gd name="connsiteY2" fmla="*/ 1605922 h 1742447"/>
                <a:gd name="connsiteX3" fmla="*/ 261938 w 2448758"/>
                <a:gd name="connsiteY3" fmla="*/ 1742447 h 1742447"/>
                <a:gd name="connsiteX4" fmla="*/ 0 w 2448758"/>
                <a:gd name="connsiteY4" fmla="*/ 24606 h 1742447"/>
                <a:gd name="connsiteX0" fmla="*/ 0 w 2448758"/>
                <a:gd name="connsiteY0" fmla="*/ 22225 h 1740066"/>
                <a:gd name="connsiteX1" fmla="*/ 666789 w 2448758"/>
                <a:gd name="connsiteY1" fmla="*/ 0 h 1740066"/>
                <a:gd name="connsiteX2" fmla="*/ 2448758 w 2448758"/>
                <a:gd name="connsiteY2" fmla="*/ 1603541 h 1740066"/>
                <a:gd name="connsiteX3" fmla="*/ 261938 w 2448758"/>
                <a:gd name="connsiteY3" fmla="*/ 1740066 h 1740066"/>
                <a:gd name="connsiteX4" fmla="*/ 0 w 2448758"/>
                <a:gd name="connsiteY4" fmla="*/ 22225 h 1740066"/>
                <a:gd name="connsiteX0" fmla="*/ 0 w 2448758"/>
                <a:gd name="connsiteY0" fmla="*/ 22225 h 1740066"/>
                <a:gd name="connsiteX1" fmla="*/ 666789 w 2448758"/>
                <a:gd name="connsiteY1" fmla="*/ 0 h 1740066"/>
                <a:gd name="connsiteX2" fmla="*/ 2448758 w 2448758"/>
                <a:gd name="connsiteY2" fmla="*/ 1603541 h 1740066"/>
                <a:gd name="connsiteX3" fmla="*/ 264319 w 2448758"/>
                <a:gd name="connsiteY3" fmla="*/ 1740066 h 1740066"/>
                <a:gd name="connsiteX4" fmla="*/ 0 w 2448758"/>
                <a:gd name="connsiteY4" fmla="*/ 22225 h 174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758" h="1740066">
                  <a:moveTo>
                    <a:pt x="0" y="22225"/>
                  </a:moveTo>
                  <a:lnTo>
                    <a:pt x="666789" y="0"/>
                  </a:lnTo>
                  <a:cubicBezTo>
                    <a:pt x="1109172" y="1430657"/>
                    <a:pt x="1853975" y="1068234"/>
                    <a:pt x="2448758" y="1603541"/>
                  </a:cubicBezTo>
                  <a:lnTo>
                    <a:pt x="264319" y="1740066"/>
                  </a:lnTo>
                  <a:lnTo>
                    <a:pt x="0" y="22225"/>
                  </a:lnTo>
                  <a:close/>
                </a:path>
              </a:pathLst>
            </a:custGeom>
            <a:solidFill>
              <a:srgbClr val="E8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8EAEC"/>
                </a:solidFill>
              </a:endParaRPr>
            </a:p>
          </p:txBody>
        </p:sp>
      </p:grpSp>
      <p:cxnSp>
        <p:nvCxnSpPr>
          <p:cNvPr id="66" name="Straight Connector 65"/>
          <p:cNvCxnSpPr>
            <a:stCxn id="64" idx="0"/>
            <a:endCxn id="64" idx="1"/>
          </p:cNvCxnSpPr>
          <p:nvPr/>
        </p:nvCxnSpPr>
        <p:spPr>
          <a:xfrm flipV="1">
            <a:off x="1237960" y="1544255"/>
            <a:ext cx="2199520" cy="77695"/>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228317" y="1547523"/>
            <a:ext cx="2453520" cy="1761519"/>
            <a:chOff x="2911068" y="1873226"/>
            <a:chExt cx="2453520" cy="1799597"/>
          </a:xfrm>
        </p:grpSpPr>
        <p:sp>
          <p:nvSpPr>
            <p:cNvPr id="9" name="Rectangle 8"/>
            <p:cNvSpPr/>
            <p:nvPr/>
          </p:nvSpPr>
          <p:spPr>
            <a:xfrm>
              <a:off x="2911068" y="1873226"/>
              <a:ext cx="2453520" cy="1799597"/>
            </a:xfrm>
            <a:custGeom>
              <a:avLst/>
              <a:gdLst>
                <a:gd name="connsiteX0" fmla="*/ 0 w 2209045"/>
                <a:gd name="connsiteY0" fmla="*/ 0 h 1688472"/>
                <a:gd name="connsiteX1" fmla="*/ 2209045 w 2209045"/>
                <a:gd name="connsiteY1" fmla="*/ 0 h 1688472"/>
                <a:gd name="connsiteX2" fmla="*/ 2209045 w 2209045"/>
                <a:gd name="connsiteY2" fmla="*/ 1688472 h 1688472"/>
                <a:gd name="connsiteX3" fmla="*/ 0 w 2209045"/>
                <a:gd name="connsiteY3" fmla="*/ 1688472 h 1688472"/>
                <a:gd name="connsiteX4" fmla="*/ 0 w 2209045"/>
                <a:gd name="connsiteY4" fmla="*/ 0 h 1688472"/>
                <a:gd name="connsiteX0" fmla="*/ 0 w 2450345"/>
                <a:gd name="connsiteY0" fmla="*/ 6350 h 1688472"/>
                <a:gd name="connsiteX1" fmla="*/ 2450345 w 2450345"/>
                <a:gd name="connsiteY1" fmla="*/ 0 h 1688472"/>
                <a:gd name="connsiteX2" fmla="*/ 2450345 w 2450345"/>
                <a:gd name="connsiteY2" fmla="*/ 1688472 h 1688472"/>
                <a:gd name="connsiteX3" fmla="*/ 241300 w 2450345"/>
                <a:gd name="connsiteY3" fmla="*/ 1688472 h 1688472"/>
                <a:gd name="connsiteX4" fmla="*/ 0 w 2450345"/>
                <a:gd name="connsiteY4" fmla="*/ 6350 h 1688472"/>
                <a:gd name="connsiteX0" fmla="*/ 0 w 2450345"/>
                <a:gd name="connsiteY0" fmla="*/ 85725 h 1767847"/>
                <a:gd name="connsiteX1" fmla="*/ 2174120 w 2450345"/>
                <a:gd name="connsiteY1" fmla="*/ 0 h 1767847"/>
                <a:gd name="connsiteX2" fmla="*/ 2450345 w 2450345"/>
                <a:gd name="connsiteY2" fmla="*/ 1767847 h 1767847"/>
                <a:gd name="connsiteX3" fmla="*/ 241300 w 2450345"/>
                <a:gd name="connsiteY3" fmla="*/ 1767847 h 1767847"/>
                <a:gd name="connsiteX4" fmla="*/ 0 w 2450345"/>
                <a:gd name="connsiteY4" fmla="*/ 85725 h 1767847"/>
                <a:gd name="connsiteX0" fmla="*/ 0 w 2428120"/>
                <a:gd name="connsiteY0" fmla="*/ 85725 h 1767847"/>
                <a:gd name="connsiteX1" fmla="*/ 2174120 w 2428120"/>
                <a:gd name="connsiteY1" fmla="*/ 0 h 1767847"/>
                <a:gd name="connsiteX2" fmla="*/ 2428120 w 2428120"/>
                <a:gd name="connsiteY2" fmla="*/ 1663072 h 1767847"/>
                <a:gd name="connsiteX3" fmla="*/ 241300 w 2428120"/>
                <a:gd name="connsiteY3" fmla="*/ 1767847 h 1767847"/>
                <a:gd name="connsiteX4" fmla="*/ 0 w 2428120"/>
                <a:gd name="connsiteY4" fmla="*/ 85725 h 1767847"/>
                <a:gd name="connsiteX0" fmla="*/ 0 w 2428120"/>
                <a:gd name="connsiteY0" fmla="*/ 85725 h 1799597"/>
                <a:gd name="connsiteX1" fmla="*/ 2174120 w 2428120"/>
                <a:gd name="connsiteY1" fmla="*/ 0 h 1799597"/>
                <a:gd name="connsiteX2" fmla="*/ 2428120 w 2428120"/>
                <a:gd name="connsiteY2" fmla="*/ 1663072 h 1799597"/>
                <a:gd name="connsiteX3" fmla="*/ 241300 w 2428120"/>
                <a:gd name="connsiteY3" fmla="*/ 1799597 h 1799597"/>
                <a:gd name="connsiteX4" fmla="*/ 0 w 2428120"/>
                <a:gd name="connsiteY4" fmla="*/ 85725 h 1799597"/>
                <a:gd name="connsiteX0" fmla="*/ 0 w 2453520"/>
                <a:gd name="connsiteY0" fmla="*/ 79375 h 1799597"/>
                <a:gd name="connsiteX1" fmla="*/ 2199520 w 2453520"/>
                <a:gd name="connsiteY1" fmla="*/ 0 h 1799597"/>
                <a:gd name="connsiteX2" fmla="*/ 2453520 w 2453520"/>
                <a:gd name="connsiteY2" fmla="*/ 1663072 h 1799597"/>
                <a:gd name="connsiteX3" fmla="*/ 266700 w 2453520"/>
                <a:gd name="connsiteY3" fmla="*/ 1799597 h 1799597"/>
                <a:gd name="connsiteX4" fmla="*/ 0 w 2453520"/>
                <a:gd name="connsiteY4" fmla="*/ 79375 h 1799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520" h="1799597">
                  <a:moveTo>
                    <a:pt x="0" y="79375"/>
                  </a:moveTo>
                  <a:lnTo>
                    <a:pt x="2199520" y="0"/>
                  </a:lnTo>
                  <a:lnTo>
                    <a:pt x="2453520" y="1663072"/>
                  </a:lnTo>
                  <a:lnTo>
                    <a:pt x="266700" y="1799597"/>
                  </a:lnTo>
                  <a:lnTo>
                    <a:pt x="0" y="79375"/>
                  </a:lnTo>
                  <a:close/>
                </a:path>
              </a:pathLst>
            </a:custGeom>
            <a:solidFill>
              <a:srgbClr val="F5F7F8"/>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8"/>
            <p:cNvSpPr/>
            <p:nvPr/>
          </p:nvSpPr>
          <p:spPr>
            <a:xfrm>
              <a:off x="2915829" y="1932757"/>
              <a:ext cx="2448758" cy="1740066"/>
            </a:xfrm>
            <a:custGeom>
              <a:avLst/>
              <a:gdLst>
                <a:gd name="connsiteX0" fmla="*/ 0 w 2209045"/>
                <a:gd name="connsiteY0" fmla="*/ 0 h 1688472"/>
                <a:gd name="connsiteX1" fmla="*/ 2209045 w 2209045"/>
                <a:gd name="connsiteY1" fmla="*/ 0 h 1688472"/>
                <a:gd name="connsiteX2" fmla="*/ 2209045 w 2209045"/>
                <a:gd name="connsiteY2" fmla="*/ 1688472 h 1688472"/>
                <a:gd name="connsiteX3" fmla="*/ 0 w 2209045"/>
                <a:gd name="connsiteY3" fmla="*/ 1688472 h 1688472"/>
                <a:gd name="connsiteX4" fmla="*/ 0 w 2209045"/>
                <a:gd name="connsiteY4" fmla="*/ 0 h 1688472"/>
                <a:gd name="connsiteX0" fmla="*/ 0 w 2450345"/>
                <a:gd name="connsiteY0" fmla="*/ 6350 h 1688472"/>
                <a:gd name="connsiteX1" fmla="*/ 2450345 w 2450345"/>
                <a:gd name="connsiteY1" fmla="*/ 0 h 1688472"/>
                <a:gd name="connsiteX2" fmla="*/ 2450345 w 2450345"/>
                <a:gd name="connsiteY2" fmla="*/ 1688472 h 1688472"/>
                <a:gd name="connsiteX3" fmla="*/ 241300 w 2450345"/>
                <a:gd name="connsiteY3" fmla="*/ 1688472 h 1688472"/>
                <a:gd name="connsiteX4" fmla="*/ 0 w 2450345"/>
                <a:gd name="connsiteY4" fmla="*/ 6350 h 1688472"/>
                <a:gd name="connsiteX0" fmla="*/ 0 w 2450345"/>
                <a:gd name="connsiteY0" fmla="*/ 85725 h 1767847"/>
                <a:gd name="connsiteX1" fmla="*/ 2174120 w 2450345"/>
                <a:gd name="connsiteY1" fmla="*/ 0 h 1767847"/>
                <a:gd name="connsiteX2" fmla="*/ 2450345 w 2450345"/>
                <a:gd name="connsiteY2" fmla="*/ 1767847 h 1767847"/>
                <a:gd name="connsiteX3" fmla="*/ 241300 w 2450345"/>
                <a:gd name="connsiteY3" fmla="*/ 1767847 h 1767847"/>
                <a:gd name="connsiteX4" fmla="*/ 0 w 2450345"/>
                <a:gd name="connsiteY4" fmla="*/ 85725 h 1767847"/>
                <a:gd name="connsiteX0" fmla="*/ 0 w 2428120"/>
                <a:gd name="connsiteY0" fmla="*/ 85725 h 1767847"/>
                <a:gd name="connsiteX1" fmla="*/ 2174120 w 2428120"/>
                <a:gd name="connsiteY1" fmla="*/ 0 h 1767847"/>
                <a:gd name="connsiteX2" fmla="*/ 2428120 w 2428120"/>
                <a:gd name="connsiteY2" fmla="*/ 1663072 h 1767847"/>
                <a:gd name="connsiteX3" fmla="*/ 241300 w 2428120"/>
                <a:gd name="connsiteY3" fmla="*/ 1767847 h 1767847"/>
                <a:gd name="connsiteX4" fmla="*/ 0 w 2428120"/>
                <a:gd name="connsiteY4" fmla="*/ 85725 h 1767847"/>
                <a:gd name="connsiteX0" fmla="*/ 0 w 2428120"/>
                <a:gd name="connsiteY0" fmla="*/ 85725 h 1799597"/>
                <a:gd name="connsiteX1" fmla="*/ 2174120 w 2428120"/>
                <a:gd name="connsiteY1" fmla="*/ 0 h 1799597"/>
                <a:gd name="connsiteX2" fmla="*/ 2428120 w 2428120"/>
                <a:gd name="connsiteY2" fmla="*/ 1663072 h 1799597"/>
                <a:gd name="connsiteX3" fmla="*/ 241300 w 2428120"/>
                <a:gd name="connsiteY3" fmla="*/ 1799597 h 1799597"/>
                <a:gd name="connsiteX4" fmla="*/ 0 w 2428120"/>
                <a:gd name="connsiteY4" fmla="*/ 85725 h 1799597"/>
                <a:gd name="connsiteX0" fmla="*/ 0 w 2453520"/>
                <a:gd name="connsiteY0" fmla="*/ 79375 h 1799597"/>
                <a:gd name="connsiteX1" fmla="*/ 2199520 w 2453520"/>
                <a:gd name="connsiteY1" fmla="*/ 0 h 1799597"/>
                <a:gd name="connsiteX2" fmla="*/ 2453520 w 2453520"/>
                <a:gd name="connsiteY2" fmla="*/ 1663072 h 1799597"/>
                <a:gd name="connsiteX3" fmla="*/ 266700 w 2453520"/>
                <a:gd name="connsiteY3" fmla="*/ 1799597 h 1799597"/>
                <a:gd name="connsiteX4" fmla="*/ 0 w 2453520"/>
                <a:gd name="connsiteY4" fmla="*/ 79375 h 1799597"/>
                <a:gd name="connsiteX0" fmla="*/ 0 w 2453520"/>
                <a:gd name="connsiteY0" fmla="*/ 22225 h 1742447"/>
                <a:gd name="connsiteX1" fmla="*/ 669170 w 2453520"/>
                <a:gd name="connsiteY1" fmla="*/ 0 h 1742447"/>
                <a:gd name="connsiteX2" fmla="*/ 2453520 w 2453520"/>
                <a:gd name="connsiteY2" fmla="*/ 1605922 h 1742447"/>
                <a:gd name="connsiteX3" fmla="*/ 266700 w 2453520"/>
                <a:gd name="connsiteY3" fmla="*/ 1742447 h 1742447"/>
                <a:gd name="connsiteX4" fmla="*/ 0 w 2453520"/>
                <a:gd name="connsiteY4" fmla="*/ 22225 h 1742447"/>
                <a:gd name="connsiteX0" fmla="*/ 0 w 2453520"/>
                <a:gd name="connsiteY0" fmla="*/ 22225 h 1742447"/>
                <a:gd name="connsiteX1" fmla="*/ 669170 w 2453520"/>
                <a:gd name="connsiteY1" fmla="*/ 0 h 1742447"/>
                <a:gd name="connsiteX2" fmla="*/ 2453520 w 2453520"/>
                <a:gd name="connsiteY2" fmla="*/ 1605922 h 1742447"/>
                <a:gd name="connsiteX3" fmla="*/ 266700 w 2453520"/>
                <a:gd name="connsiteY3" fmla="*/ 1742447 h 1742447"/>
                <a:gd name="connsiteX4" fmla="*/ 0 w 2453520"/>
                <a:gd name="connsiteY4" fmla="*/ 22225 h 1742447"/>
                <a:gd name="connsiteX0" fmla="*/ 0 w 2448758"/>
                <a:gd name="connsiteY0" fmla="*/ 24606 h 1742447"/>
                <a:gd name="connsiteX1" fmla="*/ 664408 w 2448758"/>
                <a:gd name="connsiteY1" fmla="*/ 0 h 1742447"/>
                <a:gd name="connsiteX2" fmla="*/ 2448758 w 2448758"/>
                <a:gd name="connsiteY2" fmla="*/ 1605922 h 1742447"/>
                <a:gd name="connsiteX3" fmla="*/ 261938 w 2448758"/>
                <a:gd name="connsiteY3" fmla="*/ 1742447 h 1742447"/>
                <a:gd name="connsiteX4" fmla="*/ 0 w 2448758"/>
                <a:gd name="connsiteY4" fmla="*/ 24606 h 1742447"/>
                <a:gd name="connsiteX0" fmla="*/ 0 w 2448758"/>
                <a:gd name="connsiteY0" fmla="*/ 22225 h 1740066"/>
                <a:gd name="connsiteX1" fmla="*/ 666789 w 2448758"/>
                <a:gd name="connsiteY1" fmla="*/ 0 h 1740066"/>
                <a:gd name="connsiteX2" fmla="*/ 2448758 w 2448758"/>
                <a:gd name="connsiteY2" fmla="*/ 1603541 h 1740066"/>
                <a:gd name="connsiteX3" fmla="*/ 261938 w 2448758"/>
                <a:gd name="connsiteY3" fmla="*/ 1740066 h 1740066"/>
                <a:gd name="connsiteX4" fmla="*/ 0 w 2448758"/>
                <a:gd name="connsiteY4" fmla="*/ 22225 h 1740066"/>
                <a:gd name="connsiteX0" fmla="*/ 0 w 2448758"/>
                <a:gd name="connsiteY0" fmla="*/ 22225 h 1740066"/>
                <a:gd name="connsiteX1" fmla="*/ 666789 w 2448758"/>
                <a:gd name="connsiteY1" fmla="*/ 0 h 1740066"/>
                <a:gd name="connsiteX2" fmla="*/ 2448758 w 2448758"/>
                <a:gd name="connsiteY2" fmla="*/ 1603541 h 1740066"/>
                <a:gd name="connsiteX3" fmla="*/ 264319 w 2448758"/>
                <a:gd name="connsiteY3" fmla="*/ 1740066 h 1740066"/>
                <a:gd name="connsiteX4" fmla="*/ 0 w 2448758"/>
                <a:gd name="connsiteY4" fmla="*/ 22225 h 174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758" h="1740066">
                  <a:moveTo>
                    <a:pt x="0" y="22225"/>
                  </a:moveTo>
                  <a:lnTo>
                    <a:pt x="666789" y="0"/>
                  </a:lnTo>
                  <a:cubicBezTo>
                    <a:pt x="1109172" y="1430657"/>
                    <a:pt x="1853975" y="1068234"/>
                    <a:pt x="2448758" y="1603541"/>
                  </a:cubicBezTo>
                  <a:lnTo>
                    <a:pt x="264319" y="1740066"/>
                  </a:lnTo>
                  <a:lnTo>
                    <a:pt x="0" y="22225"/>
                  </a:lnTo>
                  <a:close/>
                </a:path>
              </a:pathLst>
            </a:custGeom>
            <a:solidFill>
              <a:srgbClr val="E8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8EAEC"/>
                </a:solidFill>
              </a:endParaRPr>
            </a:p>
          </p:txBody>
        </p:sp>
      </p:grpSp>
      <p:cxnSp>
        <p:nvCxnSpPr>
          <p:cNvPr id="13" name="Straight Connector 12"/>
          <p:cNvCxnSpPr>
            <a:stCxn id="9" idx="0"/>
            <a:endCxn id="9" idx="1"/>
          </p:cNvCxnSpPr>
          <p:nvPr/>
        </p:nvCxnSpPr>
        <p:spPr>
          <a:xfrm flipV="1">
            <a:off x="1228317" y="1547523"/>
            <a:ext cx="2199520" cy="77695"/>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2006224" y="4691932"/>
            <a:ext cx="3507336" cy="1178191"/>
            <a:chOff x="2006224" y="4701458"/>
            <a:chExt cx="3507336" cy="1178191"/>
          </a:xfrm>
        </p:grpSpPr>
        <p:grpSp>
          <p:nvGrpSpPr>
            <p:cNvPr id="68" name="Group 67"/>
            <p:cNvGrpSpPr/>
            <p:nvPr/>
          </p:nvGrpSpPr>
          <p:grpSpPr>
            <a:xfrm>
              <a:off x="2006224" y="4701458"/>
              <a:ext cx="3507336" cy="1178191"/>
              <a:chOff x="2006224" y="4701458"/>
              <a:chExt cx="3507336" cy="1178191"/>
            </a:xfrm>
          </p:grpSpPr>
          <p:sp>
            <p:nvSpPr>
              <p:cNvPr id="70" name="Rectangle 16"/>
              <p:cNvSpPr/>
              <p:nvPr/>
            </p:nvSpPr>
            <p:spPr>
              <a:xfrm>
                <a:off x="2006224" y="4701458"/>
                <a:ext cx="3507336" cy="1178191"/>
              </a:xfrm>
              <a:custGeom>
                <a:avLst/>
                <a:gdLst>
                  <a:gd name="connsiteX0" fmla="*/ 0 w 1765425"/>
                  <a:gd name="connsiteY0" fmla="*/ 0 h 1848148"/>
                  <a:gd name="connsiteX1" fmla="*/ 1765425 w 1765425"/>
                  <a:gd name="connsiteY1" fmla="*/ 0 h 1848148"/>
                  <a:gd name="connsiteX2" fmla="*/ 1765425 w 1765425"/>
                  <a:gd name="connsiteY2" fmla="*/ 1848148 h 1848148"/>
                  <a:gd name="connsiteX3" fmla="*/ 0 w 1765425"/>
                  <a:gd name="connsiteY3" fmla="*/ 1848148 h 1848148"/>
                  <a:gd name="connsiteX4" fmla="*/ 0 w 1765425"/>
                  <a:gd name="connsiteY4" fmla="*/ 0 h 1848148"/>
                  <a:gd name="connsiteX0" fmla="*/ 0 w 2408221"/>
                  <a:gd name="connsiteY0" fmla="*/ 226336 h 2074484"/>
                  <a:gd name="connsiteX1" fmla="*/ 2408221 w 2408221"/>
                  <a:gd name="connsiteY1" fmla="*/ 0 h 2074484"/>
                  <a:gd name="connsiteX2" fmla="*/ 1765425 w 2408221"/>
                  <a:gd name="connsiteY2" fmla="*/ 2074484 h 2074484"/>
                  <a:gd name="connsiteX3" fmla="*/ 0 w 2408221"/>
                  <a:gd name="connsiteY3" fmla="*/ 2074484 h 2074484"/>
                  <a:gd name="connsiteX4" fmla="*/ 0 w 2408221"/>
                  <a:gd name="connsiteY4" fmla="*/ 226336 h 2074484"/>
                  <a:gd name="connsiteX0" fmla="*/ 0 w 3494636"/>
                  <a:gd name="connsiteY0" fmla="*/ 226336 h 2074484"/>
                  <a:gd name="connsiteX1" fmla="*/ 2408221 w 3494636"/>
                  <a:gd name="connsiteY1" fmla="*/ 0 h 2074484"/>
                  <a:gd name="connsiteX2" fmla="*/ 3494636 w 3494636"/>
                  <a:gd name="connsiteY2" fmla="*/ 843213 h 2074484"/>
                  <a:gd name="connsiteX3" fmla="*/ 0 w 3494636"/>
                  <a:gd name="connsiteY3" fmla="*/ 2074484 h 2074484"/>
                  <a:gd name="connsiteX4" fmla="*/ 0 w 3494636"/>
                  <a:gd name="connsiteY4" fmla="*/ 226336 h 2074484"/>
                  <a:gd name="connsiteX0" fmla="*/ 0 w 3494636"/>
                  <a:gd name="connsiteY0" fmla="*/ 226336 h 843213"/>
                  <a:gd name="connsiteX1" fmla="*/ 2408221 w 3494636"/>
                  <a:gd name="connsiteY1" fmla="*/ 0 h 843213"/>
                  <a:gd name="connsiteX2" fmla="*/ 3494636 w 3494636"/>
                  <a:gd name="connsiteY2" fmla="*/ 843213 h 843213"/>
                  <a:gd name="connsiteX3" fmla="*/ 1665837 w 3494636"/>
                  <a:gd name="connsiteY3" fmla="*/ 752678 h 843213"/>
                  <a:gd name="connsiteX4" fmla="*/ 0 w 3494636"/>
                  <a:gd name="connsiteY4" fmla="*/ 226336 h 843213"/>
                  <a:gd name="connsiteX0" fmla="*/ 0 w 3494636"/>
                  <a:gd name="connsiteY0" fmla="*/ 226336 h 1277779"/>
                  <a:gd name="connsiteX1" fmla="*/ 2408221 w 3494636"/>
                  <a:gd name="connsiteY1" fmla="*/ 0 h 1277779"/>
                  <a:gd name="connsiteX2" fmla="*/ 3494636 w 3494636"/>
                  <a:gd name="connsiteY2" fmla="*/ 843213 h 1277779"/>
                  <a:gd name="connsiteX3" fmla="*/ 869132 w 3494636"/>
                  <a:gd name="connsiteY3" fmla="*/ 1277779 h 1277779"/>
                  <a:gd name="connsiteX4" fmla="*/ 0 w 3494636"/>
                  <a:gd name="connsiteY4" fmla="*/ 226336 h 1277779"/>
                  <a:gd name="connsiteX0" fmla="*/ 0 w 3494636"/>
                  <a:gd name="connsiteY0" fmla="*/ 226336 h 1178191"/>
                  <a:gd name="connsiteX1" fmla="*/ 2408221 w 3494636"/>
                  <a:gd name="connsiteY1" fmla="*/ 0 h 1178191"/>
                  <a:gd name="connsiteX2" fmla="*/ 3494636 w 3494636"/>
                  <a:gd name="connsiteY2" fmla="*/ 843213 h 1178191"/>
                  <a:gd name="connsiteX3" fmla="*/ 805757 w 3494636"/>
                  <a:gd name="connsiteY3" fmla="*/ 1178191 h 1178191"/>
                  <a:gd name="connsiteX4" fmla="*/ 0 w 3494636"/>
                  <a:gd name="connsiteY4" fmla="*/ 226336 h 1178191"/>
                  <a:gd name="connsiteX0" fmla="*/ 0 w 3507336"/>
                  <a:gd name="connsiteY0" fmla="*/ 216811 h 1178191"/>
                  <a:gd name="connsiteX1" fmla="*/ 2420921 w 3507336"/>
                  <a:gd name="connsiteY1" fmla="*/ 0 h 1178191"/>
                  <a:gd name="connsiteX2" fmla="*/ 3507336 w 3507336"/>
                  <a:gd name="connsiteY2" fmla="*/ 843213 h 1178191"/>
                  <a:gd name="connsiteX3" fmla="*/ 818457 w 3507336"/>
                  <a:gd name="connsiteY3" fmla="*/ 1178191 h 1178191"/>
                  <a:gd name="connsiteX4" fmla="*/ 0 w 3507336"/>
                  <a:gd name="connsiteY4" fmla="*/ 216811 h 117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336" h="1178191">
                    <a:moveTo>
                      <a:pt x="0" y="216811"/>
                    </a:moveTo>
                    <a:lnTo>
                      <a:pt x="2420921" y="0"/>
                    </a:lnTo>
                    <a:lnTo>
                      <a:pt x="3507336" y="843213"/>
                    </a:lnTo>
                    <a:lnTo>
                      <a:pt x="818457" y="1178191"/>
                    </a:lnTo>
                    <a:lnTo>
                      <a:pt x="0" y="216811"/>
                    </a:lnTo>
                    <a:close/>
                  </a:path>
                </a:pathLst>
              </a:custGeom>
              <a:solidFill>
                <a:srgbClr val="F5F7F8"/>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6"/>
              <p:cNvSpPr/>
              <p:nvPr/>
            </p:nvSpPr>
            <p:spPr>
              <a:xfrm>
                <a:off x="2222345" y="4719325"/>
                <a:ext cx="2511581" cy="632091"/>
              </a:xfrm>
              <a:custGeom>
                <a:avLst/>
                <a:gdLst>
                  <a:gd name="connsiteX0" fmla="*/ 0 w 1765425"/>
                  <a:gd name="connsiteY0" fmla="*/ 0 h 1848148"/>
                  <a:gd name="connsiteX1" fmla="*/ 1765425 w 1765425"/>
                  <a:gd name="connsiteY1" fmla="*/ 0 h 1848148"/>
                  <a:gd name="connsiteX2" fmla="*/ 1765425 w 1765425"/>
                  <a:gd name="connsiteY2" fmla="*/ 1848148 h 1848148"/>
                  <a:gd name="connsiteX3" fmla="*/ 0 w 1765425"/>
                  <a:gd name="connsiteY3" fmla="*/ 1848148 h 1848148"/>
                  <a:gd name="connsiteX4" fmla="*/ 0 w 1765425"/>
                  <a:gd name="connsiteY4" fmla="*/ 0 h 1848148"/>
                  <a:gd name="connsiteX0" fmla="*/ 0 w 2408221"/>
                  <a:gd name="connsiteY0" fmla="*/ 226336 h 2074484"/>
                  <a:gd name="connsiteX1" fmla="*/ 2408221 w 2408221"/>
                  <a:gd name="connsiteY1" fmla="*/ 0 h 2074484"/>
                  <a:gd name="connsiteX2" fmla="*/ 1765425 w 2408221"/>
                  <a:gd name="connsiteY2" fmla="*/ 2074484 h 2074484"/>
                  <a:gd name="connsiteX3" fmla="*/ 0 w 2408221"/>
                  <a:gd name="connsiteY3" fmla="*/ 2074484 h 2074484"/>
                  <a:gd name="connsiteX4" fmla="*/ 0 w 2408221"/>
                  <a:gd name="connsiteY4" fmla="*/ 226336 h 2074484"/>
                  <a:gd name="connsiteX0" fmla="*/ 0 w 3494636"/>
                  <a:gd name="connsiteY0" fmla="*/ 226336 h 2074484"/>
                  <a:gd name="connsiteX1" fmla="*/ 2408221 w 3494636"/>
                  <a:gd name="connsiteY1" fmla="*/ 0 h 2074484"/>
                  <a:gd name="connsiteX2" fmla="*/ 3494636 w 3494636"/>
                  <a:gd name="connsiteY2" fmla="*/ 843213 h 2074484"/>
                  <a:gd name="connsiteX3" fmla="*/ 0 w 3494636"/>
                  <a:gd name="connsiteY3" fmla="*/ 2074484 h 2074484"/>
                  <a:gd name="connsiteX4" fmla="*/ 0 w 3494636"/>
                  <a:gd name="connsiteY4" fmla="*/ 226336 h 2074484"/>
                  <a:gd name="connsiteX0" fmla="*/ 0 w 3494636"/>
                  <a:gd name="connsiteY0" fmla="*/ 226336 h 843213"/>
                  <a:gd name="connsiteX1" fmla="*/ 2408221 w 3494636"/>
                  <a:gd name="connsiteY1" fmla="*/ 0 h 843213"/>
                  <a:gd name="connsiteX2" fmla="*/ 3494636 w 3494636"/>
                  <a:gd name="connsiteY2" fmla="*/ 843213 h 843213"/>
                  <a:gd name="connsiteX3" fmla="*/ 1665837 w 3494636"/>
                  <a:gd name="connsiteY3" fmla="*/ 752678 h 843213"/>
                  <a:gd name="connsiteX4" fmla="*/ 0 w 3494636"/>
                  <a:gd name="connsiteY4" fmla="*/ 226336 h 843213"/>
                  <a:gd name="connsiteX0" fmla="*/ 0 w 3494636"/>
                  <a:gd name="connsiteY0" fmla="*/ 226336 h 1277779"/>
                  <a:gd name="connsiteX1" fmla="*/ 2408221 w 3494636"/>
                  <a:gd name="connsiteY1" fmla="*/ 0 h 1277779"/>
                  <a:gd name="connsiteX2" fmla="*/ 3494636 w 3494636"/>
                  <a:gd name="connsiteY2" fmla="*/ 843213 h 1277779"/>
                  <a:gd name="connsiteX3" fmla="*/ 869132 w 3494636"/>
                  <a:gd name="connsiteY3" fmla="*/ 1277779 h 1277779"/>
                  <a:gd name="connsiteX4" fmla="*/ 0 w 3494636"/>
                  <a:gd name="connsiteY4" fmla="*/ 226336 h 1277779"/>
                  <a:gd name="connsiteX0" fmla="*/ 0 w 3494636"/>
                  <a:gd name="connsiteY0" fmla="*/ 226336 h 1178191"/>
                  <a:gd name="connsiteX1" fmla="*/ 2408221 w 3494636"/>
                  <a:gd name="connsiteY1" fmla="*/ 0 h 1178191"/>
                  <a:gd name="connsiteX2" fmla="*/ 3494636 w 3494636"/>
                  <a:gd name="connsiteY2" fmla="*/ 843213 h 1178191"/>
                  <a:gd name="connsiteX3" fmla="*/ 805757 w 3494636"/>
                  <a:gd name="connsiteY3" fmla="*/ 1178191 h 1178191"/>
                  <a:gd name="connsiteX4" fmla="*/ 0 w 3494636"/>
                  <a:gd name="connsiteY4" fmla="*/ 226336 h 1178191"/>
                  <a:gd name="connsiteX0" fmla="*/ 0 w 3507336"/>
                  <a:gd name="connsiteY0" fmla="*/ 216811 h 1178191"/>
                  <a:gd name="connsiteX1" fmla="*/ 2420921 w 3507336"/>
                  <a:gd name="connsiteY1" fmla="*/ 0 h 1178191"/>
                  <a:gd name="connsiteX2" fmla="*/ 3507336 w 3507336"/>
                  <a:gd name="connsiteY2" fmla="*/ 843213 h 1178191"/>
                  <a:gd name="connsiteX3" fmla="*/ 818457 w 3507336"/>
                  <a:gd name="connsiteY3" fmla="*/ 1178191 h 1178191"/>
                  <a:gd name="connsiteX4" fmla="*/ 0 w 3507336"/>
                  <a:gd name="connsiteY4" fmla="*/ 216811 h 1178191"/>
                  <a:gd name="connsiteX0" fmla="*/ 0 w 3574378"/>
                  <a:gd name="connsiteY0" fmla="*/ 216811 h 1178191"/>
                  <a:gd name="connsiteX1" fmla="*/ 2420921 w 3574378"/>
                  <a:gd name="connsiteY1" fmla="*/ 0 h 1178191"/>
                  <a:gd name="connsiteX2" fmla="*/ 3574378 w 3574378"/>
                  <a:gd name="connsiteY2" fmla="*/ 843213 h 1178191"/>
                  <a:gd name="connsiteX3" fmla="*/ 818457 w 3574378"/>
                  <a:gd name="connsiteY3" fmla="*/ 1178191 h 1178191"/>
                  <a:gd name="connsiteX4" fmla="*/ 0 w 3574378"/>
                  <a:gd name="connsiteY4" fmla="*/ 216811 h 1178191"/>
                  <a:gd name="connsiteX0" fmla="*/ 0 w 3574378"/>
                  <a:gd name="connsiteY0" fmla="*/ 0 h 961380"/>
                  <a:gd name="connsiteX1" fmla="*/ 3041058 w 3574378"/>
                  <a:gd name="connsiteY1" fmla="*/ 234039 h 961380"/>
                  <a:gd name="connsiteX2" fmla="*/ 3574378 w 3574378"/>
                  <a:gd name="connsiteY2" fmla="*/ 626402 h 961380"/>
                  <a:gd name="connsiteX3" fmla="*/ 818457 w 3574378"/>
                  <a:gd name="connsiteY3" fmla="*/ 961380 h 961380"/>
                  <a:gd name="connsiteX4" fmla="*/ 0 w 3574378"/>
                  <a:gd name="connsiteY4" fmla="*/ 0 h 961380"/>
                  <a:gd name="connsiteX0" fmla="*/ 0 w 3574378"/>
                  <a:gd name="connsiteY0" fmla="*/ 0 h 974080"/>
                  <a:gd name="connsiteX1" fmla="*/ 3041058 w 3574378"/>
                  <a:gd name="connsiteY1" fmla="*/ 234039 h 974080"/>
                  <a:gd name="connsiteX2" fmla="*/ 3574378 w 3574378"/>
                  <a:gd name="connsiteY2" fmla="*/ 626402 h 974080"/>
                  <a:gd name="connsiteX3" fmla="*/ 935780 w 3574378"/>
                  <a:gd name="connsiteY3" fmla="*/ 974080 h 974080"/>
                  <a:gd name="connsiteX4" fmla="*/ 0 w 3574378"/>
                  <a:gd name="connsiteY4" fmla="*/ 0 h 974080"/>
                  <a:gd name="connsiteX0" fmla="*/ 0 w 3239168"/>
                  <a:gd name="connsiteY0" fmla="*/ 172361 h 740041"/>
                  <a:gd name="connsiteX1" fmla="*/ 2705848 w 3239168"/>
                  <a:gd name="connsiteY1" fmla="*/ 0 h 740041"/>
                  <a:gd name="connsiteX2" fmla="*/ 3239168 w 3239168"/>
                  <a:gd name="connsiteY2" fmla="*/ 392363 h 740041"/>
                  <a:gd name="connsiteX3" fmla="*/ 600570 w 3239168"/>
                  <a:gd name="connsiteY3" fmla="*/ 740041 h 740041"/>
                  <a:gd name="connsiteX4" fmla="*/ 0 w 3239168"/>
                  <a:gd name="connsiteY4" fmla="*/ 172361 h 740041"/>
                  <a:gd name="connsiteX0" fmla="*/ 0 w 3281069"/>
                  <a:gd name="connsiteY0" fmla="*/ 172361 h 740041"/>
                  <a:gd name="connsiteX1" fmla="*/ 2705848 w 3281069"/>
                  <a:gd name="connsiteY1" fmla="*/ 0 h 740041"/>
                  <a:gd name="connsiteX2" fmla="*/ 3281069 w 3281069"/>
                  <a:gd name="connsiteY2" fmla="*/ 424113 h 740041"/>
                  <a:gd name="connsiteX3" fmla="*/ 600570 w 3281069"/>
                  <a:gd name="connsiteY3" fmla="*/ 740041 h 740041"/>
                  <a:gd name="connsiteX4" fmla="*/ 0 w 3281069"/>
                  <a:gd name="connsiteY4" fmla="*/ 172361 h 740041"/>
                  <a:gd name="connsiteX0" fmla="*/ 0 w 3281069"/>
                  <a:gd name="connsiteY0" fmla="*/ 172361 h 682891"/>
                  <a:gd name="connsiteX1" fmla="*/ 2705848 w 3281069"/>
                  <a:gd name="connsiteY1" fmla="*/ 0 h 682891"/>
                  <a:gd name="connsiteX2" fmla="*/ 3281069 w 3281069"/>
                  <a:gd name="connsiteY2" fmla="*/ 424113 h 682891"/>
                  <a:gd name="connsiteX3" fmla="*/ 583810 w 3281069"/>
                  <a:gd name="connsiteY3" fmla="*/ 682891 h 682891"/>
                  <a:gd name="connsiteX4" fmla="*/ 0 w 3281069"/>
                  <a:gd name="connsiteY4" fmla="*/ 172361 h 682891"/>
                  <a:gd name="connsiteX0" fmla="*/ 0 w 3281069"/>
                  <a:gd name="connsiteY0" fmla="*/ 172361 h 555891"/>
                  <a:gd name="connsiteX1" fmla="*/ 2705848 w 3281069"/>
                  <a:gd name="connsiteY1" fmla="*/ 0 h 555891"/>
                  <a:gd name="connsiteX2" fmla="*/ 3281069 w 3281069"/>
                  <a:gd name="connsiteY2" fmla="*/ 424113 h 555891"/>
                  <a:gd name="connsiteX3" fmla="*/ 432965 w 3281069"/>
                  <a:gd name="connsiteY3" fmla="*/ 555891 h 555891"/>
                  <a:gd name="connsiteX4" fmla="*/ 0 w 3281069"/>
                  <a:gd name="connsiteY4" fmla="*/ 172361 h 555891"/>
                  <a:gd name="connsiteX0" fmla="*/ 0 w 3281069"/>
                  <a:gd name="connsiteY0" fmla="*/ 172361 h 651141"/>
                  <a:gd name="connsiteX1" fmla="*/ 2705848 w 3281069"/>
                  <a:gd name="connsiteY1" fmla="*/ 0 h 651141"/>
                  <a:gd name="connsiteX2" fmla="*/ 3281069 w 3281069"/>
                  <a:gd name="connsiteY2" fmla="*/ 424113 h 651141"/>
                  <a:gd name="connsiteX3" fmla="*/ 550289 w 3281069"/>
                  <a:gd name="connsiteY3" fmla="*/ 651141 h 651141"/>
                  <a:gd name="connsiteX4" fmla="*/ 0 w 3281069"/>
                  <a:gd name="connsiteY4" fmla="*/ 172361 h 651141"/>
                  <a:gd name="connsiteX0" fmla="*/ 0 w 3281069"/>
                  <a:gd name="connsiteY0" fmla="*/ 172361 h 619391"/>
                  <a:gd name="connsiteX1" fmla="*/ 2705848 w 3281069"/>
                  <a:gd name="connsiteY1" fmla="*/ 0 h 619391"/>
                  <a:gd name="connsiteX2" fmla="*/ 3281069 w 3281069"/>
                  <a:gd name="connsiteY2" fmla="*/ 424113 h 619391"/>
                  <a:gd name="connsiteX3" fmla="*/ 491627 w 3281069"/>
                  <a:gd name="connsiteY3" fmla="*/ 619391 h 619391"/>
                  <a:gd name="connsiteX4" fmla="*/ 0 w 3281069"/>
                  <a:gd name="connsiteY4" fmla="*/ 172361 h 619391"/>
                  <a:gd name="connsiteX0" fmla="*/ 0 w 3281069"/>
                  <a:gd name="connsiteY0" fmla="*/ 178711 h 625741"/>
                  <a:gd name="connsiteX1" fmla="*/ 2697468 w 3281069"/>
                  <a:gd name="connsiteY1" fmla="*/ 0 h 625741"/>
                  <a:gd name="connsiteX2" fmla="*/ 3281069 w 3281069"/>
                  <a:gd name="connsiteY2" fmla="*/ 430463 h 625741"/>
                  <a:gd name="connsiteX3" fmla="*/ 491627 w 3281069"/>
                  <a:gd name="connsiteY3" fmla="*/ 625741 h 625741"/>
                  <a:gd name="connsiteX4" fmla="*/ 0 w 3281069"/>
                  <a:gd name="connsiteY4" fmla="*/ 178711 h 625741"/>
                  <a:gd name="connsiteX0" fmla="*/ 0 w 3281069"/>
                  <a:gd name="connsiteY0" fmla="*/ 175536 h 622566"/>
                  <a:gd name="connsiteX1" fmla="*/ 2668137 w 3281069"/>
                  <a:gd name="connsiteY1" fmla="*/ 0 h 622566"/>
                  <a:gd name="connsiteX2" fmla="*/ 3281069 w 3281069"/>
                  <a:gd name="connsiteY2" fmla="*/ 427288 h 622566"/>
                  <a:gd name="connsiteX3" fmla="*/ 491627 w 3281069"/>
                  <a:gd name="connsiteY3" fmla="*/ 622566 h 622566"/>
                  <a:gd name="connsiteX4" fmla="*/ 0 w 3281069"/>
                  <a:gd name="connsiteY4" fmla="*/ 175536 h 622566"/>
                  <a:gd name="connsiteX0" fmla="*/ 0 w 3302020"/>
                  <a:gd name="connsiteY0" fmla="*/ 175536 h 622566"/>
                  <a:gd name="connsiteX1" fmla="*/ 2668137 w 3302020"/>
                  <a:gd name="connsiteY1" fmla="*/ 0 h 622566"/>
                  <a:gd name="connsiteX2" fmla="*/ 3302020 w 3302020"/>
                  <a:gd name="connsiteY2" fmla="*/ 417763 h 622566"/>
                  <a:gd name="connsiteX3" fmla="*/ 491627 w 3302020"/>
                  <a:gd name="connsiteY3" fmla="*/ 622566 h 622566"/>
                  <a:gd name="connsiteX4" fmla="*/ 0 w 3302020"/>
                  <a:gd name="connsiteY4" fmla="*/ 175536 h 622566"/>
                  <a:gd name="connsiteX0" fmla="*/ 0 w 3302020"/>
                  <a:gd name="connsiteY0" fmla="*/ 175536 h 632091"/>
                  <a:gd name="connsiteX1" fmla="*/ 2668137 w 3302020"/>
                  <a:gd name="connsiteY1" fmla="*/ 0 h 632091"/>
                  <a:gd name="connsiteX2" fmla="*/ 3302020 w 3302020"/>
                  <a:gd name="connsiteY2" fmla="*/ 417763 h 632091"/>
                  <a:gd name="connsiteX3" fmla="*/ 525148 w 3302020"/>
                  <a:gd name="connsiteY3" fmla="*/ 632091 h 632091"/>
                  <a:gd name="connsiteX4" fmla="*/ 0 w 3302020"/>
                  <a:gd name="connsiteY4" fmla="*/ 175536 h 632091"/>
                  <a:gd name="connsiteX0" fmla="*/ 0 w 3335541"/>
                  <a:gd name="connsiteY0" fmla="*/ 178711 h 632091"/>
                  <a:gd name="connsiteX1" fmla="*/ 2701658 w 3335541"/>
                  <a:gd name="connsiteY1" fmla="*/ 0 h 632091"/>
                  <a:gd name="connsiteX2" fmla="*/ 3335541 w 3335541"/>
                  <a:gd name="connsiteY2" fmla="*/ 417763 h 632091"/>
                  <a:gd name="connsiteX3" fmla="*/ 558669 w 3335541"/>
                  <a:gd name="connsiteY3" fmla="*/ 632091 h 632091"/>
                  <a:gd name="connsiteX4" fmla="*/ 0 w 3335541"/>
                  <a:gd name="connsiteY4" fmla="*/ 178711 h 632091"/>
                  <a:gd name="connsiteX0" fmla="*/ 0 w 3314590"/>
                  <a:gd name="connsiteY0" fmla="*/ 178711 h 632091"/>
                  <a:gd name="connsiteX1" fmla="*/ 2680707 w 3314590"/>
                  <a:gd name="connsiteY1" fmla="*/ 0 h 632091"/>
                  <a:gd name="connsiteX2" fmla="*/ 3314590 w 3314590"/>
                  <a:gd name="connsiteY2" fmla="*/ 417763 h 632091"/>
                  <a:gd name="connsiteX3" fmla="*/ 537718 w 3314590"/>
                  <a:gd name="connsiteY3" fmla="*/ 632091 h 632091"/>
                  <a:gd name="connsiteX4" fmla="*/ 0 w 3314590"/>
                  <a:gd name="connsiteY4" fmla="*/ 178711 h 63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590" h="632091">
                    <a:moveTo>
                      <a:pt x="0" y="178711"/>
                    </a:moveTo>
                    <a:lnTo>
                      <a:pt x="2680707" y="0"/>
                    </a:lnTo>
                    <a:lnTo>
                      <a:pt x="3314590" y="417763"/>
                    </a:lnTo>
                    <a:lnTo>
                      <a:pt x="537718" y="632091"/>
                    </a:lnTo>
                    <a:lnTo>
                      <a:pt x="0" y="178711"/>
                    </a:lnTo>
                    <a:close/>
                  </a:path>
                </a:pathLst>
              </a:custGeom>
              <a:solidFill>
                <a:srgbClr val="F5F7F8"/>
              </a:solidFill>
              <a:ln w="952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rot="10317993">
                <a:off x="3113712" y="5279597"/>
                <a:ext cx="1466661" cy="461665"/>
              </a:xfrm>
              <a:prstGeom prst="rect">
                <a:avLst/>
              </a:prstGeom>
              <a:noFill/>
            </p:spPr>
            <p:txBody>
              <a:bodyPr wrap="square" rtlCol="0">
                <a:spAutoFit/>
              </a:bodyPr>
              <a:lstStyle/>
              <a:p>
                <a:pPr algn="ctr"/>
                <a:r>
                  <a:rPr lang="en-GB" sz="2400" b="1" dirty="0">
                    <a:solidFill>
                      <a:schemeClr val="tx1">
                        <a:lumMod val="75000"/>
                        <a:lumOff val="25000"/>
                      </a:schemeClr>
                    </a:solidFill>
                    <a:latin typeface="Kalam" panose="02000000000000000000" pitchFamily="2" charset="0"/>
                    <a:cs typeface="Kalam" panose="02000000000000000000" pitchFamily="2" charset="0"/>
                  </a:rPr>
                  <a:t>Missing</a:t>
                </a:r>
              </a:p>
            </p:txBody>
          </p:sp>
        </p:grpSp>
        <p:pic>
          <p:nvPicPr>
            <p:cNvPr id="69" name="Picture 68"/>
            <p:cNvPicPr>
              <a:picLocks noChangeAspect="1"/>
            </p:cNvPicPr>
            <p:nvPr/>
          </p:nvPicPr>
          <p:blipFill rotWithShape="1">
            <a:blip r:embed="rId5" cstate="screen">
              <a:extLst>
                <a:ext uri="{28A0092B-C50C-407E-A947-70E740481C1C}">
                  <a14:useLocalDpi xmlns:a14="http://schemas.microsoft.com/office/drawing/2010/main"/>
                </a:ext>
              </a:extLst>
            </a:blip>
            <a:srcRect r="37729" b="86689"/>
            <a:stretch/>
          </p:blipFill>
          <p:spPr>
            <a:xfrm rot="10490760">
              <a:off x="3028938" y="4789272"/>
              <a:ext cx="916198" cy="421313"/>
            </a:xfrm>
            <a:prstGeom prst="rect">
              <a:avLst/>
            </a:prstGeom>
          </p:spPr>
        </p:pic>
      </p:grpSp>
      <p:cxnSp>
        <p:nvCxnSpPr>
          <p:cNvPr id="74" name="Straight Connector 73"/>
          <p:cNvCxnSpPr>
            <a:stCxn id="70" idx="0"/>
            <a:endCxn id="70" idx="1"/>
          </p:cNvCxnSpPr>
          <p:nvPr/>
        </p:nvCxnSpPr>
        <p:spPr>
          <a:xfrm flipV="1">
            <a:off x="2006224" y="4691932"/>
            <a:ext cx="2420921" cy="216811"/>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465245" y="1443302"/>
            <a:ext cx="4171442" cy="4903146"/>
            <a:chOff x="4467733" y="1442420"/>
            <a:chExt cx="4171442" cy="4903146"/>
          </a:xfrm>
        </p:grpSpPr>
        <p:pic>
          <p:nvPicPr>
            <p:cNvPr id="75" name="Picture 74"/>
            <p:cNvPicPr>
              <a:picLocks noChangeAspect="1"/>
            </p:cNvPicPr>
            <p:nvPr/>
          </p:nvPicPr>
          <p:blipFill rotWithShape="1">
            <a:blip r:embed="rId6" cstate="screen">
              <a:extLst>
                <a:ext uri="{28A0092B-C50C-407E-A947-70E740481C1C}">
                  <a14:useLocalDpi xmlns:a14="http://schemas.microsoft.com/office/drawing/2010/main"/>
                </a:ext>
              </a:extLst>
            </a:blip>
            <a:srcRect l="17455" t="1" b="2516"/>
            <a:stretch/>
          </p:blipFill>
          <p:spPr>
            <a:xfrm flipH="1">
              <a:off x="5067004" y="3033686"/>
              <a:ext cx="3562646" cy="3311880"/>
            </a:xfrm>
            <a:prstGeom prst="rect">
              <a:avLst/>
            </a:prstGeom>
          </p:spPr>
        </p:pic>
        <p:pic>
          <p:nvPicPr>
            <p:cNvPr id="99" name="Picture 98"/>
            <p:cNvPicPr>
              <a:picLocks noChangeAspect="1"/>
            </p:cNvPicPr>
            <p:nvPr/>
          </p:nvPicPr>
          <p:blipFill rotWithShape="1">
            <a:blip r:embed="rId7" cstate="screen">
              <a:extLst>
                <a:ext uri="{28A0092B-C50C-407E-A947-70E740481C1C}">
                  <a14:useLocalDpi xmlns:a14="http://schemas.microsoft.com/office/drawing/2010/main"/>
                </a:ext>
              </a:extLst>
            </a:blip>
            <a:srcRect r="5017"/>
            <a:stretch/>
          </p:blipFill>
          <p:spPr>
            <a:xfrm rot="5400000">
              <a:off x="3847253" y="2062900"/>
              <a:ext cx="4899159" cy="3658200"/>
            </a:xfrm>
            <a:prstGeom prst="rect">
              <a:avLst/>
            </a:prstGeom>
          </p:spPr>
        </p:pic>
        <p:pic>
          <p:nvPicPr>
            <p:cNvPr id="100" name="Picture 99"/>
            <p:cNvPicPr>
              <a:picLocks noChangeAspect="1"/>
            </p:cNvPicPr>
            <p:nvPr/>
          </p:nvPicPr>
          <p:blipFill rotWithShape="1">
            <a:blip r:embed="rId6" cstate="screen">
              <a:extLst>
                <a:ext uri="{28A0092B-C50C-407E-A947-70E740481C1C}">
                  <a14:useLocalDpi xmlns:a14="http://schemas.microsoft.com/office/drawing/2010/main"/>
                </a:ext>
              </a:extLst>
            </a:blip>
            <a:srcRect l="16834" r="63206" b="70555"/>
            <a:stretch/>
          </p:blipFill>
          <p:spPr>
            <a:xfrm flipH="1">
              <a:off x="7777715" y="3019441"/>
              <a:ext cx="861460" cy="1000345"/>
            </a:xfrm>
            <a:prstGeom prst="rect">
              <a:avLst/>
            </a:prstGeom>
          </p:spPr>
        </p:pic>
        <p:sp>
          <p:nvSpPr>
            <p:cNvPr id="101" name="Rectangle 100"/>
            <p:cNvSpPr/>
            <p:nvPr/>
          </p:nvSpPr>
          <p:spPr>
            <a:xfrm>
              <a:off x="4758287" y="1563880"/>
              <a:ext cx="3000584" cy="976403"/>
            </a:xfrm>
            <a:prstGeom prst="rect">
              <a:avLst/>
            </a:prstGeom>
          </p:spPr>
          <p:txBody>
            <a:bodyPr wrap="square" lIns="0" tIns="72000" rIns="0" bIns="72000">
              <a:spAutoFit/>
            </a:bodyPr>
            <a:lstStyle/>
            <a:p>
              <a:pPr algn="ctr"/>
              <a:r>
                <a:rPr lang="en-GB" dirty="0">
                  <a:latin typeface="Twinkl" pitchFamily="50" charset="0"/>
                </a:rPr>
                <a:t>What is the missing number in this decimal number addition calculation?</a:t>
              </a:r>
            </a:p>
          </p:txBody>
        </p:sp>
      </p:grpSp>
      <p:sp>
        <p:nvSpPr>
          <p:cNvPr id="102" name="TextBox 101"/>
          <p:cNvSpPr txBox="1"/>
          <p:nvPr/>
        </p:nvSpPr>
        <p:spPr>
          <a:xfrm>
            <a:off x="4441878" y="2511772"/>
            <a:ext cx="3635373" cy="769441"/>
          </a:xfrm>
          <a:prstGeom prst="rect">
            <a:avLst/>
          </a:prstGeom>
          <a:noFill/>
        </p:spPr>
        <p:txBody>
          <a:bodyPr wrap="square" rtlCol="0">
            <a:spAutoFit/>
          </a:bodyPr>
          <a:lstStyle/>
          <a:p>
            <a:pPr algn="ctr"/>
            <a:r>
              <a:rPr lang="en-GB" sz="4400" dirty="0">
                <a:latin typeface="+mj-lt"/>
              </a:rPr>
              <a:t>0.6 +       = 1</a:t>
            </a:r>
          </a:p>
        </p:txBody>
      </p:sp>
      <p:sp>
        <p:nvSpPr>
          <p:cNvPr id="103" name="TextBox 102"/>
          <p:cNvSpPr txBox="1"/>
          <p:nvPr/>
        </p:nvSpPr>
        <p:spPr>
          <a:xfrm>
            <a:off x="6126103" y="2510599"/>
            <a:ext cx="830513" cy="769441"/>
          </a:xfrm>
          <a:prstGeom prst="rect">
            <a:avLst/>
          </a:prstGeom>
          <a:noFill/>
        </p:spPr>
        <p:txBody>
          <a:bodyPr wrap="square" rtlCol="0">
            <a:spAutoFit/>
          </a:bodyPr>
          <a:lstStyle/>
          <a:p>
            <a:pPr algn="ctr"/>
            <a:r>
              <a:rPr lang="en-GB" sz="4400" dirty="0">
                <a:latin typeface="+mj-lt"/>
              </a:rPr>
              <a:t>?</a:t>
            </a:r>
          </a:p>
        </p:txBody>
      </p:sp>
      <p:sp>
        <p:nvSpPr>
          <p:cNvPr id="104" name="TextBox 103"/>
          <p:cNvSpPr txBox="1"/>
          <p:nvPr/>
        </p:nvSpPr>
        <p:spPr>
          <a:xfrm>
            <a:off x="5948328" y="2515244"/>
            <a:ext cx="1137401" cy="769441"/>
          </a:xfrm>
          <a:prstGeom prst="rect">
            <a:avLst/>
          </a:prstGeom>
          <a:noFill/>
        </p:spPr>
        <p:txBody>
          <a:bodyPr wrap="square" rtlCol="0">
            <a:spAutoFit/>
          </a:bodyPr>
          <a:lstStyle/>
          <a:p>
            <a:pPr algn="ctr"/>
            <a:r>
              <a:rPr lang="en-GB" sz="4400" dirty="0">
                <a:solidFill>
                  <a:srgbClr val="009741"/>
                </a:solidFill>
                <a:latin typeface="+mj-lt"/>
              </a:rPr>
              <a:t>0.4</a:t>
            </a:r>
          </a:p>
        </p:txBody>
      </p:sp>
      <p:sp>
        <p:nvSpPr>
          <p:cNvPr id="105" name="TextBox 104"/>
          <p:cNvSpPr txBox="1"/>
          <p:nvPr/>
        </p:nvSpPr>
        <p:spPr>
          <a:xfrm>
            <a:off x="4441878" y="3375950"/>
            <a:ext cx="3635373" cy="769441"/>
          </a:xfrm>
          <a:prstGeom prst="rect">
            <a:avLst/>
          </a:prstGeom>
          <a:noFill/>
        </p:spPr>
        <p:txBody>
          <a:bodyPr wrap="square" rtlCol="0">
            <a:spAutoFit/>
          </a:bodyPr>
          <a:lstStyle/>
          <a:p>
            <a:pPr algn="ctr"/>
            <a:r>
              <a:rPr lang="en-GB" sz="4400" dirty="0">
                <a:latin typeface="+mj-lt"/>
              </a:rPr>
              <a:t>0.3 +       = 1</a:t>
            </a:r>
          </a:p>
        </p:txBody>
      </p:sp>
      <p:sp>
        <p:nvSpPr>
          <p:cNvPr id="106" name="TextBox 105"/>
          <p:cNvSpPr txBox="1"/>
          <p:nvPr/>
        </p:nvSpPr>
        <p:spPr>
          <a:xfrm>
            <a:off x="4441878" y="4240128"/>
            <a:ext cx="3635373" cy="769441"/>
          </a:xfrm>
          <a:prstGeom prst="rect">
            <a:avLst/>
          </a:prstGeom>
          <a:noFill/>
        </p:spPr>
        <p:txBody>
          <a:bodyPr wrap="square" rtlCol="0">
            <a:spAutoFit/>
          </a:bodyPr>
          <a:lstStyle/>
          <a:p>
            <a:pPr algn="ctr"/>
            <a:r>
              <a:rPr lang="en-GB" sz="4400" dirty="0">
                <a:latin typeface="+mj-lt"/>
              </a:rPr>
              <a:t>0.1 +       = 1</a:t>
            </a:r>
          </a:p>
        </p:txBody>
      </p:sp>
      <p:sp>
        <p:nvSpPr>
          <p:cNvPr id="107" name="TextBox 106"/>
          <p:cNvSpPr txBox="1"/>
          <p:nvPr/>
        </p:nvSpPr>
        <p:spPr>
          <a:xfrm>
            <a:off x="4441878" y="5104306"/>
            <a:ext cx="3635373" cy="769441"/>
          </a:xfrm>
          <a:prstGeom prst="rect">
            <a:avLst/>
          </a:prstGeom>
          <a:noFill/>
        </p:spPr>
        <p:txBody>
          <a:bodyPr wrap="square" rtlCol="0">
            <a:spAutoFit/>
          </a:bodyPr>
          <a:lstStyle/>
          <a:p>
            <a:pPr algn="ctr"/>
            <a:r>
              <a:rPr lang="en-GB" sz="4400" dirty="0">
                <a:latin typeface="+mj-lt"/>
              </a:rPr>
              <a:t>0.8 +       = 1</a:t>
            </a:r>
          </a:p>
        </p:txBody>
      </p:sp>
      <p:sp>
        <p:nvSpPr>
          <p:cNvPr id="108" name="TextBox 107"/>
          <p:cNvSpPr txBox="1"/>
          <p:nvPr/>
        </p:nvSpPr>
        <p:spPr>
          <a:xfrm>
            <a:off x="6099628" y="3362609"/>
            <a:ext cx="830513" cy="769441"/>
          </a:xfrm>
          <a:prstGeom prst="rect">
            <a:avLst/>
          </a:prstGeom>
          <a:noFill/>
        </p:spPr>
        <p:txBody>
          <a:bodyPr wrap="square" rtlCol="0">
            <a:spAutoFit/>
          </a:bodyPr>
          <a:lstStyle/>
          <a:p>
            <a:pPr algn="ctr"/>
            <a:r>
              <a:rPr lang="en-GB" sz="4400" dirty="0">
                <a:latin typeface="+mj-lt"/>
              </a:rPr>
              <a:t>?</a:t>
            </a:r>
          </a:p>
        </p:txBody>
      </p:sp>
      <p:sp>
        <p:nvSpPr>
          <p:cNvPr id="109" name="TextBox 108"/>
          <p:cNvSpPr txBox="1"/>
          <p:nvPr/>
        </p:nvSpPr>
        <p:spPr>
          <a:xfrm>
            <a:off x="6097690" y="4237030"/>
            <a:ext cx="830513" cy="769441"/>
          </a:xfrm>
          <a:prstGeom prst="rect">
            <a:avLst/>
          </a:prstGeom>
          <a:noFill/>
        </p:spPr>
        <p:txBody>
          <a:bodyPr wrap="square" rtlCol="0">
            <a:spAutoFit/>
          </a:bodyPr>
          <a:lstStyle/>
          <a:p>
            <a:pPr algn="ctr"/>
            <a:r>
              <a:rPr lang="en-GB" sz="4400" dirty="0">
                <a:latin typeface="+mj-lt"/>
              </a:rPr>
              <a:t>?</a:t>
            </a:r>
          </a:p>
        </p:txBody>
      </p:sp>
      <p:sp>
        <p:nvSpPr>
          <p:cNvPr id="110" name="TextBox 109"/>
          <p:cNvSpPr txBox="1"/>
          <p:nvPr/>
        </p:nvSpPr>
        <p:spPr>
          <a:xfrm>
            <a:off x="6095955" y="5123469"/>
            <a:ext cx="830513" cy="769441"/>
          </a:xfrm>
          <a:prstGeom prst="rect">
            <a:avLst/>
          </a:prstGeom>
          <a:noFill/>
        </p:spPr>
        <p:txBody>
          <a:bodyPr wrap="square" rtlCol="0">
            <a:spAutoFit/>
          </a:bodyPr>
          <a:lstStyle/>
          <a:p>
            <a:pPr algn="ctr"/>
            <a:r>
              <a:rPr lang="en-GB" sz="4400" dirty="0">
                <a:latin typeface="+mj-lt"/>
              </a:rPr>
              <a:t>?</a:t>
            </a:r>
          </a:p>
        </p:txBody>
      </p:sp>
      <p:sp>
        <p:nvSpPr>
          <p:cNvPr id="111" name="TextBox 110"/>
          <p:cNvSpPr txBox="1"/>
          <p:nvPr/>
        </p:nvSpPr>
        <p:spPr>
          <a:xfrm>
            <a:off x="5910516" y="3366639"/>
            <a:ext cx="1137401" cy="769441"/>
          </a:xfrm>
          <a:prstGeom prst="rect">
            <a:avLst/>
          </a:prstGeom>
          <a:noFill/>
        </p:spPr>
        <p:txBody>
          <a:bodyPr wrap="square" rtlCol="0">
            <a:spAutoFit/>
          </a:bodyPr>
          <a:lstStyle/>
          <a:p>
            <a:pPr algn="ctr"/>
            <a:r>
              <a:rPr lang="en-GB" sz="4400" dirty="0">
                <a:solidFill>
                  <a:srgbClr val="009741"/>
                </a:solidFill>
                <a:latin typeface="+mj-lt"/>
              </a:rPr>
              <a:t>0.7</a:t>
            </a:r>
          </a:p>
        </p:txBody>
      </p:sp>
      <p:sp>
        <p:nvSpPr>
          <p:cNvPr id="112" name="TextBox 111"/>
          <p:cNvSpPr txBox="1"/>
          <p:nvPr/>
        </p:nvSpPr>
        <p:spPr>
          <a:xfrm>
            <a:off x="5915351" y="4234237"/>
            <a:ext cx="1137401" cy="769441"/>
          </a:xfrm>
          <a:prstGeom prst="rect">
            <a:avLst/>
          </a:prstGeom>
          <a:noFill/>
        </p:spPr>
        <p:txBody>
          <a:bodyPr wrap="square" rtlCol="0">
            <a:spAutoFit/>
          </a:bodyPr>
          <a:lstStyle/>
          <a:p>
            <a:pPr algn="ctr"/>
            <a:r>
              <a:rPr lang="en-GB" sz="4400" dirty="0">
                <a:solidFill>
                  <a:srgbClr val="009741"/>
                </a:solidFill>
                <a:latin typeface="+mj-lt"/>
              </a:rPr>
              <a:t>0.9</a:t>
            </a:r>
          </a:p>
        </p:txBody>
      </p:sp>
      <p:sp>
        <p:nvSpPr>
          <p:cNvPr id="113" name="TextBox 112"/>
          <p:cNvSpPr txBox="1"/>
          <p:nvPr/>
        </p:nvSpPr>
        <p:spPr>
          <a:xfrm>
            <a:off x="5912905" y="5118268"/>
            <a:ext cx="1137401" cy="769441"/>
          </a:xfrm>
          <a:prstGeom prst="rect">
            <a:avLst/>
          </a:prstGeom>
          <a:noFill/>
        </p:spPr>
        <p:txBody>
          <a:bodyPr wrap="square" rtlCol="0">
            <a:spAutoFit/>
          </a:bodyPr>
          <a:lstStyle/>
          <a:p>
            <a:pPr algn="ctr"/>
            <a:r>
              <a:rPr lang="en-GB" sz="4400" dirty="0">
                <a:solidFill>
                  <a:srgbClr val="009741"/>
                </a:solidFill>
                <a:latin typeface="+mj-lt"/>
              </a:rPr>
              <a:t>0.2</a:t>
            </a:r>
          </a:p>
        </p:txBody>
      </p:sp>
    </p:spTree>
    <p:extLst>
      <p:ext uri="{BB962C8B-B14F-4D97-AF65-F5344CB8AC3E}">
        <p14:creationId xmlns:p14="http://schemas.microsoft.com/office/powerpoint/2010/main" val="137698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750"/>
                                        <p:tgtEl>
                                          <p:spTgt spid="11"/>
                                        </p:tgtEl>
                                      </p:cBhvr>
                                    </p:animEffect>
                                    <p:set>
                                      <p:cBhvr>
                                        <p:cTn id="7" dur="1" fill="hold">
                                          <p:stCondLst>
                                            <p:cond delay="749"/>
                                          </p:stCondLst>
                                        </p:cTn>
                                        <p:tgtEl>
                                          <p:spTgt spid="11"/>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3.88889E-6 0 L 0.02917 0.23819 " pathEditMode="relative" rAng="0" ptsTypes="AA">
                                      <p:cBhvr>
                                        <p:cTn id="9" dur="750" fill="hold"/>
                                        <p:tgtEl>
                                          <p:spTgt spid="13"/>
                                        </p:tgtEl>
                                        <p:attrNameLst>
                                          <p:attrName>ppt_x</p:attrName>
                                          <p:attrName>ppt_y</p:attrName>
                                        </p:attrNameLst>
                                      </p:cBhvr>
                                      <p:rCtr x="1458" y="11898"/>
                                    </p:animMotion>
                                  </p:childTnLst>
                                </p:cTn>
                              </p:par>
                            </p:childTnLst>
                          </p:cTn>
                        </p:par>
                        <p:par>
                          <p:cTn id="10" fill="hold">
                            <p:stCondLst>
                              <p:cond delay="750"/>
                            </p:stCondLst>
                            <p:childTnLst>
                              <p:par>
                                <p:cTn id="11" presetID="10" presetClass="exit" presetSubtype="0" fill="hold" nodeType="afterEffect">
                                  <p:stCondLst>
                                    <p:cond delay="0"/>
                                  </p:stCondLst>
                                  <p:childTnLst>
                                    <p:animEffect transition="out" filter="fade">
                                      <p:cBhvr>
                                        <p:cTn id="12" dur="10"/>
                                        <p:tgtEl>
                                          <p:spTgt spid="13"/>
                                        </p:tgtEl>
                                      </p:cBhvr>
                                    </p:animEffect>
                                    <p:set>
                                      <p:cBhvr>
                                        <p:cTn id="13" dur="1" fill="hold">
                                          <p:stCondLst>
                                            <p:cond delay="9"/>
                                          </p:stCondLst>
                                        </p:cTn>
                                        <p:tgtEl>
                                          <p:spTgt spid="13"/>
                                        </p:tgtEl>
                                        <p:attrNameLst>
                                          <p:attrName>style.visibility</p:attrName>
                                        </p:attrNameLst>
                                      </p:cBhvr>
                                      <p:to>
                                        <p:strVal val="hidden"/>
                                      </p:to>
                                    </p:set>
                                  </p:childTnLst>
                                </p:cTn>
                              </p:par>
                            </p:childTnLst>
                          </p:cTn>
                        </p:par>
                        <p:par>
                          <p:cTn id="14" fill="hold">
                            <p:stCondLst>
                              <p:cond delay="760"/>
                            </p:stCondLst>
                            <p:childTnLst>
                              <p:par>
                                <p:cTn id="15" presetID="22" presetClass="entr" presetSubtype="1"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up)">
                                      <p:cBhvr>
                                        <p:cTn id="17" dur="500"/>
                                        <p:tgtEl>
                                          <p:spTgt spid="48"/>
                                        </p:tgtEl>
                                      </p:cBhvr>
                                    </p:animEffect>
                                  </p:childTnLst>
                                </p:cTn>
                              </p:par>
                            </p:childTnLst>
                          </p:cTn>
                        </p:par>
                        <p:par>
                          <p:cTn id="18" fill="hold">
                            <p:stCondLst>
                              <p:cond delay="126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760"/>
                            </p:stCondLst>
                            <p:childTnLst>
                              <p:par>
                                <p:cTn id="25" presetID="10" presetClass="entr" presetSubtype="0" fill="hold" grpId="0" nodeType="after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500"/>
                                        <p:tgtEl>
                                          <p:spTgt spid="10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fade">
                                      <p:cBhvr>
                                        <p:cTn id="30" dur="500"/>
                                        <p:tgtEl>
                                          <p:spTgt spid="103"/>
                                        </p:tgtEl>
                                      </p:cBhvr>
                                    </p:animEffect>
                                  </p:childTnLst>
                                </p:cTn>
                              </p:par>
                            </p:childTnLst>
                          </p:cTn>
                        </p:par>
                        <p:par>
                          <p:cTn id="31" fill="hold">
                            <p:stCondLst>
                              <p:cond delay="2260"/>
                            </p:stCondLst>
                            <p:childTnLst>
                              <p:par>
                                <p:cTn id="32" presetID="22" presetClass="exit" presetSubtype="1" fill="hold" nodeType="afterEffect">
                                  <p:stCondLst>
                                    <p:cond delay="100"/>
                                  </p:stCondLst>
                                  <p:childTnLst>
                                    <p:animEffect transition="out" filter="wipe(up)">
                                      <p:cBhvr>
                                        <p:cTn id="33" dur="750"/>
                                        <p:tgtEl>
                                          <p:spTgt spid="63"/>
                                        </p:tgtEl>
                                      </p:cBhvr>
                                    </p:animEffect>
                                    <p:set>
                                      <p:cBhvr>
                                        <p:cTn id="34" dur="1" fill="hold">
                                          <p:stCondLst>
                                            <p:cond delay="749"/>
                                          </p:stCondLst>
                                        </p:cTn>
                                        <p:tgtEl>
                                          <p:spTgt spid="63"/>
                                        </p:tgtEl>
                                        <p:attrNameLst>
                                          <p:attrName>style.visibility</p:attrName>
                                        </p:attrNameLst>
                                      </p:cBhvr>
                                      <p:to>
                                        <p:strVal val="hidden"/>
                                      </p:to>
                                    </p:set>
                                  </p:childTnLst>
                                </p:cTn>
                              </p:par>
                              <p:par>
                                <p:cTn id="35" presetID="42" presetClass="path" presetSubtype="0" accel="50000" decel="50000" fill="hold" nodeType="withEffect">
                                  <p:stCondLst>
                                    <p:cond delay="100"/>
                                  </p:stCondLst>
                                  <p:childTnLst>
                                    <p:animMotion origin="layout" path="M 4.44444E-6 2.96296E-6 L 0.02916 0.23819 " pathEditMode="relative" rAng="0" ptsTypes="AA">
                                      <p:cBhvr>
                                        <p:cTn id="36" dur="750" fill="hold"/>
                                        <p:tgtEl>
                                          <p:spTgt spid="66"/>
                                        </p:tgtEl>
                                        <p:attrNameLst>
                                          <p:attrName>ppt_x</p:attrName>
                                          <p:attrName>ppt_y</p:attrName>
                                        </p:attrNameLst>
                                      </p:cBhvr>
                                      <p:rCtr x="1458" y="11898"/>
                                    </p:animMotion>
                                  </p:childTnLst>
                                </p:cTn>
                              </p:par>
                            </p:childTnLst>
                          </p:cTn>
                        </p:par>
                        <p:par>
                          <p:cTn id="37" fill="hold">
                            <p:stCondLst>
                              <p:cond delay="3110"/>
                            </p:stCondLst>
                            <p:childTnLst>
                              <p:par>
                                <p:cTn id="38" presetID="10" presetClass="exit" presetSubtype="0" fill="hold" nodeType="afterEffect">
                                  <p:stCondLst>
                                    <p:cond delay="0"/>
                                  </p:stCondLst>
                                  <p:childTnLst>
                                    <p:animEffect transition="out" filter="fade">
                                      <p:cBhvr>
                                        <p:cTn id="39" dur="10"/>
                                        <p:tgtEl>
                                          <p:spTgt spid="66"/>
                                        </p:tgtEl>
                                      </p:cBhvr>
                                    </p:animEffect>
                                    <p:set>
                                      <p:cBhvr>
                                        <p:cTn id="40" dur="1" fill="hold">
                                          <p:stCondLst>
                                            <p:cond delay="9"/>
                                          </p:stCondLst>
                                        </p:cTn>
                                        <p:tgtEl>
                                          <p:spTgt spid="66"/>
                                        </p:tgtEl>
                                        <p:attrNameLst>
                                          <p:attrName>style.visibility</p:attrName>
                                        </p:attrNameLst>
                                      </p:cBhvr>
                                      <p:to>
                                        <p:strVal val="hidden"/>
                                      </p:to>
                                    </p:set>
                                  </p:childTnLst>
                                </p:cTn>
                              </p:par>
                            </p:childTnLst>
                          </p:cTn>
                        </p:par>
                        <p:par>
                          <p:cTn id="41" fill="hold">
                            <p:stCondLst>
                              <p:cond delay="3120"/>
                            </p:stCondLst>
                            <p:childTnLst>
                              <p:par>
                                <p:cTn id="42" presetID="22" presetClass="entr" presetSubtype="1" fill="hold" nodeType="after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par>
                                <p:cTn id="45" presetID="42" presetClass="path" presetSubtype="0" accel="50000" decel="50000" fill="hold" nodeType="withEffect">
                                  <p:stCondLst>
                                    <p:cond delay="0"/>
                                  </p:stCondLst>
                                  <p:childTnLst>
                                    <p:animMotion origin="layout" path="M 3.88889E-6 0 L 0.08576 0.12569 " pathEditMode="relative" rAng="0" ptsTypes="AA">
                                      <p:cBhvr>
                                        <p:cTn id="46" dur="500" fill="hold"/>
                                        <p:tgtEl>
                                          <p:spTgt spid="74"/>
                                        </p:tgtEl>
                                        <p:attrNameLst>
                                          <p:attrName>ppt_x</p:attrName>
                                          <p:attrName>ppt_y</p:attrName>
                                        </p:attrNameLst>
                                      </p:cBhvr>
                                      <p:rCtr x="4288" y="6273"/>
                                    </p:animMotion>
                                  </p:childTnLst>
                                </p:cTn>
                              </p:par>
                            </p:childTnLst>
                          </p:cTn>
                        </p:par>
                        <p:par>
                          <p:cTn id="47" fill="hold">
                            <p:stCondLst>
                              <p:cond delay="3620"/>
                            </p:stCondLst>
                            <p:childTnLst>
                              <p:par>
                                <p:cTn id="48" presetID="10" presetClass="exit" presetSubtype="0" fill="hold" nodeType="afterEffect">
                                  <p:stCondLst>
                                    <p:cond delay="0"/>
                                  </p:stCondLst>
                                  <p:childTnLst>
                                    <p:animEffect transition="out" filter="fade">
                                      <p:cBhvr>
                                        <p:cTn id="49" dur="10"/>
                                        <p:tgtEl>
                                          <p:spTgt spid="74"/>
                                        </p:tgtEl>
                                      </p:cBhvr>
                                    </p:animEffect>
                                    <p:set>
                                      <p:cBhvr>
                                        <p:cTn id="50" dur="1" fill="hold">
                                          <p:stCondLst>
                                            <p:cond delay="9"/>
                                          </p:stCondLst>
                                        </p:cTn>
                                        <p:tgtEl>
                                          <p:spTgt spid="7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03"/>
                                        </p:tgtEl>
                                      </p:cBhvr>
                                    </p:animEffect>
                                    <p:set>
                                      <p:cBhvr>
                                        <p:cTn id="55" dur="1" fill="hold">
                                          <p:stCondLst>
                                            <p:cond delay="499"/>
                                          </p:stCondLst>
                                        </p:cTn>
                                        <p:tgtEl>
                                          <p:spTgt spid="103"/>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fade">
                                      <p:cBhvr>
                                        <p:cTn id="58" dur="500"/>
                                        <p:tgtEl>
                                          <p:spTgt spid="10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5"/>
                                        </p:tgtEl>
                                        <p:attrNameLst>
                                          <p:attrName>style.visibility</p:attrName>
                                        </p:attrNameLst>
                                      </p:cBhvr>
                                      <p:to>
                                        <p:strVal val="visible"/>
                                      </p:to>
                                    </p:set>
                                    <p:animEffect transition="in" filter="fade">
                                      <p:cBhvr>
                                        <p:cTn id="63" dur="500"/>
                                        <p:tgtEl>
                                          <p:spTgt spid="1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8"/>
                                        </p:tgtEl>
                                        <p:attrNameLst>
                                          <p:attrName>style.visibility</p:attrName>
                                        </p:attrNameLst>
                                      </p:cBhvr>
                                      <p:to>
                                        <p:strVal val="visible"/>
                                      </p:to>
                                    </p:set>
                                    <p:animEffect transition="in" filter="fade">
                                      <p:cBhvr>
                                        <p:cTn id="66" dur="500"/>
                                        <p:tgtEl>
                                          <p:spTgt spid="10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500"/>
                                        <p:tgtEl>
                                          <p:spTgt spid="111"/>
                                        </p:tgtEl>
                                      </p:cBhvr>
                                    </p:animEffect>
                                  </p:childTnLst>
                                </p:cTn>
                              </p:par>
                              <p:par>
                                <p:cTn id="72" presetID="10" presetClass="exit" presetSubtype="0" fill="hold" grpId="1" nodeType="withEffect">
                                  <p:stCondLst>
                                    <p:cond delay="0"/>
                                  </p:stCondLst>
                                  <p:childTnLst>
                                    <p:animEffect transition="out" filter="fade">
                                      <p:cBhvr>
                                        <p:cTn id="73" dur="500"/>
                                        <p:tgtEl>
                                          <p:spTgt spid="108"/>
                                        </p:tgtEl>
                                      </p:cBhvr>
                                    </p:animEffect>
                                    <p:set>
                                      <p:cBhvr>
                                        <p:cTn id="74" dur="1" fill="hold">
                                          <p:stCondLst>
                                            <p:cond delay="499"/>
                                          </p:stCondLst>
                                        </p:cTn>
                                        <p:tgtEl>
                                          <p:spTgt spid="10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500"/>
                                        <p:tgtEl>
                                          <p:spTgt spid="10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fade">
                                      <p:cBhvr>
                                        <p:cTn id="82" dur="500"/>
                                        <p:tgtEl>
                                          <p:spTgt spid="10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12"/>
                                        </p:tgtEl>
                                        <p:attrNameLst>
                                          <p:attrName>style.visibility</p:attrName>
                                        </p:attrNameLst>
                                      </p:cBhvr>
                                      <p:to>
                                        <p:strVal val="visible"/>
                                      </p:to>
                                    </p:set>
                                    <p:animEffect transition="in" filter="fade">
                                      <p:cBhvr>
                                        <p:cTn id="87" dur="500"/>
                                        <p:tgtEl>
                                          <p:spTgt spid="112"/>
                                        </p:tgtEl>
                                      </p:cBhvr>
                                    </p:animEffect>
                                  </p:childTnLst>
                                </p:cTn>
                              </p:par>
                              <p:par>
                                <p:cTn id="88" presetID="10" presetClass="exit" presetSubtype="0" fill="hold" grpId="1" nodeType="withEffect">
                                  <p:stCondLst>
                                    <p:cond delay="0"/>
                                  </p:stCondLst>
                                  <p:childTnLst>
                                    <p:animEffect transition="out" filter="fade">
                                      <p:cBhvr>
                                        <p:cTn id="89" dur="500"/>
                                        <p:tgtEl>
                                          <p:spTgt spid="109"/>
                                        </p:tgtEl>
                                      </p:cBhvr>
                                    </p:animEffect>
                                    <p:set>
                                      <p:cBhvr>
                                        <p:cTn id="90" dur="1" fill="hold">
                                          <p:stCondLst>
                                            <p:cond delay="499"/>
                                          </p:stCondLst>
                                        </p:cTn>
                                        <p:tgtEl>
                                          <p:spTgt spid="10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7"/>
                                        </p:tgtEl>
                                        <p:attrNameLst>
                                          <p:attrName>style.visibility</p:attrName>
                                        </p:attrNameLst>
                                      </p:cBhvr>
                                      <p:to>
                                        <p:strVal val="visible"/>
                                      </p:to>
                                    </p:set>
                                    <p:animEffect transition="in" filter="fade">
                                      <p:cBhvr>
                                        <p:cTn id="95" dur="500"/>
                                        <p:tgtEl>
                                          <p:spTgt spid="10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0"/>
                                        </p:tgtEl>
                                        <p:attrNameLst>
                                          <p:attrName>style.visibility</p:attrName>
                                        </p:attrNameLst>
                                      </p:cBhvr>
                                      <p:to>
                                        <p:strVal val="visible"/>
                                      </p:to>
                                    </p:set>
                                    <p:animEffect transition="in" filter="fade">
                                      <p:cBhvr>
                                        <p:cTn id="98" dur="500"/>
                                        <p:tgtEl>
                                          <p:spTgt spid="11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13"/>
                                        </p:tgtEl>
                                        <p:attrNameLst>
                                          <p:attrName>style.visibility</p:attrName>
                                        </p:attrNameLst>
                                      </p:cBhvr>
                                      <p:to>
                                        <p:strVal val="visible"/>
                                      </p:to>
                                    </p:set>
                                    <p:animEffect transition="in" filter="fade">
                                      <p:cBhvr>
                                        <p:cTn id="103" dur="500"/>
                                        <p:tgtEl>
                                          <p:spTgt spid="113"/>
                                        </p:tgtEl>
                                      </p:cBhvr>
                                    </p:animEffect>
                                  </p:childTnLst>
                                </p:cTn>
                              </p:par>
                              <p:par>
                                <p:cTn id="104" presetID="10" presetClass="exit" presetSubtype="0" fill="hold" grpId="1" nodeType="withEffect">
                                  <p:stCondLst>
                                    <p:cond delay="0"/>
                                  </p:stCondLst>
                                  <p:childTnLst>
                                    <p:animEffect transition="out" filter="fade">
                                      <p:cBhvr>
                                        <p:cTn id="105" dur="500"/>
                                        <p:tgtEl>
                                          <p:spTgt spid="110"/>
                                        </p:tgtEl>
                                      </p:cBhvr>
                                    </p:animEffect>
                                    <p:set>
                                      <p:cBhvr>
                                        <p:cTn id="106"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3" grpId="1"/>
      <p:bldP spid="104" grpId="0"/>
      <p:bldP spid="105" grpId="0"/>
      <p:bldP spid="106" grpId="0"/>
      <p:bldP spid="107" grpId="0"/>
      <p:bldP spid="108" grpId="0"/>
      <p:bldP spid="108" grpId="1"/>
      <p:bldP spid="109" grpId="0"/>
      <p:bldP spid="109" grpId="1"/>
      <p:bldP spid="110" grpId="0"/>
      <p:bldP spid="110" grpId="1"/>
      <p:bldP spid="111" grpId="0"/>
      <p:bldP spid="112" grpId="0"/>
      <p:bldP spid="1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4006"/>
          <a:stretch/>
        </p:blipFill>
        <p:spPr>
          <a:xfrm>
            <a:off x="503238" y="1397000"/>
            <a:ext cx="8137525" cy="4948238"/>
          </a:xfrm>
          <a:prstGeom prst="rect">
            <a:avLst/>
          </a:prstGeom>
        </p:spPr>
      </p:pic>
      <p:grpSp>
        <p:nvGrpSpPr>
          <p:cNvPr id="104" name="Group 103"/>
          <p:cNvGrpSpPr/>
          <p:nvPr/>
        </p:nvGrpSpPr>
        <p:grpSpPr>
          <a:xfrm>
            <a:off x="5283248" y="2095905"/>
            <a:ext cx="2906248" cy="1222546"/>
            <a:chOff x="5196987" y="2095905"/>
            <a:chExt cx="2906248" cy="1222546"/>
          </a:xfrm>
        </p:grpSpPr>
        <p:sp>
          <p:nvSpPr>
            <p:cNvPr id="102" name="Rectangle 101"/>
            <p:cNvSpPr/>
            <p:nvPr/>
          </p:nvSpPr>
          <p:spPr>
            <a:xfrm>
              <a:off x="5196987" y="2095905"/>
              <a:ext cx="2906248" cy="1222546"/>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p:cNvSpPr/>
            <p:nvPr/>
          </p:nvSpPr>
          <p:spPr>
            <a:xfrm>
              <a:off x="5764497" y="2097665"/>
              <a:ext cx="2265400" cy="1200329"/>
            </a:xfrm>
            <a:prstGeom prst="rect">
              <a:avLst/>
            </a:prstGeom>
          </p:spPr>
          <p:txBody>
            <a:bodyPr wrap="square">
              <a:spAutoFit/>
            </a:bodyPr>
            <a:lstStyle/>
            <a:p>
              <a:r>
                <a:rPr lang="en-GB" dirty="0">
                  <a:latin typeface="Twinkl" pitchFamily="50" charset="0"/>
                </a:rPr>
                <a:t>How can we use our number bonds to 100 to help find the missing number? </a:t>
              </a:r>
            </a:p>
          </p:txBody>
        </p:sp>
      </p:grpSp>
      <p:sp>
        <p:nvSpPr>
          <p:cNvPr id="8" name="Rectangle 7"/>
          <p:cNvSpPr/>
          <p:nvPr/>
        </p:nvSpPr>
        <p:spPr>
          <a:xfrm>
            <a:off x="755651" y="697112"/>
            <a:ext cx="7632699" cy="615553"/>
          </a:xfrm>
          <a:prstGeom prst="rect">
            <a:avLst/>
          </a:prstGeom>
        </p:spPr>
        <p:txBody>
          <a:bodyPr wrap="square" lIns="0" tIns="0" rIns="0" bIns="0">
            <a:spAutoFit/>
          </a:bodyPr>
          <a:lstStyle/>
          <a:p>
            <a:pPr algn="ctr"/>
            <a:r>
              <a:rPr lang="en-GB" altLang="en-US" sz="4000" dirty="0">
                <a:latin typeface="+mj-lt"/>
              </a:rPr>
              <a:t>Decimal Missing Numbers</a:t>
            </a:r>
            <a:endParaRPr lang="en-GB" sz="4000" dirty="0">
              <a:latin typeface="+mj-lt"/>
            </a:endParaRPr>
          </a:p>
        </p:txBody>
      </p:sp>
      <p:pic>
        <p:nvPicPr>
          <p:cNvPr id="4"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 name="Group 75"/>
          <p:cNvGrpSpPr/>
          <p:nvPr/>
        </p:nvGrpSpPr>
        <p:grpSpPr>
          <a:xfrm>
            <a:off x="1709664" y="1442373"/>
            <a:ext cx="3860173" cy="4902866"/>
            <a:chOff x="1709664" y="1442373"/>
            <a:chExt cx="3860173" cy="4902866"/>
          </a:xfrm>
        </p:grpSpPr>
        <p:pic>
          <p:nvPicPr>
            <p:cNvPr id="74" name="Picture 73"/>
            <p:cNvPicPr>
              <a:picLocks noChangeAspect="1"/>
            </p:cNvPicPr>
            <p:nvPr/>
          </p:nvPicPr>
          <p:blipFill rotWithShape="1">
            <a:blip r:embed="rId4" cstate="screen">
              <a:extLst>
                <a:ext uri="{28A0092B-C50C-407E-A947-70E740481C1C}">
                  <a14:useLocalDpi xmlns:a14="http://schemas.microsoft.com/office/drawing/2010/main"/>
                </a:ext>
              </a:extLst>
            </a:blip>
            <a:srcRect r="24937" b="80559"/>
            <a:stretch/>
          </p:blipFill>
          <p:spPr>
            <a:xfrm rot="5754580">
              <a:off x="3278414" y="3082151"/>
              <a:ext cx="3871650" cy="711197"/>
            </a:xfrm>
            <a:prstGeom prst="rect">
              <a:avLst/>
            </a:prstGeom>
          </p:spPr>
        </p:pic>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r="6153"/>
            <a:stretch/>
          </p:blipFill>
          <p:spPr>
            <a:xfrm rot="5400000">
              <a:off x="1118486" y="2095861"/>
              <a:ext cx="4840556" cy="3658200"/>
            </a:xfrm>
            <a:prstGeom prst="rect">
              <a:avLst/>
            </a:prstGeom>
          </p:spPr>
        </p:pic>
        <p:pic>
          <p:nvPicPr>
            <p:cNvPr id="75" name="Picture 74"/>
            <p:cNvPicPr>
              <a:picLocks noChangeAspect="1"/>
            </p:cNvPicPr>
            <p:nvPr/>
          </p:nvPicPr>
          <p:blipFill rotWithShape="1">
            <a:blip r:embed="rId5" cstate="screen">
              <a:extLst>
                <a:ext uri="{28A0092B-C50C-407E-A947-70E740481C1C}">
                  <a14:useLocalDpi xmlns:a14="http://schemas.microsoft.com/office/drawing/2010/main"/>
                </a:ext>
              </a:extLst>
            </a:blip>
            <a:srcRect r="11454" b="80559"/>
            <a:stretch/>
          </p:blipFill>
          <p:spPr>
            <a:xfrm rot="5600774">
              <a:off x="2910392" y="3500460"/>
              <a:ext cx="4567099" cy="711197"/>
            </a:xfrm>
            <a:prstGeom prst="rect">
              <a:avLst/>
            </a:prstGeom>
          </p:spPr>
        </p:pic>
        <p:pic>
          <p:nvPicPr>
            <p:cNvPr id="73" name="Picture 72"/>
            <p:cNvPicPr>
              <a:picLocks noChangeAspect="1"/>
            </p:cNvPicPr>
            <p:nvPr/>
          </p:nvPicPr>
          <p:blipFill rotWithShape="1">
            <a:blip r:embed="rId5" cstate="screen">
              <a:extLst>
                <a:ext uri="{28A0092B-C50C-407E-A947-70E740481C1C}">
                  <a14:useLocalDpi xmlns:a14="http://schemas.microsoft.com/office/drawing/2010/main"/>
                </a:ext>
              </a:extLst>
            </a:blip>
            <a:srcRect r="5017"/>
            <a:stretch/>
          </p:blipFill>
          <p:spPr>
            <a:xfrm rot="5400000">
              <a:off x="1154767" y="2062853"/>
              <a:ext cx="4899159" cy="3658200"/>
            </a:xfrm>
            <a:prstGeom prst="rect">
              <a:avLst/>
            </a:prstGeom>
          </p:spPr>
        </p:pic>
      </p:grpSp>
      <p:grpSp>
        <p:nvGrpSpPr>
          <p:cNvPr id="96" name="Group 95"/>
          <p:cNvGrpSpPr/>
          <p:nvPr/>
        </p:nvGrpSpPr>
        <p:grpSpPr>
          <a:xfrm>
            <a:off x="2009955" y="1624654"/>
            <a:ext cx="3183986" cy="4077400"/>
            <a:chOff x="2009955" y="1624654"/>
            <a:chExt cx="3183986" cy="4077400"/>
          </a:xfrm>
        </p:grpSpPr>
        <p:sp>
          <p:nvSpPr>
            <p:cNvPr id="79" name="TextBox 78"/>
            <p:cNvSpPr txBox="1"/>
            <p:nvPr/>
          </p:nvSpPr>
          <p:spPr>
            <a:xfrm>
              <a:off x="2009955" y="1624654"/>
              <a:ext cx="3183986" cy="707886"/>
            </a:xfrm>
            <a:prstGeom prst="rect">
              <a:avLst/>
            </a:prstGeom>
            <a:noFill/>
          </p:spPr>
          <p:txBody>
            <a:bodyPr wrap="square" rtlCol="0">
              <a:spAutoFit/>
            </a:bodyPr>
            <a:lstStyle/>
            <a:p>
              <a:pPr algn="ctr"/>
              <a:r>
                <a:rPr lang="en-GB" sz="4000" b="1" dirty="0">
                  <a:latin typeface="Kalam" panose="02000000000000000000" pitchFamily="2" charset="0"/>
                  <a:cs typeface="Kalam" panose="02000000000000000000" pitchFamily="2" charset="0"/>
                </a:rPr>
                <a:t>Missing</a:t>
              </a:r>
            </a:p>
          </p:txBody>
        </p:sp>
        <p:sp>
          <p:nvSpPr>
            <p:cNvPr id="81" name="Rectangle 80"/>
            <p:cNvSpPr/>
            <p:nvPr/>
          </p:nvSpPr>
          <p:spPr>
            <a:xfrm>
              <a:off x="2130176" y="2426214"/>
              <a:ext cx="2993165" cy="2519965"/>
            </a:xfrm>
            <a:prstGeom prst="rect">
              <a:avLst/>
            </a:prstGeom>
            <a:no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5" name="Group 94"/>
            <p:cNvGrpSpPr/>
            <p:nvPr/>
          </p:nvGrpSpPr>
          <p:grpSpPr>
            <a:xfrm>
              <a:off x="2088531" y="5158595"/>
              <a:ext cx="2957922" cy="543459"/>
              <a:chOff x="2088531" y="5158595"/>
              <a:chExt cx="2957922" cy="543459"/>
            </a:xfrm>
          </p:grpSpPr>
          <p:cxnSp>
            <p:nvCxnSpPr>
              <p:cNvPr id="85" name="Straight Connector 84"/>
              <p:cNvCxnSpPr/>
              <p:nvPr/>
            </p:nvCxnSpPr>
            <p:spPr>
              <a:xfrm>
                <a:off x="2088531" y="5158595"/>
                <a:ext cx="2957922"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88531" y="5336871"/>
                <a:ext cx="2789868"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088531" y="5515150"/>
                <a:ext cx="2897537"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88531" y="5702054"/>
                <a:ext cx="2216050"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pic>
        <p:nvPicPr>
          <p:cNvPr id="119" name="Picture 118"/>
          <p:cNvPicPr>
            <a:picLocks noChangeAspect="1"/>
          </p:cNvPicPr>
          <p:nvPr/>
        </p:nvPicPr>
        <p:blipFill rotWithShape="1">
          <a:blip r:embed="rId6" cstate="screen">
            <a:extLst>
              <a:ext uri="{28A0092B-C50C-407E-A947-70E740481C1C}">
                <a14:useLocalDpi xmlns:a14="http://schemas.microsoft.com/office/drawing/2010/main"/>
              </a:ext>
            </a:extLst>
          </a:blip>
          <a:srcRect b="57167"/>
          <a:stretch/>
        </p:blipFill>
        <p:spPr>
          <a:xfrm>
            <a:off x="2387994" y="2515542"/>
            <a:ext cx="2633618" cy="2426848"/>
          </a:xfrm>
          <a:prstGeom prst="rect">
            <a:avLst/>
          </a:prstGeom>
        </p:spPr>
      </p:pic>
      <p:grpSp>
        <p:nvGrpSpPr>
          <p:cNvPr id="39" name="Group 38"/>
          <p:cNvGrpSpPr/>
          <p:nvPr/>
        </p:nvGrpSpPr>
        <p:grpSpPr>
          <a:xfrm>
            <a:off x="288964" y="1427029"/>
            <a:ext cx="5205083" cy="4916624"/>
            <a:chOff x="2789639" y="1458193"/>
            <a:chExt cx="5205083" cy="4916624"/>
          </a:xfrm>
        </p:grpSpPr>
        <p:pic>
          <p:nvPicPr>
            <p:cNvPr id="40" name="Picture 39"/>
            <p:cNvPicPr>
              <a:picLocks noChangeAspect="1"/>
            </p:cNvPicPr>
            <p:nvPr/>
          </p:nvPicPr>
          <p:blipFill rotWithShape="1">
            <a:blip r:embed="rId7" cstate="screen">
              <a:extLst>
                <a:ext uri="{28A0092B-C50C-407E-A947-70E740481C1C}">
                  <a14:useLocalDpi xmlns:a14="http://schemas.microsoft.com/office/drawing/2010/main"/>
                </a:ext>
              </a:extLst>
            </a:blip>
            <a:srcRect l="5443" t="1" b="2516"/>
            <a:stretch/>
          </p:blipFill>
          <p:spPr>
            <a:xfrm>
              <a:off x="3005500" y="3059263"/>
              <a:ext cx="4081100" cy="3311880"/>
            </a:xfrm>
            <a:prstGeom prst="rect">
              <a:avLst/>
            </a:prstGeom>
          </p:spPr>
        </p:pic>
        <p:pic>
          <p:nvPicPr>
            <p:cNvPr id="41" name="Picture 40"/>
            <p:cNvPicPr>
              <a:picLocks noChangeAspect="1"/>
            </p:cNvPicPr>
            <p:nvPr/>
          </p:nvPicPr>
          <p:blipFill rotWithShape="1">
            <a:blip r:embed="rId8" cstate="screen">
              <a:extLst>
                <a:ext uri="{28A0092B-C50C-407E-A947-70E740481C1C}">
                  <a14:useLocalDpi xmlns:a14="http://schemas.microsoft.com/office/drawing/2010/main"/>
                </a:ext>
              </a:extLst>
            </a:blip>
            <a:srcRect r="4678"/>
            <a:stretch/>
          </p:blipFill>
          <p:spPr>
            <a:xfrm rot="5400000">
              <a:off x="3520153" y="1900247"/>
              <a:ext cx="4916624" cy="4032515"/>
            </a:xfrm>
            <a:prstGeom prst="rect">
              <a:avLst/>
            </a:prstGeom>
          </p:spPr>
        </p:pic>
        <p:pic>
          <p:nvPicPr>
            <p:cNvPr id="42" name="Picture 41"/>
            <p:cNvPicPr>
              <a:picLocks noChangeAspect="1"/>
            </p:cNvPicPr>
            <p:nvPr/>
          </p:nvPicPr>
          <p:blipFill rotWithShape="1">
            <a:blip r:embed="rId7" cstate="screen">
              <a:extLst>
                <a:ext uri="{28A0092B-C50C-407E-A947-70E740481C1C}">
                  <a14:useLocalDpi xmlns:a14="http://schemas.microsoft.com/office/drawing/2010/main"/>
                </a:ext>
              </a:extLst>
            </a:blip>
            <a:srcRect r="63206" b="70555"/>
            <a:stretch/>
          </p:blipFill>
          <p:spPr>
            <a:xfrm>
              <a:off x="2789639" y="3045018"/>
              <a:ext cx="1588029" cy="1000345"/>
            </a:xfrm>
            <a:prstGeom prst="rect">
              <a:avLst/>
            </a:prstGeom>
          </p:spPr>
        </p:pic>
        <p:sp>
          <p:nvSpPr>
            <p:cNvPr id="43" name="Rectangle 42"/>
            <p:cNvSpPr/>
            <p:nvPr/>
          </p:nvSpPr>
          <p:spPr>
            <a:xfrm>
              <a:off x="4209979" y="1564111"/>
              <a:ext cx="3514068" cy="923330"/>
            </a:xfrm>
            <a:prstGeom prst="rect">
              <a:avLst/>
            </a:prstGeom>
          </p:spPr>
          <p:txBody>
            <a:bodyPr wrap="square">
              <a:spAutoFit/>
            </a:bodyPr>
            <a:lstStyle/>
            <a:p>
              <a:pPr algn="ctr"/>
              <a:r>
                <a:rPr lang="en-GB" dirty="0"/>
                <a:t>What is the missing number </a:t>
              </a:r>
              <a:br>
                <a:rPr lang="en-GB" dirty="0"/>
              </a:br>
              <a:r>
                <a:rPr lang="en-GB" dirty="0"/>
                <a:t>in this decimal number </a:t>
              </a:r>
              <a:br>
                <a:rPr lang="en-GB" dirty="0"/>
              </a:br>
              <a:r>
                <a:rPr lang="en-GB" dirty="0"/>
                <a:t>addition calculation?</a:t>
              </a:r>
            </a:p>
          </p:txBody>
        </p:sp>
      </p:grpSp>
      <p:sp>
        <p:nvSpPr>
          <p:cNvPr id="44" name="TextBox 43"/>
          <p:cNvSpPr txBox="1"/>
          <p:nvPr/>
        </p:nvSpPr>
        <p:spPr>
          <a:xfrm>
            <a:off x="1666735" y="2439668"/>
            <a:ext cx="3815140" cy="707886"/>
          </a:xfrm>
          <a:prstGeom prst="rect">
            <a:avLst/>
          </a:prstGeom>
          <a:noFill/>
        </p:spPr>
        <p:txBody>
          <a:bodyPr wrap="square" rtlCol="0">
            <a:spAutoFit/>
          </a:bodyPr>
          <a:lstStyle/>
          <a:p>
            <a:pPr algn="ctr"/>
            <a:r>
              <a:rPr lang="en-GB" sz="4000" dirty="0">
                <a:latin typeface="+mj-lt"/>
              </a:rPr>
              <a:t>0.25 +        = 1</a:t>
            </a:r>
          </a:p>
        </p:txBody>
      </p:sp>
      <p:sp>
        <p:nvSpPr>
          <p:cNvPr id="45" name="TextBox 44"/>
          <p:cNvSpPr txBox="1"/>
          <p:nvPr/>
        </p:nvSpPr>
        <p:spPr>
          <a:xfrm>
            <a:off x="3493835" y="2419445"/>
            <a:ext cx="830513" cy="707886"/>
          </a:xfrm>
          <a:prstGeom prst="rect">
            <a:avLst/>
          </a:prstGeom>
          <a:noFill/>
        </p:spPr>
        <p:txBody>
          <a:bodyPr wrap="square" rtlCol="0">
            <a:spAutoFit/>
          </a:bodyPr>
          <a:lstStyle/>
          <a:p>
            <a:pPr algn="ctr"/>
            <a:r>
              <a:rPr lang="en-GB" sz="4000" dirty="0">
                <a:latin typeface="+mj-lt"/>
              </a:rPr>
              <a:t>?</a:t>
            </a:r>
          </a:p>
        </p:txBody>
      </p:sp>
      <p:sp>
        <p:nvSpPr>
          <p:cNvPr id="46" name="TextBox 45"/>
          <p:cNvSpPr txBox="1"/>
          <p:nvPr/>
        </p:nvSpPr>
        <p:spPr>
          <a:xfrm>
            <a:off x="3304498" y="2420182"/>
            <a:ext cx="1310416" cy="707886"/>
          </a:xfrm>
          <a:prstGeom prst="rect">
            <a:avLst/>
          </a:prstGeom>
          <a:noFill/>
        </p:spPr>
        <p:txBody>
          <a:bodyPr wrap="square" rtlCol="0">
            <a:spAutoFit/>
          </a:bodyPr>
          <a:lstStyle/>
          <a:p>
            <a:pPr algn="ctr"/>
            <a:r>
              <a:rPr lang="en-GB" sz="4000" dirty="0">
                <a:solidFill>
                  <a:srgbClr val="009741"/>
                </a:solidFill>
                <a:latin typeface="+mj-lt"/>
              </a:rPr>
              <a:t>0.75</a:t>
            </a:r>
          </a:p>
        </p:txBody>
      </p:sp>
      <p:sp>
        <p:nvSpPr>
          <p:cNvPr id="47" name="TextBox 46"/>
          <p:cNvSpPr txBox="1"/>
          <p:nvPr/>
        </p:nvSpPr>
        <p:spPr>
          <a:xfrm>
            <a:off x="1659637" y="3210649"/>
            <a:ext cx="3815140" cy="707886"/>
          </a:xfrm>
          <a:prstGeom prst="rect">
            <a:avLst/>
          </a:prstGeom>
          <a:noFill/>
        </p:spPr>
        <p:txBody>
          <a:bodyPr wrap="square" rtlCol="0">
            <a:spAutoFit/>
          </a:bodyPr>
          <a:lstStyle/>
          <a:p>
            <a:pPr algn="ctr"/>
            <a:r>
              <a:rPr lang="en-GB" sz="4000" dirty="0">
                <a:latin typeface="+mj-lt"/>
              </a:rPr>
              <a:t>0.84 +        = 1</a:t>
            </a:r>
          </a:p>
        </p:txBody>
      </p:sp>
      <p:sp>
        <p:nvSpPr>
          <p:cNvPr id="48" name="TextBox 47"/>
          <p:cNvSpPr txBox="1"/>
          <p:nvPr/>
        </p:nvSpPr>
        <p:spPr>
          <a:xfrm>
            <a:off x="3486737" y="3190426"/>
            <a:ext cx="830513" cy="707886"/>
          </a:xfrm>
          <a:prstGeom prst="rect">
            <a:avLst/>
          </a:prstGeom>
          <a:noFill/>
        </p:spPr>
        <p:txBody>
          <a:bodyPr wrap="square" rtlCol="0">
            <a:spAutoFit/>
          </a:bodyPr>
          <a:lstStyle/>
          <a:p>
            <a:pPr algn="ctr"/>
            <a:r>
              <a:rPr lang="en-GB" sz="4000" dirty="0">
                <a:latin typeface="+mj-lt"/>
              </a:rPr>
              <a:t>?</a:t>
            </a:r>
          </a:p>
        </p:txBody>
      </p:sp>
      <p:sp>
        <p:nvSpPr>
          <p:cNvPr id="49" name="TextBox 48"/>
          <p:cNvSpPr txBox="1"/>
          <p:nvPr/>
        </p:nvSpPr>
        <p:spPr>
          <a:xfrm>
            <a:off x="3297400" y="3191163"/>
            <a:ext cx="1310416" cy="707886"/>
          </a:xfrm>
          <a:prstGeom prst="rect">
            <a:avLst/>
          </a:prstGeom>
          <a:noFill/>
        </p:spPr>
        <p:txBody>
          <a:bodyPr wrap="square" rtlCol="0">
            <a:spAutoFit/>
          </a:bodyPr>
          <a:lstStyle/>
          <a:p>
            <a:pPr algn="ctr"/>
            <a:r>
              <a:rPr lang="en-GB" sz="4000" dirty="0">
                <a:solidFill>
                  <a:srgbClr val="009741"/>
                </a:solidFill>
                <a:latin typeface="+mj-lt"/>
              </a:rPr>
              <a:t>0.16</a:t>
            </a:r>
          </a:p>
        </p:txBody>
      </p:sp>
      <p:sp>
        <p:nvSpPr>
          <p:cNvPr id="50" name="TextBox 49"/>
          <p:cNvSpPr txBox="1"/>
          <p:nvPr/>
        </p:nvSpPr>
        <p:spPr>
          <a:xfrm>
            <a:off x="1659637" y="3963249"/>
            <a:ext cx="3815140" cy="707886"/>
          </a:xfrm>
          <a:prstGeom prst="rect">
            <a:avLst/>
          </a:prstGeom>
          <a:noFill/>
        </p:spPr>
        <p:txBody>
          <a:bodyPr wrap="square" rtlCol="0">
            <a:spAutoFit/>
          </a:bodyPr>
          <a:lstStyle/>
          <a:p>
            <a:pPr algn="ctr"/>
            <a:r>
              <a:rPr lang="en-GB" sz="4000" dirty="0">
                <a:latin typeface="+mj-lt"/>
              </a:rPr>
              <a:t>0.42 +        = 1</a:t>
            </a:r>
          </a:p>
        </p:txBody>
      </p:sp>
      <p:sp>
        <p:nvSpPr>
          <p:cNvPr id="51" name="TextBox 50"/>
          <p:cNvSpPr txBox="1"/>
          <p:nvPr/>
        </p:nvSpPr>
        <p:spPr>
          <a:xfrm>
            <a:off x="3486737" y="3943026"/>
            <a:ext cx="830513" cy="707886"/>
          </a:xfrm>
          <a:prstGeom prst="rect">
            <a:avLst/>
          </a:prstGeom>
          <a:noFill/>
        </p:spPr>
        <p:txBody>
          <a:bodyPr wrap="square" rtlCol="0">
            <a:spAutoFit/>
          </a:bodyPr>
          <a:lstStyle/>
          <a:p>
            <a:pPr algn="ctr"/>
            <a:r>
              <a:rPr lang="en-GB" sz="4000" dirty="0">
                <a:latin typeface="+mj-lt"/>
              </a:rPr>
              <a:t>?</a:t>
            </a:r>
          </a:p>
        </p:txBody>
      </p:sp>
      <p:sp>
        <p:nvSpPr>
          <p:cNvPr id="52" name="TextBox 51"/>
          <p:cNvSpPr txBox="1"/>
          <p:nvPr/>
        </p:nvSpPr>
        <p:spPr>
          <a:xfrm>
            <a:off x="3297400" y="3943763"/>
            <a:ext cx="1310416" cy="707886"/>
          </a:xfrm>
          <a:prstGeom prst="rect">
            <a:avLst/>
          </a:prstGeom>
          <a:noFill/>
        </p:spPr>
        <p:txBody>
          <a:bodyPr wrap="square" rtlCol="0">
            <a:spAutoFit/>
          </a:bodyPr>
          <a:lstStyle/>
          <a:p>
            <a:pPr algn="ctr"/>
            <a:r>
              <a:rPr lang="en-GB" sz="4000" dirty="0">
                <a:solidFill>
                  <a:srgbClr val="009741"/>
                </a:solidFill>
                <a:latin typeface="+mj-lt"/>
              </a:rPr>
              <a:t>0.58</a:t>
            </a:r>
          </a:p>
        </p:txBody>
      </p:sp>
      <p:sp>
        <p:nvSpPr>
          <p:cNvPr id="53" name="TextBox 52"/>
          <p:cNvSpPr txBox="1"/>
          <p:nvPr/>
        </p:nvSpPr>
        <p:spPr>
          <a:xfrm>
            <a:off x="1659637" y="4677577"/>
            <a:ext cx="3815140" cy="707886"/>
          </a:xfrm>
          <a:prstGeom prst="rect">
            <a:avLst/>
          </a:prstGeom>
          <a:noFill/>
        </p:spPr>
        <p:txBody>
          <a:bodyPr wrap="square" rtlCol="0">
            <a:spAutoFit/>
          </a:bodyPr>
          <a:lstStyle/>
          <a:p>
            <a:pPr algn="ctr"/>
            <a:r>
              <a:rPr lang="en-GB" sz="4000" dirty="0">
                <a:latin typeface="+mj-lt"/>
              </a:rPr>
              <a:t>0.91 +        = 1</a:t>
            </a:r>
          </a:p>
        </p:txBody>
      </p:sp>
      <p:sp>
        <p:nvSpPr>
          <p:cNvPr id="54" name="TextBox 53"/>
          <p:cNvSpPr txBox="1"/>
          <p:nvPr/>
        </p:nvSpPr>
        <p:spPr>
          <a:xfrm>
            <a:off x="3486737" y="4657354"/>
            <a:ext cx="830513" cy="707886"/>
          </a:xfrm>
          <a:prstGeom prst="rect">
            <a:avLst/>
          </a:prstGeom>
          <a:noFill/>
        </p:spPr>
        <p:txBody>
          <a:bodyPr wrap="square" rtlCol="0">
            <a:spAutoFit/>
          </a:bodyPr>
          <a:lstStyle/>
          <a:p>
            <a:pPr algn="ctr"/>
            <a:r>
              <a:rPr lang="en-GB" sz="4000" dirty="0">
                <a:latin typeface="+mj-lt"/>
              </a:rPr>
              <a:t>?</a:t>
            </a:r>
          </a:p>
        </p:txBody>
      </p:sp>
      <p:sp>
        <p:nvSpPr>
          <p:cNvPr id="55" name="TextBox 54"/>
          <p:cNvSpPr txBox="1"/>
          <p:nvPr/>
        </p:nvSpPr>
        <p:spPr>
          <a:xfrm>
            <a:off x="3297400" y="4658091"/>
            <a:ext cx="1310416" cy="707886"/>
          </a:xfrm>
          <a:prstGeom prst="rect">
            <a:avLst/>
          </a:prstGeom>
          <a:noFill/>
        </p:spPr>
        <p:txBody>
          <a:bodyPr wrap="square" rtlCol="0">
            <a:spAutoFit/>
          </a:bodyPr>
          <a:lstStyle/>
          <a:p>
            <a:pPr algn="ctr"/>
            <a:r>
              <a:rPr lang="en-GB" sz="4000" dirty="0">
                <a:solidFill>
                  <a:srgbClr val="009741"/>
                </a:solidFill>
                <a:latin typeface="+mj-lt"/>
              </a:rPr>
              <a:t>0.09</a:t>
            </a:r>
          </a:p>
        </p:txBody>
      </p:sp>
    </p:spTree>
    <p:extLst>
      <p:ext uri="{BB962C8B-B14F-4D97-AF65-F5344CB8AC3E}">
        <p14:creationId xmlns:p14="http://schemas.microsoft.com/office/powerpoint/2010/main" val="64155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wipe(left)">
                                      <p:cBhvr>
                                        <p:cTn id="20" dur="500"/>
                                        <p:tgtEl>
                                          <p:spTgt spid="10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48"/>
                                        </p:tgtEl>
                                      </p:cBhvr>
                                    </p:animEffect>
                                    <p:set>
                                      <p:cBhvr>
                                        <p:cTn id="40" dur="1" fill="hold">
                                          <p:stCondLst>
                                            <p:cond delay="499"/>
                                          </p:stCondLst>
                                        </p:cTn>
                                        <p:tgtEl>
                                          <p:spTgt spid="48"/>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51"/>
                                        </p:tgtEl>
                                      </p:cBhvr>
                                    </p:animEffect>
                                    <p:set>
                                      <p:cBhvr>
                                        <p:cTn id="55" dur="1" fill="hold">
                                          <p:stCondLst>
                                            <p:cond delay="499"/>
                                          </p:stCondLst>
                                        </p:cTn>
                                        <p:tgtEl>
                                          <p:spTgt spid="51"/>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500"/>
                                        <p:tgtEl>
                                          <p:spTgt spid="52"/>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54"/>
                                        </p:tgtEl>
                                      </p:cBhvr>
                                    </p:animEffect>
                                    <p:set>
                                      <p:cBhvr>
                                        <p:cTn id="70" dur="1" fill="hold">
                                          <p:stCondLst>
                                            <p:cond delay="499"/>
                                          </p:stCondLst>
                                        </p:cTn>
                                        <p:tgtEl>
                                          <p:spTgt spid="54"/>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5" grpId="1"/>
      <p:bldP spid="46" grpId="0"/>
      <p:bldP spid="47" grpId="0"/>
      <p:bldP spid="48" grpId="0"/>
      <p:bldP spid="48" grpId="1"/>
      <p:bldP spid="49" grpId="0"/>
      <p:bldP spid="50" grpId="0"/>
      <p:bldP spid="51" grpId="0"/>
      <p:bldP spid="51" grpId="1"/>
      <p:bldP spid="52" grpId="0"/>
      <p:bldP spid="53" grpId="0"/>
      <p:bldP spid="54" grpId="0"/>
      <p:bldP spid="54" grpId="1"/>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31302" b="25390"/>
          <a:stretch/>
        </p:blipFill>
        <p:spPr>
          <a:xfrm>
            <a:off x="503238" y="1367072"/>
            <a:ext cx="8130012" cy="4979407"/>
          </a:xfrm>
          <a:prstGeom prst="rect">
            <a:avLst/>
          </a:prstGeom>
        </p:spPr>
      </p:pic>
      <p:sp>
        <p:nvSpPr>
          <p:cNvPr id="3" name="Rectangle 2"/>
          <p:cNvSpPr/>
          <p:nvPr/>
        </p:nvSpPr>
        <p:spPr>
          <a:xfrm>
            <a:off x="755651" y="697112"/>
            <a:ext cx="7632699" cy="615553"/>
          </a:xfrm>
          <a:prstGeom prst="rect">
            <a:avLst/>
          </a:prstGeom>
        </p:spPr>
        <p:txBody>
          <a:bodyPr wrap="square" lIns="0" tIns="0" rIns="0" bIns="0">
            <a:spAutoFit/>
          </a:bodyPr>
          <a:lstStyle/>
          <a:p>
            <a:pPr algn="ctr"/>
            <a:r>
              <a:rPr lang="en-GB" altLang="en-US" sz="4000" dirty="0">
                <a:latin typeface="+mj-lt"/>
              </a:rPr>
              <a:t>Comparing Decimals</a:t>
            </a:r>
          </a:p>
        </p:txBody>
      </p:sp>
      <p:pic>
        <p:nvPicPr>
          <p:cNvPr id="4" name="Whole Clas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751" y="612000"/>
            <a:ext cx="1238498" cy="864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42773"/>
          <a:stretch/>
        </p:blipFill>
        <p:spPr>
          <a:xfrm>
            <a:off x="504824" y="2039162"/>
            <a:ext cx="3708341" cy="4582191"/>
          </a:xfrm>
          <a:prstGeom prst="rect">
            <a:avLst/>
          </a:prstGeom>
        </p:spPr>
      </p:pic>
      <p:grpSp>
        <p:nvGrpSpPr>
          <p:cNvPr id="9" name="Group 8"/>
          <p:cNvGrpSpPr/>
          <p:nvPr/>
        </p:nvGrpSpPr>
        <p:grpSpPr>
          <a:xfrm flipH="1">
            <a:off x="3209924" y="1557778"/>
            <a:ext cx="5178425" cy="4135916"/>
            <a:chOff x="3209924" y="1557778"/>
            <a:chExt cx="5178425" cy="4135916"/>
          </a:xfrm>
        </p:grpSpPr>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731179" y="1036523"/>
              <a:ext cx="4135916" cy="5178425"/>
            </a:xfrm>
            <a:prstGeom prst="rect">
              <a:avLst/>
            </a:prstGeom>
            <a:effectLst>
              <a:outerShdw blurRad="50800" dist="50800" dir="5400000" algn="ctr" rotWithShape="0">
                <a:srgbClr val="000000">
                  <a:alpha val="43137"/>
                </a:srgbClr>
              </a:outerShdw>
            </a:effectLst>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l="20588" t="14840" r="12419" b="16543"/>
            <a:stretch/>
          </p:blipFill>
          <p:spPr>
            <a:xfrm>
              <a:off x="3708400" y="2101850"/>
              <a:ext cx="4190999" cy="3035300"/>
            </a:xfrm>
            <a:prstGeom prst="rect">
              <a:avLst/>
            </a:prstGeom>
            <a:ln w="12700">
              <a:solidFill>
                <a:schemeClr val="tx1">
                  <a:lumMod val="90000"/>
                  <a:lumOff val="10000"/>
                </a:schemeClr>
              </a:solidFill>
            </a:ln>
          </p:spPr>
        </p:pic>
      </p:gr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1366" t="28377" r="47793" b="19969"/>
          <a:stretch/>
        </p:blipFill>
        <p:spPr>
          <a:xfrm>
            <a:off x="5076825" y="2243137"/>
            <a:ext cx="2824164" cy="2895601"/>
          </a:xfrm>
          <a:prstGeom prst="rect">
            <a:avLst/>
          </a:prstGeom>
        </p:spPr>
      </p:pic>
      <p:grpSp>
        <p:nvGrpSpPr>
          <p:cNvPr id="13" name="Group 12"/>
          <p:cNvGrpSpPr/>
          <p:nvPr/>
        </p:nvGrpSpPr>
        <p:grpSpPr>
          <a:xfrm>
            <a:off x="503237" y="1557777"/>
            <a:ext cx="2611162" cy="2045877"/>
            <a:chOff x="503237" y="1557777"/>
            <a:chExt cx="2611162" cy="2045877"/>
          </a:xfrm>
        </p:grpSpPr>
        <p:sp>
          <p:nvSpPr>
            <p:cNvPr id="11" name="Rectangle 10"/>
            <p:cNvSpPr/>
            <p:nvPr/>
          </p:nvSpPr>
          <p:spPr>
            <a:xfrm>
              <a:off x="503237" y="1557777"/>
              <a:ext cx="2611161" cy="2045877"/>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54067" y="1572329"/>
              <a:ext cx="2560332" cy="2031325"/>
            </a:xfrm>
            <a:prstGeom prst="rect">
              <a:avLst/>
            </a:prstGeom>
          </p:spPr>
          <p:txBody>
            <a:bodyPr wrap="square">
              <a:spAutoFit/>
            </a:bodyPr>
            <a:lstStyle/>
            <a:p>
              <a:pPr>
                <a:lnSpc>
                  <a:spcPct val="100000"/>
                </a:lnSpc>
                <a:spcBef>
                  <a:spcPct val="0"/>
                </a:spcBef>
                <a:buFontTx/>
                <a:buNone/>
              </a:pPr>
              <a:r>
                <a:rPr lang="en-GB" altLang="en-US" dirty="0"/>
                <a:t>To compare decimal numbers, we look at the place value of </a:t>
              </a:r>
              <a:br>
                <a:rPr lang="en-GB" altLang="en-US" dirty="0"/>
              </a:br>
              <a:r>
                <a:rPr lang="en-GB" altLang="en-US" dirty="0"/>
                <a:t>the digits in each number, starting with the digits in the largest place value position. </a:t>
              </a:r>
            </a:p>
          </p:txBody>
        </p:sp>
      </p:grpSp>
      <p:grpSp>
        <p:nvGrpSpPr>
          <p:cNvPr id="14" name="Group 13"/>
          <p:cNvGrpSpPr/>
          <p:nvPr/>
        </p:nvGrpSpPr>
        <p:grpSpPr>
          <a:xfrm>
            <a:off x="512762" y="3737600"/>
            <a:ext cx="2611161" cy="2402850"/>
            <a:chOff x="503237" y="1557777"/>
            <a:chExt cx="2611161" cy="2402850"/>
          </a:xfrm>
        </p:grpSpPr>
        <p:sp>
          <p:nvSpPr>
            <p:cNvPr id="15" name="Rectangle 14"/>
            <p:cNvSpPr/>
            <p:nvPr/>
          </p:nvSpPr>
          <p:spPr>
            <a:xfrm>
              <a:off x="503237" y="1557777"/>
              <a:ext cx="2611161" cy="2402850"/>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54067" y="1600904"/>
              <a:ext cx="2271622" cy="2308324"/>
            </a:xfrm>
            <a:prstGeom prst="rect">
              <a:avLst/>
            </a:prstGeom>
          </p:spPr>
          <p:txBody>
            <a:bodyPr wrap="square">
              <a:spAutoFit/>
            </a:bodyPr>
            <a:lstStyle/>
            <a:p>
              <a:pPr>
                <a:lnSpc>
                  <a:spcPct val="100000"/>
                </a:lnSpc>
                <a:spcBef>
                  <a:spcPct val="0"/>
                </a:spcBef>
                <a:buFontTx/>
                <a:buNone/>
              </a:pPr>
              <a:r>
                <a:rPr lang="en-GB" altLang="en-US" dirty="0">
                  <a:latin typeface="Twinkl" pitchFamily="50" charset="0"/>
                </a:rPr>
                <a:t>If the numbers have the same digit in a place value position, we look at the digit in the next place value position to </a:t>
              </a:r>
              <a:br>
                <a:rPr lang="en-GB" altLang="en-US" dirty="0">
                  <a:latin typeface="Twinkl" pitchFamily="50" charset="0"/>
                </a:rPr>
              </a:br>
              <a:r>
                <a:rPr lang="en-GB" altLang="en-US" dirty="0">
                  <a:latin typeface="Twinkl" pitchFamily="50" charset="0"/>
                </a:rPr>
                <a:t>the right until we find a difference.</a:t>
              </a:r>
            </a:p>
          </p:txBody>
        </p:sp>
      </p:grpSp>
      <p:sp>
        <p:nvSpPr>
          <p:cNvPr id="17" name="Rectangle 16"/>
          <p:cNvSpPr/>
          <p:nvPr/>
        </p:nvSpPr>
        <p:spPr>
          <a:xfrm>
            <a:off x="3698874" y="2101850"/>
            <a:ext cx="4190999" cy="3035300"/>
          </a:xfrm>
          <a:prstGeom prst="rect">
            <a:avLst/>
          </a:prstGeom>
          <a:solidFill>
            <a:schemeClr val="bg1">
              <a:alpha val="90000"/>
            </a:schemeClr>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p:cNvGrpSpPr/>
          <p:nvPr/>
        </p:nvGrpSpPr>
        <p:grpSpPr>
          <a:xfrm>
            <a:off x="503238" y="3253493"/>
            <a:ext cx="2611160" cy="2154703"/>
            <a:chOff x="503238" y="3253493"/>
            <a:chExt cx="2611160" cy="2154703"/>
          </a:xfrm>
        </p:grpSpPr>
        <p:sp>
          <p:nvSpPr>
            <p:cNvPr id="26" name="Rectangle 25"/>
            <p:cNvSpPr/>
            <p:nvPr/>
          </p:nvSpPr>
          <p:spPr>
            <a:xfrm>
              <a:off x="503238" y="3253493"/>
              <a:ext cx="2611160" cy="2154703"/>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563592" y="3284538"/>
              <a:ext cx="2271622" cy="2123658"/>
            </a:xfrm>
            <a:prstGeom prst="rect">
              <a:avLst/>
            </a:prstGeom>
          </p:spPr>
          <p:txBody>
            <a:bodyPr wrap="square">
              <a:spAutoFit/>
            </a:bodyPr>
            <a:lstStyle/>
            <a:p>
              <a:pPr>
                <a:lnSpc>
                  <a:spcPct val="100000"/>
                </a:lnSpc>
                <a:spcBef>
                  <a:spcPct val="0"/>
                </a:spcBef>
                <a:buFontTx/>
                <a:buNone/>
              </a:pPr>
              <a:r>
                <a:rPr lang="en-GB" altLang="en-US" dirty="0"/>
                <a:t>When comparing numbers, we can use symbols to show which is the smaller or larger number.</a:t>
              </a:r>
            </a:p>
            <a:p>
              <a:pPr>
                <a:lnSpc>
                  <a:spcPct val="100000"/>
                </a:lnSpc>
                <a:spcBef>
                  <a:spcPct val="0"/>
                </a:spcBef>
                <a:buFontTx/>
                <a:buNone/>
              </a:pPr>
              <a:endParaRPr lang="en-GB" altLang="en-US" dirty="0"/>
            </a:p>
            <a:p>
              <a:pPr>
                <a:spcBef>
                  <a:spcPct val="0"/>
                </a:spcBef>
              </a:pPr>
              <a:r>
                <a:rPr lang="en-GB" altLang="en-US" sz="2400" dirty="0"/>
                <a:t>45.23 </a:t>
              </a:r>
              <a:r>
                <a:rPr lang="en-GB" altLang="en-US" sz="2400" b="1" dirty="0">
                  <a:solidFill>
                    <a:srgbClr val="009741"/>
                  </a:solidFill>
                </a:rPr>
                <a:t>&lt;</a:t>
              </a:r>
              <a:r>
                <a:rPr lang="en-GB" altLang="en-US" sz="2400" dirty="0"/>
                <a:t> 45.25</a:t>
              </a:r>
            </a:p>
          </p:txBody>
        </p:sp>
      </p:grpSp>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69310" y="4785618"/>
            <a:ext cx="2085380" cy="1502470"/>
          </a:xfrm>
          <a:prstGeom prst="rect">
            <a:avLst/>
          </a:prstGeom>
          <a:effectLst>
            <a:outerShdw blurRad="50800" dist="25400" dir="9780000" algn="ctr" rotWithShape="0">
              <a:srgbClr val="000000">
                <a:alpha val="43137"/>
              </a:srgbClr>
            </a:outerShdw>
          </a:effectLst>
        </p:spPr>
      </p:pic>
      <p:grpSp>
        <p:nvGrpSpPr>
          <p:cNvPr id="20" name="Group 19"/>
          <p:cNvGrpSpPr/>
          <p:nvPr/>
        </p:nvGrpSpPr>
        <p:grpSpPr>
          <a:xfrm>
            <a:off x="503238" y="1561145"/>
            <a:ext cx="2611160" cy="1582106"/>
            <a:chOff x="503238" y="1561145"/>
            <a:chExt cx="2611160" cy="1582106"/>
          </a:xfrm>
        </p:grpSpPr>
        <p:sp>
          <p:nvSpPr>
            <p:cNvPr id="18" name="Rectangle 17"/>
            <p:cNvSpPr/>
            <p:nvPr/>
          </p:nvSpPr>
          <p:spPr>
            <a:xfrm>
              <a:off x="503238" y="1561145"/>
              <a:ext cx="2611160" cy="1582106"/>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63592" y="1582525"/>
              <a:ext cx="2147855" cy="1477328"/>
            </a:xfrm>
            <a:prstGeom prst="rect">
              <a:avLst/>
            </a:prstGeom>
          </p:spPr>
          <p:txBody>
            <a:bodyPr wrap="square">
              <a:spAutoFit/>
            </a:bodyPr>
            <a:lstStyle/>
            <a:p>
              <a:pPr>
                <a:lnSpc>
                  <a:spcPct val="100000"/>
                </a:lnSpc>
                <a:spcBef>
                  <a:spcPct val="0"/>
                </a:spcBef>
                <a:buFontTx/>
                <a:buNone/>
              </a:pPr>
              <a:r>
                <a:rPr lang="en-GB" altLang="en-US" dirty="0">
                  <a:latin typeface="Twinkl" pitchFamily="50" charset="0"/>
                </a:rPr>
                <a:t>For example, to compare 45.23 and 45.25, we look at the largest digit, the tens, first:</a:t>
              </a:r>
            </a:p>
          </p:txBody>
        </p:sp>
      </p:grpSp>
      <p:graphicFrame>
        <p:nvGraphicFramePr>
          <p:cNvPr id="21" name="Table 20"/>
          <p:cNvGraphicFramePr>
            <a:graphicFrameLocks noGrp="1"/>
          </p:cNvGraphicFramePr>
          <p:nvPr>
            <p:extLst>
              <p:ext uri="{D42A27DB-BD31-4B8C-83A1-F6EECF244321}">
                <p14:modId xmlns:p14="http://schemas.microsoft.com/office/powerpoint/2010/main" val="347642045"/>
              </p:ext>
            </p:extLst>
          </p:nvPr>
        </p:nvGraphicFramePr>
        <p:xfrm>
          <a:off x="3874181" y="2483109"/>
          <a:ext cx="3840384" cy="2288160"/>
        </p:xfrm>
        <a:graphic>
          <a:graphicData uri="http://schemas.openxmlformats.org/drawingml/2006/table">
            <a:tbl>
              <a:tblPr firstRow="1" bandRow="1">
                <a:tableStyleId>{5940675A-B579-460E-94D1-54222C63F5DA}</a:tableStyleId>
              </a:tblPr>
              <a:tblGrid>
                <a:gridCol w="960096">
                  <a:extLst>
                    <a:ext uri="{9D8B030D-6E8A-4147-A177-3AD203B41FA5}">
                      <a16:colId xmlns:a16="http://schemas.microsoft.com/office/drawing/2014/main" val="20000"/>
                    </a:ext>
                  </a:extLst>
                </a:gridCol>
                <a:gridCol w="960096">
                  <a:extLst>
                    <a:ext uri="{9D8B030D-6E8A-4147-A177-3AD203B41FA5}">
                      <a16:colId xmlns:a16="http://schemas.microsoft.com/office/drawing/2014/main" val="20001"/>
                    </a:ext>
                  </a:extLst>
                </a:gridCol>
                <a:gridCol w="960096">
                  <a:extLst>
                    <a:ext uri="{9D8B030D-6E8A-4147-A177-3AD203B41FA5}">
                      <a16:colId xmlns:a16="http://schemas.microsoft.com/office/drawing/2014/main" val="20002"/>
                    </a:ext>
                  </a:extLst>
                </a:gridCol>
                <a:gridCol w="960096">
                  <a:extLst>
                    <a:ext uri="{9D8B030D-6E8A-4147-A177-3AD203B41FA5}">
                      <a16:colId xmlns:a16="http://schemas.microsoft.com/office/drawing/2014/main" val="20003"/>
                    </a:ext>
                  </a:extLst>
                </a:gridCol>
              </a:tblGrid>
              <a:tr h="331852">
                <a:tc>
                  <a:txBody>
                    <a:bodyPr/>
                    <a:lstStyle/>
                    <a:p>
                      <a:pPr algn="ctr"/>
                      <a:r>
                        <a:rPr lang="en-GB" b="1" dirty="0"/>
                        <a:t>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O</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640800">
                <a:tc>
                  <a:txBody>
                    <a:bodyPr/>
                    <a:lstStyle/>
                    <a:p>
                      <a:pPr algn="ctr"/>
                      <a:r>
                        <a:rPr lang="en-GB" dirty="0"/>
                        <a:t>4</a:t>
                      </a:r>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r>
                        <a:rPr lang="en-GB" dirty="0"/>
                        <a:t>5</a:t>
                      </a:r>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r>
                        <a:rPr lang="en-GB" dirty="0"/>
                        <a:t>2</a:t>
                      </a:r>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r>
                        <a:rPr lang="en-GB" dirty="0"/>
                        <a:t>3</a:t>
                      </a:r>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r h="640800">
                <a:tc>
                  <a:txBody>
                    <a:bodyPr/>
                    <a:lstStyle/>
                    <a:p>
                      <a:pPr algn="ctr"/>
                      <a:r>
                        <a:rPr lang="en-GB" dirty="0"/>
                        <a:t>same</a:t>
                      </a:r>
                    </a:p>
                  </a:txBody>
                  <a:tcPr anchor="ctr">
                    <a:solidFill>
                      <a:srgbClr val="FCE9C0"/>
                    </a:solidFill>
                  </a:tcPr>
                </a:tc>
                <a:tc>
                  <a:txBody>
                    <a:bodyPr/>
                    <a:lstStyle/>
                    <a:p>
                      <a:pPr algn="ctr"/>
                      <a:r>
                        <a:rPr lang="en-GB" dirty="0"/>
                        <a:t>same</a:t>
                      </a:r>
                    </a:p>
                  </a:txBody>
                  <a:tcPr anchor="ctr">
                    <a:solidFill>
                      <a:srgbClr val="FCE9C0"/>
                    </a:solidFill>
                  </a:tcPr>
                </a:tc>
                <a:tc>
                  <a:txBody>
                    <a:bodyPr/>
                    <a:lstStyle/>
                    <a:p>
                      <a:pPr algn="ctr"/>
                      <a:r>
                        <a:rPr lang="en-GB" dirty="0"/>
                        <a:t>same</a:t>
                      </a:r>
                    </a:p>
                  </a:txBody>
                  <a:tcPr anchor="ctr">
                    <a:solidFill>
                      <a:srgbClr val="FCE9C0"/>
                    </a:solidFill>
                  </a:tcPr>
                </a:tc>
                <a:tc>
                  <a:txBody>
                    <a:bodyPr/>
                    <a:lstStyle/>
                    <a:p>
                      <a:pPr algn="ctr"/>
                      <a:r>
                        <a:rPr lang="en-GB" dirty="0">
                          <a:latin typeface="Twinkl" pitchFamily="2" charset="0"/>
                        </a:rPr>
                        <a:t>i</a:t>
                      </a:r>
                      <a:r>
                        <a:rPr lang="en-GB" dirty="0"/>
                        <a:t>s less than</a:t>
                      </a:r>
                    </a:p>
                  </a:txBody>
                  <a:tcPr anchor="ctr">
                    <a:solidFill>
                      <a:srgbClr val="FCE9C0"/>
                    </a:solidFill>
                  </a:tcPr>
                </a:tc>
                <a:extLst>
                  <a:ext uri="{0D108BD9-81ED-4DB2-BD59-A6C34878D82A}">
                    <a16:rowId xmlns:a16="http://schemas.microsoft.com/office/drawing/2014/main" val="10002"/>
                  </a:ext>
                </a:extLst>
              </a:tr>
              <a:tr h="640800">
                <a:tc>
                  <a:txBody>
                    <a:bodyPr/>
                    <a:lstStyle/>
                    <a:p>
                      <a:pPr algn="ctr"/>
                      <a:r>
                        <a:rPr lang="en-GB" dirty="0"/>
                        <a:t>4</a:t>
                      </a:r>
                    </a:p>
                  </a:txBody>
                  <a:tcPr anchor="ctr">
                    <a:solidFill>
                      <a:srgbClr val="FCE9C0"/>
                    </a:solidFill>
                  </a:tcPr>
                </a:tc>
                <a:tc>
                  <a:txBody>
                    <a:bodyPr/>
                    <a:lstStyle/>
                    <a:p>
                      <a:pPr algn="ctr"/>
                      <a:r>
                        <a:rPr lang="en-GB" dirty="0"/>
                        <a:t>5</a:t>
                      </a:r>
                    </a:p>
                  </a:txBody>
                  <a:tcPr anchor="ctr">
                    <a:solidFill>
                      <a:srgbClr val="FCE9C0"/>
                    </a:solidFill>
                  </a:tcPr>
                </a:tc>
                <a:tc>
                  <a:txBody>
                    <a:bodyPr/>
                    <a:lstStyle/>
                    <a:p>
                      <a:pPr algn="ctr"/>
                      <a:r>
                        <a:rPr lang="en-GB" dirty="0"/>
                        <a:t>2</a:t>
                      </a:r>
                    </a:p>
                  </a:txBody>
                  <a:tcPr anchor="ctr">
                    <a:solidFill>
                      <a:srgbClr val="FCE9C0"/>
                    </a:solidFill>
                  </a:tcPr>
                </a:tc>
                <a:tc>
                  <a:txBody>
                    <a:bodyPr/>
                    <a:lstStyle/>
                    <a:p>
                      <a:pPr algn="ctr"/>
                      <a:r>
                        <a:rPr lang="en-GB"/>
                        <a:t>5</a:t>
                      </a:r>
                      <a:endParaRPr lang="en-GB" dirty="0"/>
                    </a:p>
                  </a:txBody>
                  <a:tcPr anchor="ctr">
                    <a:solidFill>
                      <a:srgbClr val="FCE9C0"/>
                    </a:solidFill>
                  </a:tcPr>
                </a:tc>
                <a:extLst>
                  <a:ext uri="{0D108BD9-81ED-4DB2-BD59-A6C34878D82A}">
                    <a16:rowId xmlns:a16="http://schemas.microsoft.com/office/drawing/2014/main" val="10003"/>
                  </a:ext>
                </a:extLst>
              </a:tr>
            </a:tbl>
          </a:graphicData>
        </a:graphic>
      </p:graphicFrame>
      <p:sp>
        <p:nvSpPr>
          <p:cNvPr id="22" name="Oval 21"/>
          <p:cNvSpPr/>
          <p:nvPr/>
        </p:nvSpPr>
        <p:spPr>
          <a:xfrm>
            <a:off x="5730461" y="2600321"/>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5730461" y="3103957"/>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5730461" y="3756652"/>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730460" y="4409347"/>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p:cNvGrpSpPr/>
          <p:nvPr/>
        </p:nvGrpSpPr>
        <p:grpSpPr>
          <a:xfrm>
            <a:off x="4980107" y="4771269"/>
            <a:ext cx="1210330" cy="1580963"/>
            <a:chOff x="4798339" y="4765516"/>
            <a:chExt cx="1210330" cy="1580963"/>
          </a:xfrm>
        </p:grpSpPr>
        <p:sp>
          <p:nvSpPr>
            <p:cNvPr id="29" name="Rectangle 28"/>
            <p:cNvSpPr/>
            <p:nvPr/>
          </p:nvSpPr>
          <p:spPr>
            <a:xfrm>
              <a:off x="4798339" y="5011241"/>
              <a:ext cx="1210330" cy="1335238"/>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4908407" y="5693694"/>
              <a:ext cx="971436" cy="646331"/>
            </a:xfrm>
            <a:prstGeom prst="rect">
              <a:avLst/>
            </a:prstGeom>
            <a:noFill/>
          </p:spPr>
          <p:txBody>
            <a:bodyPr wrap="square" rtlCol="0">
              <a:spAutoFit/>
            </a:bodyPr>
            <a:lstStyle/>
            <a:p>
              <a:pPr algn="ctr">
                <a:defRPr/>
              </a:pPr>
              <a:r>
                <a:rPr lang="en-GB" dirty="0"/>
                <a:t>is less </a:t>
              </a:r>
            </a:p>
            <a:p>
              <a:pPr algn="ctr">
                <a:defRPr/>
              </a:pPr>
              <a:r>
                <a:rPr lang="en-GB" dirty="0"/>
                <a:t>than</a:t>
              </a:r>
            </a:p>
          </p:txBody>
        </p:sp>
        <p:sp>
          <p:nvSpPr>
            <p:cNvPr id="31" name="Rectangle 30"/>
            <p:cNvSpPr/>
            <p:nvPr/>
          </p:nvSpPr>
          <p:spPr>
            <a:xfrm>
              <a:off x="4995494" y="4765516"/>
              <a:ext cx="729687" cy="1200329"/>
            </a:xfrm>
            <a:prstGeom prst="rect">
              <a:avLst/>
            </a:prstGeom>
          </p:spPr>
          <p:txBody>
            <a:bodyPr wrap="none">
              <a:spAutoFit/>
            </a:bodyPr>
            <a:lstStyle/>
            <a:p>
              <a:r>
                <a:rPr lang="en-GB" sz="7200" dirty="0"/>
                <a:t>&lt;</a:t>
              </a:r>
            </a:p>
          </p:txBody>
        </p:sp>
      </p:grpSp>
      <p:grpSp>
        <p:nvGrpSpPr>
          <p:cNvPr id="35" name="Group 34"/>
          <p:cNvGrpSpPr/>
          <p:nvPr/>
        </p:nvGrpSpPr>
        <p:grpSpPr>
          <a:xfrm>
            <a:off x="6358148" y="4764275"/>
            <a:ext cx="1210330" cy="1580963"/>
            <a:chOff x="4798338" y="4765516"/>
            <a:chExt cx="1210330" cy="1580963"/>
          </a:xfrm>
        </p:grpSpPr>
        <p:sp>
          <p:nvSpPr>
            <p:cNvPr id="36" name="Rectangle 35"/>
            <p:cNvSpPr/>
            <p:nvPr/>
          </p:nvSpPr>
          <p:spPr>
            <a:xfrm>
              <a:off x="4798338" y="5011241"/>
              <a:ext cx="1210329" cy="1335238"/>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4798340" y="5693694"/>
              <a:ext cx="1210328" cy="646331"/>
            </a:xfrm>
            <a:prstGeom prst="rect">
              <a:avLst/>
            </a:prstGeom>
            <a:noFill/>
          </p:spPr>
          <p:txBody>
            <a:bodyPr wrap="square" rtlCol="0">
              <a:spAutoFit/>
            </a:bodyPr>
            <a:lstStyle/>
            <a:p>
              <a:pPr algn="ctr">
                <a:defRPr/>
              </a:pPr>
              <a:r>
                <a:rPr lang="en-GB" dirty="0"/>
                <a:t>is greater </a:t>
              </a:r>
            </a:p>
            <a:p>
              <a:pPr algn="ctr">
                <a:defRPr/>
              </a:pPr>
              <a:r>
                <a:rPr lang="en-GB" dirty="0"/>
                <a:t>than</a:t>
              </a:r>
            </a:p>
          </p:txBody>
        </p:sp>
        <p:sp>
          <p:nvSpPr>
            <p:cNvPr id="38" name="Rectangle 37"/>
            <p:cNvSpPr/>
            <p:nvPr/>
          </p:nvSpPr>
          <p:spPr>
            <a:xfrm>
              <a:off x="5071692" y="4765516"/>
              <a:ext cx="729687" cy="1200329"/>
            </a:xfrm>
            <a:prstGeom prst="rect">
              <a:avLst/>
            </a:prstGeom>
          </p:spPr>
          <p:txBody>
            <a:bodyPr wrap="none">
              <a:spAutoFit/>
            </a:bodyPr>
            <a:lstStyle/>
            <a:p>
              <a:r>
                <a:rPr lang="en-GB" sz="7200" dirty="0"/>
                <a:t>&gt;</a:t>
              </a:r>
            </a:p>
          </p:txBody>
        </p:sp>
      </p:grpSp>
    </p:spTree>
    <p:extLst>
      <p:ext uri="{BB962C8B-B14F-4D97-AF65-F5344CB8AC3E}">
        <p14:creationId xmlns:p14="http://schemas.microsoft.com/office/powerpoint/2010/main" val="66277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nodeType="clickEffect">
                                  <p:stCondLst>
                                    <p:cond delay="0"/>
                                  </p:stCondLst>
                                  <p:childTnLst>
                                    <p:animEffect transition="out" filter="wipe(right)">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22" presetClass="exit" presetSubtype="2" fill="hold" nodeType="withEffect">
                                  <p:stCondLst>
                                    <p:cond delay="0"/>
                                  </p:stCondLst>
                                  <p:childTnLst>
                                    <p:animEffect transition="out" filter="wipe(right)">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par>
                                <p:cTn id="48" presetID="22" presetClass="entr" presetSubtype="4"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down)">
                                      <p:cBhvr>
                                        <p:cTn id="50" dur="500"/>
                                        <p:tgtEl>
                                          <p:spTgt spid="35"/>
                                        </p:tgtEl>
                                      </p:cBhvr>
                                    </p:animEffect>
                                  </p:childTnLst>
                                </p:cTn>
                              </p:par>
                              <p:par>
                                <p:cTn id="51" presetID="22" presetClass="entr" presetSubtype="4"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1" y="697112"/>
            <a:ext cx="7632699" cy="615553"/>
          </a:xfrm>
          <a:prstGeom prst="rect">
            <a:avLst/>
          </a:prstGeom>
        </p:spPr>
        <p:txBody>
          <a:bodyPr wrap="square" lIns="0" tIns="0" rIns="0" bIns="0">
            <a:spAutoFit/>
          </a:bodyPr>
          <a:lstStyle/>
          <a:p>
            <a:pPr algn="ctr"/>
            <a:r>
              <a:rPr lang="en-GB" altLang="en-US" sz="4000" dirty="0">
                <a:latin typeface="+mj-lt"/>
              </a:rPr>
              <a:t>Comparing Decimals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5386"/>
          <a:stretch/>
        </p:blipFill>
        <p:spPr>
          <a:xfrm>
            <a:off x="503238" y="1476375"/>
            <a:ext cx="8137525" cy="4868864"/>
          </a:xfrm>
          <a:prstGeom prst="rect">
            <a:avLst/>
          </a:prstGeom>
        </p:spPr>
      </p:pic>
      <p:grpSp>
        <p:nvGrpSpPr>
          <p:cNvPr id="9" name="Group 8"/>
          <p:cNvGrpSpPr/>
          <p:nvPr/>
        </p:nvGrpSpPr>
        <p:grpSpPr>
          <a:xfrm>
            <a:off x="938730" y="1878508"/>
            <a:ext cx="2219325" cy="1550492"/>
            <a:chOff x="1066800" y="1775188"/>
            <a:chExt cx="2609850" cy="1823325"/>
          </a:xfrm>
        </p:grpSpPr>
        <p:sp>
          <p:nvSpPr>
            <p:cNvPr id="4" name="Rectangle 3"/>
            <p:cNvSpPr/>
            <p:nvPr/>
          </p:nvSpPr>
          <p:spPr>
            <a:xfrm rot="10800000">
              <a:off x="1066800" y="1775188"/>
              <a:ext cx="2609850" cy="1823325"/>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61614" t="33349" b="21014"/>
            <a:stretch/>
          </p:blipFill>
          <p:spPr>
            <a:xfrm>
              <a:off x="1646174" y="1911350"/>
              <a:ext cx="1839976" cy="1546814"/>
            </a:xfrm>
            <a:prstGeom prst="rect">
              <a:avLst/>
            </a:prstGeom>
            <a:ln>
              <a:solidFill>
                <a:schemeClr val="tx1">
                  <a:lumMod val="90000"/>
                  <a:lumOff val="10000"/>
                </a:schemeClr>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758" r="25190"/>
            <a:stretch/>
          </p:blipFill>
          <p:spPr>
            <a:xfrm>
              <a:off x="1741472" y="1917700"/>
              <a:ext cx="1744678" cy="1511300"/>
            </a:xfrm>
            <a:prstGeom prst="rect">
              <a:avLst/>
            </a:prstGeom>
          </p:spPr>
        </p:pic>
      </p:grpSp>
      <p:grpSp>
        <p:nvGrpSpPr>
          <p:cNvPr id="19" name="Group 18"/>
          <p:cNvGrpSpPr/>
          <p:nvPr/>
        </p:nvGrpSpPr>
        <p:grpSpPr>
          <a:xfrm rot="418301">
            <a:off x="1726528" y="2210557"/>
            <a:ext cx="2219325" cy="1550492"/>
            <a:chOff x="1743075" y="3489392"/>
            <a:chExt cx="2219325" cy="1550492"/>
          </a:xfrm>
        </p:grpSpPr>
        <p:sp>
          <p:nvSpPr>
            <p:cNvPr id="11" name="Rectangle 10"/>
            <p:cNvSpPr/>
            <p:nvPr/>
          </p:nvSpPr>
          <p:spPr>
            <a:xfrm rot="10800000">
              <a:off x="1743075" y="3489392"/>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l="34604" t="27963" r="15394" b="9959"/>
            <a:stretch/>
          </p:blipFill>
          <p:spPr>
            <a:xfrm>
              <a:off x="2233577" y="3605213"/>
              <a:ext cx="1562136" cy="1313658"/>
            </a:xfrm>
            <a:prstGeom prst="rect">
              <a:avLst/>
            </a:prstGeom>
            <a:ln w="12700">
              <a:solidFill>
                <a:schemeClr val="tx1">
                  <a:lumMod val="90000"/>
                  <a:lumOff val="10000"/>
                </a:schemeClr>
              </a:solidFill>
            </a:ln>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r="13196" b="65194"/>
            <a:stretch/>
          </p:blipFill>
          <p:spPr>
            <a:xfrm>
              <a:off x="2339778" y="3660207"/>
              <a:ext cx="1458157" cy="1257868"/>
            </a:xfrm>
            <a:prstGeom prst="rect">
              <a:avLst/>
            </a:prstGeom>
          </p:spPr>
        </p:pic>
      </p:grpSp>
      <p:grpSp>
        <p:nvGrpSpPr>
          <p:cNvPr id="29" name="Group 28"/>
          <p:cNvGrpSpPr/>
          <p:nvPr/>
        </p:nvGrpSpPr>
        <p:grpSpPr>
          <a:xfrm>
            <a:off x="2360869" y="3016310"/>
            <a:ext cx="1550492" cy="2219325"/>
            <a:chOff x="5647304" y="2319337"/>
            <a:chExt cx="1550492" cy="2219325"/>
          </a:xfrm>
        </p:grpSpPr>
        <p:sp>
          <p:nvSpPr>
            <p:cNvPr id="24" name="Rectangle 23"/>
            <p:cNvSpPr/>
            <p:nvPr/>
          </p:nvSpPr>
          <p:spPr>
            <a:xfrm rot="5400000">
              <a:off x="5312887" y="2653754"/>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rotWithShape="1">
            <a:blip r:embed="rId7" cstate="screen">
              <a:extLst>
                <a:ext uri="{28A0092B-C50C-407E-A947-70E740481C1C}">
                  <a14:useLocalDpi xmlns:a14="http://schemas.microsoft.com/office/drawing/2010/main"/>
                </a:ext>
              </a:extLst>
            </a:blip>
            <a:srcRect l="55257" t="50849" r="26559" b="11276"/>
            <a:stretch/>
          </p:blipFill>
          <p:spPr>
            <a:xfrm>
              <a:off x="5761035" y="2463800"/>
              <a:ext cx="1312865" cy="1595132"/>
            </a:xfrm>
            <a:prstGeom prst="rect">
              <a:avLst/>
            </a:prstGeom>
            <a:ln w="12700">
              <a:solidFill>
                <a:schemeClr val="tx1">
                  <a:lumMod val="90000"/>
                  <a:lumOff val="10000"/>
                </a:schemeClr>
              </a:solidFill>
            </a:ln>
          </p:spPr>
        </p:pic>
        <p:pic>
          <p:nvPicPr>
            <p:cNvPr id="28" name="Picture 27"/>
            <p:cNvPicPr>
              <a:picLocks noChangeAspect="1"/>
            </p:cNvPicPr>
            <p:nvPr/>
          </p:nvPicPr>
          <p:blipFill rotWithShape="1">
            <a:blip r:embed="rId8" cstate="screen">
              <a:extLst>
                <a:ext uri="{28A0092B-C50C-407E-A947-70E740481C1C}">
                  <a14:useLocalDpi xmlns:a14="http://schemas.microsoft.com/office/drawing/2010/main"/>
                </a:ext>
              </a:extLst>
            </a:blip>
            <a:srcRect l="33948" t="75778"/>
            <a:stretch/>
          </p:blipFill>
          <p:spPr>
            <a:xfrm>
              <a:off x="5746749" y="2463800"/>
              <a:ext cx="1323321" cy="1044007"/>
            </a:xfrm>
            <a:prstGeom prst="rect">
              <a:avLst/>
            </a:prstGeom>
            <a:effectLst>
              <a:outerShdw blurRad="50800" dist="50800" dir="5400000" algn="ctr" rotWithShape="0">
                <a:srgbClr val="000000">
                  <a:alpha val="43137"/>
                </a:srgbClr>
              </a:outerShdw>
            </a:effectLst>
          </p:spPr>
        </p:pic>
      </p:grpSp>
      <p:grpSp>
        <p:nvGrpSpPr>
          <p:cNvPr id="23" name="Group 22"/>
          <p:cNvGrpSpPr/>
          <p:nvPr/>
        </p:nvGrpSpPr>
        <p:grpSpPr>
          <a:xfrm rot="21067740">
            <a:off x="976680" y="3506263"/>
            <a:ext cx="1550492" cy="2219325"/>
            <a:chOff x="5647304" y="2319337"/>
            <a:chExt cx="1550492" cy="2219325"/>
          </a:xfrm>
        </p:grpSpPr>
        <p:sp>
          <p:nvSpPr>
            <p:cNvPr id="16" name="Rectangle 15"/>
            <p:cNvSpPr/>
            <p:nvPr/>
          </p:nvSpPr>
          <p:spPr>
            <a:xfrm rot="5400000">
              <a:off x="5312887" y="2653754"/>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9" cstate="screen">
              <a:extLst>
                <a:ext uri="{28A0092B-C50C-407E-A947-70E740481C1C}">
                  <a14:useLocalDpi xmlns:a14="http://schemas.microsoft.com/office/drawing/2010/main"/>
                </a:ext>
              </a:extLst>
            </a:blip>
            <a:srcRect l="1152" t="40942" r="28019" b="1303"/>
            <a:stretch/>
          </p:blipFill>
          <p:spPr>
            <a:xfrm>
              <a:off x="5756775" y="2476500"/>
              <a:ext cx="1317125" cy="1582432"/>
            </a:xfrm>
            <a:prstGeom prst="rect">
              <a:avLst/>
            </a:prstGeom>
            <a:ln w="12700">
              <a:solidFill>
                <a:schemeClr val="tx1">
                  <a:lumMod val="90000"/>
                  <a:lumOff val="10000"/>
                </a:schemeClr>
              </a:solidFill>
            </a:ln>
          </p:spPr>
        </p:pic>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t="32198" r="84860" b="44676"/>
            <a:stretch/>
          </p:blipFill>
          <p:spPr>
            <a:xfrm>
              <a:off x="6099057" y="2474119"/>
              <a:ext cx="976417" cy="1585912"/>
            </a:xfrm>
            <a:prstGeom prst="rect">
              <a:avLst/>
            </a:prstGeom>
          </p:spPr>
        </p:pic>
      </p:grpSp>
      <p:pic>
        <p:nvPicPr>
          <p:cNvPr id="31" name="Picture 30"/>
          <p:cNvPicPr>
            <a:picLocks noChangeAspect="1"/>
          </p:cNvPicPr>
          <p:nvPr/>
        </p:nvPicPr>
        <p:blipFill rotWithShape="1">
          <a:blip r:embed="rId11" cstate="screen">
            <a:extLst>
              <a:ext uri="{28A0092B-C50C-407E-A947-70E740481C1C}">
                <a14:useLocalDpi xmlns:a14="http://schemas.microsoft.com/office/drawing/2010/main"/>
              </a:ext>
            </a:extLst>
          </a:blip>
          <a:srcRect l="56153"/>
          <a:stretch/>
        </p:blipFill>
        <p:spPr>
          <a:xfrm rot="10800000">
            <a:off x="7568057" y="1601252"/>
            <a:ext cx="1071117" cy="1760000"/>
          </a:xfrm>
          <a:prstGeom prst="rect">
            <a:avLst/>
          </a:prstGeom>
          <a:effectLst>
            <a:outerShdw blurRad="50800" dist="25400" dir="9780000" algn="ctr" rotWithShape="0">
              <a:srgbClr val="000000">
                <a:alpha val="43137"/>
              </a:srgbClr>
            </a:outerShdw>
          </a:effectLst>
        </p:spPr>
      </p:pic>
      <p:grpSp>
        <p:nvGrpSpPr>
          <p:cNvPr id="35" name="Group 34"/>
          <p:cNvGrpSpPr/>
          <p:nvPr/>
        </p:nvGrpSpPr>
        <p:grpSpPr>
          <a:xfrm>
            <a:off x="4136157" y="1795939"/>
            <a:ext cx="3287685" cy="923330"/>
            <a:chOff x="4136157" y="1795939"/>
            <a:chExt cx="3287685" cy="923330"/>
          </a:xfrm>
        </p:grpSpPr>
        <p:sp>
          <p:nvSpPr>
            <p:cNvPr id="32" name="Rectangle 31"/>
            <p:cNvSpPr/>
            <p:nvPr/>
          </p:nvSpPr>
          <p:spPr>
            <a:xfrm>
              <a:off x="4136157" y="1800944"/>
              <a:ext cx="3287685" cy="918325"/>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210350" y="1795939"/>
              <a:ext cx="2136133" cy="923330"/>
            </a:xfrm>
            <a:prstGeom prst="rect">
              <a:avLst/>
            </a:prstGeom>
          </p:spPr>
          <p:txBody>
            <a:bodyPr wrap="square">
              <a:spAutoFit/>
            </a:bodyPr>
            <a:lstStyle/>
            <a:p>
              <a:r>
                <a:rPr lang="en-GB" dirty="0"/>
                <a:t>Choose the correct symbol to compare these decimals.</a:t>
              </a:r>
            </a:p>
          </p:txBody>
        </p:sp>
      </p:grpSp>
      <p:pic>
        <p:nvPicPr>
          <p:cNvPr id="30" name="Picture 2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339234">
            <a:off x="6277255" y="1718745"/>
            <a:ext cx="2085380" cy="1502470"/>
          </a:xfrm>
          <a:prstGeom prst="rect">
            <a:avLst/>
          </a:prstGeom>
          <a:effectLst>
            <a:outerShdw blurRad="50800" dist="25400" dir="9780000" algn="ctr" rotWithShape="0">
              <a:srgbClr val="000000">
                <a:alpha val="43137"/>
              </a:srgbClr>
            </a:outerShdw>
          </a:effectLst>
        </p:spPr>
      </p:pic>
      <p:grpSp>
        <p:nvGrpSpPr>
          <p:cNvPr id="53" name="Group 52"/>
          <p:cNvGrpSpPr/>
          <p:nvPr/>
        </p:nvGrpSpPr>
        <p:grpSpPr>
          <a:xfrm>
            <a:off x="4130032" y="3501427"/>
            <a:ext cx="4258318" cy="816449"/>
            <a:chOff x="4130032" y="3501427"/>
            <a:chExt cx="4258318" cy="816449"/>
          </a:xfrm>
        </p:grpSpPr>
        <p:sp>
          <p:nvSpPr>
            <p:cNvPr id="36" name="Rectangle 35"/>
            <p:cNvSpPr/>
            <p:nvPr/>
          </p:nvSpPr>
          <p:spPr>
            <a:xfrm>
              <a:off x="4130032" y="3501427"/>
              <a:ext cx="4258318" cy="81644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4210471" y="3557488"/>
              <a:ext cx="1618013" cy="707886"/>
            </a:xfrm>
            <a:prstGeom prst="rect">
              <a:avLst/>
            </a:prstGeom>
            <a:noFill/>
          </p:spPr>
          <p:txBody>
            <a:bodyPr wrap="square" rtlCol="0">
              <a:spAutoFit/>
            </a:bodyPr>
            <a:lstStyle/>
            <a:p>
              <a:r>
                <a:rPr lang="en-GB" sz="4000" dirty="0">
                  <a:latin typeface="Twinkl" pitchFamily="50" charset="0"/>
                </a:rPr>
                <a:t>0.456</a:t>
              </a:r>
            </a:p>
          </p:txBody>
        </p:sp>
        <p:sp>
          <p:nvSpPr>
            <p:cNvPr id="38" name="TextBox 37"/>
            <p:cNvSpPr txBox="1"/>
            <p:nvPr/>
          </p:nvSpPr>
          <p:spPr>
            <a:xfrm>
              <a:off x="6723473" y="3557488"/>
              <a:ext cx="1618013" cy="707886"/>
            </a:xfrm>
            <a:prstGeom prst="rect">
              <a:avLst/>
            </a:prstGeom>
            <a:noFill/>
          </p:spPr>
          <p:txBody>
            <a:bodyPr wrap="square" rtlCol="0">
              <a:spAutoFit/>
            </a:bodyPr>
            <a:lstStyle/>
            <a:p>
              <a:r>
                <a:rPr lang="en-GB" sz="4000" dirty="0">
                  <a:latin typeface="Twinkl" pitchFamily="50" charset="0"/>
                </a:rPr>
                <a:t>0.426</a:t>
              </a:r>
            </a:p>
          </p:txBody>
        </p:sp>
        <p:sp>
          <p:nvSpPr>
            <p:cNvPr id="39" name="Rectangle 38"/>
            <p:cNvSpPr/>
            <p:nvPr/>
          </p:nvSpPr>
          <p:spPr>
            <a:xfrm>
              <a:off x="5857594" y="3601297"/>
              <a:ext cx="739134" cy="616994"/>
            </a:xfrm>
            <a:prstGeom prst="rect">
              <a:avLst/>
            </a:prstGeom>
            <a:solidFill>
              <a:srgbClr val="FAD78C"/>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5080087" y="4827036"/>
            <a:ext cx="970155" cy="1015663"/>
            <a:chOff x="5080087" y="4827036"/>
            <a:chExt cx="970155" cy="1015663"/>
          </a:xfrm>
        </p:grpSpPr>
        <p:sp>
          <p:nvSpPr>
            <p:cNvPr id="40" name="Oval 39"/>
            <p:cNvSpPr/>
            <p:nvPr/>
          </p:nvSpPr>
          <p:spPr>
            <a:xfrm>
              <a:off x="5080087" y="4849378"/>
              <a:ext cx="970155" cy="970155"/>
            </a:xfrm>
            <a:prstGeom prst="ellipse">
              <a:avLst/>
            </a:prstGeom>
            <a:solidFill>
              <a:srgbClr val="F1864E"/>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5295805" y="4827036"/>
              <a:ext cx="484400" cy="1015663"/>
            </a:xfrm>
            <a:prstGeom prst="rect">
              <a:avLst/>
            </a:prstGeom>
            <a:noFill/>
          </p:spPr>
          <p:txBody>
            <a:bodyPr wrap="square" rtlCol="0">
              <a:spAutoFit/>
            </a:bodyPr>
            <a:lstStyle/>
            <a:p>
              <a:pPr algn="ctr"/>
              <a:r>
                <a:rPr lang="en-GB" sz="6000" dirty="0"/>
                <a:t>&lt;</a:t>
              </a:r>
            </a:p>
          </p:txBody>
        </p:sp>
      </p:grpSp>
      <p:grpSp>
        <p:nvGrpSpPr>
          <p:cNvPr id="45" name="Group 44"/>
          <p:cNvGrpSpPr/>
          <p:nvPr/>
        </p:nvGrpSpPr>
        <p:grpSpPr>
          <a:xfrm>
            <a:off x="6435579" y="4824108"/>
            <a:ext cx="970155" cy="1015663"/>
            <a:chOff x="6435579" y="4824108"/>
            <a:chExt cx="970155" cy="1015663"/>
          </a:xfrm>
        </p:grpSpPr>
        <p:sp>
          <p:nvSpPr>
            <p:cNvPr id="41" name="Oval 40"/>
            <p:cNvSpPr/>
            <p:nvPr/>
          </p:nvSpPr>
          <p:spPr>
            <a:xfrm>
              <a:off x="6435579" y="4843582"/>
              <a:ext cx="970155" cy="970155"/>
            </a:xfrm>
            <a:prstGeom prst="ellipse">
              <a:avLst/>
            </a:prstGeom>
            <a:solidFill>
              <a:srgbClr val="F1864E"/>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6718761" y="4824108"/>
              <a:ext cx="484400" cy="1015663"/>
            </a:xfrm>
            <a:prstGeom prst="rect">
              <a:avLst/>
            </a:prstGeom>
            <a:noFill/>
          </p:spPr>
          <p:txBody>
            <a:bodyPr wrap="square" rtlCol="0">
              <a:spAutoFit/>
            </a:bodyPr>
            <a:lstStyle/>
            <a:p>
              <a:pPr algn="ctr"/>
              <a:r>
                <a:rPr lang="en-GB" sz="6000" dirty="0"/>
                <a:t>&gt;</a:t>
              </a:r>
            </a:p>
          </p:txBody>
        </p:sp>
      </p:grpSp>
      <p:grpSp>
        <p:nvGrpSpPr>
          <p:cNvPr id="47" name="Group 46"/>
          <p:cNvGrpSpPr/>
          <p:nvPr/>
        </p:nvGrpSpPr>
        <p:grpSpPr>
          <a:xfrm>
            <a:off x="6435579" y="4824108"/>
            <a:ext cx="970155" cy="1015663"/>
            <a:chOff x="6435579" y="4824108"/>
            <a:chExt cx="970155" cy="1015663"/>
          </a:xfrm>
        </p:grpSpPr>
        <p:sp>
          <p:nvSpPr>
            <p:cNvPr id="48" name="Oval 47"/>
            <p:cNvSpPr/>
            <p:nvPr/>
          </p:nvSpPr>
          <p:spPr>
            <a:xfrm>
              <a:off x="6435579" y="4843582"/>
              <a:ext cx="970155" cy="970155"/>
            </a:xfrm>
            <a:prstGeom prst="ellipse">
              <a:avLst/>
            </a:prstGeom>
            <a:solidFill>
              <a:srgbClr val="009741"/>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6718761" y="4824108"/>
              <a:ext cx="484400" cy="1015663"/>
            </a:xfrm>
            <a:prstGeom prst="rect">
              <a:avLst/>
            </a:prstGeom>
            <a:noFill/>
          </p:spPr>
          <p:txBody>
            <a:bodyPr wrap="square" rtlCol="0">
              <a:spAutoFit/>
            </a:bodyPr>
            <a:lstStyle/>
            <a:p>
              <a:pPr algn="ctr"/>
              <a:r>
                <a:rPr lang="en-GB" sz="6000" dirty="0">
                  <a:solidFill>
                    <a:schemeClr val="bg1"/>
                  </a:solidFill>
                </a:rPr>
                <a:t>&gt;</a:t>
              </a:r>
            </a:p>
          </p:txBody>
        </p:sp>
      </p:grpSp>
      <p:sp>
        <p:nvSpPr>
          <p:cNvPr id="68" name="TextBox 67"/>
          <p:cNvSpPr txBox="1"/>
          <p:nvPr/>
        </p:nvSpPr>
        <p:spPr>
          <a:xfrm>
            <a:off x="5931577" y="3392766"/>
            <a:ext cx="814812" cy="1015663"/>
          </a:xfrm>
          <a:prstGeom prst="rect">
            <a:avLst/>
          </a:prstGeom>
          <a:noFill/>
        </p:spPr>
        <p:txBody>
          <a:bodyPr wrap="square" rtlCol="0">
            <a:spAutoFit/>
          </a:bodyPr>
          <a:lstStyle/>
          <a:p>
            <a:r>
              <a:rPr lang="en-GB" sz="6000" dirty="0"/>
              <a:t>&gt;</a:t>
            </a:r>
          </a:p>
        </p:txBody>
      </p:sp>
    </p:spTree>
    <p:extLst>
      <p:ext uri="{BB962C8B-B14F-4D97-AF65-F5344CB8AC3E}">
        <p14:creationId xmlns:p14="http://schemas.microsoft.com/office/powerpoint/2010/main" val="61414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par>
                                <p:cTn id="34" presetID="10" presetClass="entr" presetSubtype="0"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childTnLst>
                                </p:cTn>
                              </p:par>
                            </p:childTnLst>
                          </p:cTn>
                        </p:par>
                      </p:childTnLst>
                    </p:cTn>
                  </p:par>
                </p:childTnLst>
              </p:cTn>
              <p:nextCondLst>
                <p:cond evt="onClick" delay="0">
                  <p:tgtEl>
                    <p:spTgt spid="45"/>
                  </p:tgtEl>
                </p:cond>
              </p:nextCondLst>
            </p:seq>
            <p:seq concurrent="1" nextAc="seek">
              <p:cTn id="46" restart="whenNotActive" fill="hold" evtFilter="cancelBubble" nodeType="interactiveSeq">
                <p:stCondLst>
                  <p:cond evt="onClick" delay="0">
                    <p:tgtEl>
                      <p:spTgt spid="46"/>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46"/>
                                        </p:tgtEl>
                                      </p:cBhvr>
                                    </p:animEffect>
                                    <p:animScale>
                                      <p:cBhvr>
                                        <p:cTn id="51" dur="250" autoRev="1" fill="hold"/>
                                        <p:tgtEl>
                                          <p:spTgt spid="46"/>
                                        </p:tgtEl>
                                      </p:cBhvr>
                                      <p:by x="105000" y="105000"/>
                                    </p:animScale>
                                  </p:childTnLst>
                                </p:cTn>
                              </p:par>
                            </p:childTnLst>
                          </p:cTn>
                        </p:par>
                      </p:childTnLst>
                    </p:cTn>
                  </p:par>
                </p:childTnLst>
              </p:cTn>
              <p:nextCondLst>
                <p:cond evt="onClick" delay="0">
                  <p:tgtEl>
                    <p:spTgt spid="46"/>
                  </p:tgtEl>
                </p:cond>
              </p:nextCondLst>
            </p:seq>
          </p:childTnLst>
        </p:cTn>
      </p:par>
    </p:tnLst>
    <p:bldLst>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1" y="697112"/>
            <a:ext cx="7632699" cy="615553"/>
          </a:xfrm>
          <a:prstGeom prst="rect">
            <a:avLst/>
          </a:prstGeom>
        </p:spPr>
        <p:txBody>
          <a:bodyPr wrap="square" lIns="0" tIns="0" rIns="0" bIns="0">
            <a:spAutoFit/>
          </a:bodyPr>
          <a:lstStyle/>
          <a:p>
            <a:pPr algn="ctr"/>
            <a:r>
              <a:rPr lang="en-GB" altLang="en-US" sz="4000" dirty="0">
                <a:latin typeface="+mj-lt"/>
              </a:rPr>
              <a:t>Comparing Decimals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5386"/>
          <a:stretch/>
        </p:blipFill>
        <p:spPr>
          <a:xfrm>
            <a:off x="503238" y="1476375"/>
            <a:ext cx="8137525" cy="4868864"/>
          </a:xfrm>
          <a:prstGeom prst="rect">
            <a:avLst/>
          </a:prstGeom>
        </p:spPr>
      </p:pic>
      <p:grpSp>
        <p:nvGrpSpPr>
          <p:cNvPr id="9" name="Group 8"/>
          <p:cNvGrpSpPr/>
          <p:nvPr/>
        </p:nvGrpSpPr>
        <p:grpSpPr>
          <a:xfrm>
            <a:off x="938730" y="1878508"/>
            <a:ext cx="2219325" cy="1550492"/>
            <a:chOff x="1066800" y="1775188"/>
            <a:chExt cx="2609850" cy="1823325"/>
          </a:xfrm>
        </p:grpSpPr>
        <p:sp>
          <p:nvSpPr>
            <p:cNvPr id="4" name="Rectangle 3"/>
            <p:cNvSpPr/>
            <p:nvPr/>
          </p:nvSpPr>
          <p:spPr>
            <a:xfrm rot="10800000">
              <a:off x="1066800" y="1775188"/>
              <a:ext cx="2609850" cy="1823325"/>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61614" t="33349" b="21014"/>
            <a:stretch/>
          </p:blipFill>
          <p:spPr>
            <a:xfrm>
              <a:off x="1646174" y="1911350"/>
              <a:ext cx="1839976" cy="1546814"/>
            </a:xfrm>
            <a:prstGeom prst="rect">
              <a:avLst/>
            </a:prstGeom>
            <a:ln>
              <a:solidFill>
                <a:schemeClr val="tx1">
                  <a:lumMod val="90000"/>
                  <a:lumOff val="10000"/>
                </a:schemeClr>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758" r="25190"/>
            <a:stretch/>
          </p:blipFill>
          <p:spPr>
            <a:xfrm>
              <a:off x="1741472" y="1917700"/>
              <a:ext cx="1744678" cy="1511300"/>
            </a:xfrm>
            <a:prstGeom prst="rect">
              <a:avLst/>
            </a:prstGeom>
          </p:spPr>
        </p:pic>
      </p:grpSp>
      <p:grpSp>
        <p:nvGrpSpPr>
          <p:cNvPr id="19" name="Group 18"/>
          <p:cNvGrpSpPr/>
          <p:nvPr/>
        </p:nvGrpSpPr>
        <p:grpSpPr>
          <a:xfrm rot="418301">
            <a:off x="1726528" y="2210557"/>
            <a:ext cx="2219325" cy="1550492"/>
            <a:chOff x="1743075" y="3489392"/>
            <a:chExt cx="2219325" cy="1550492"/>
          </a:xfrm>
        </p:grpSpPr>
        <p:sp>
          <p:nvSpPr>
            <p:cNvPr id="11" name="Rectangle 10"/>
            <p:cNvSpPr/>
            <p:nvPr/>
          </p:nvSpPr>
          <p:spPr>
            <a:xfrm rot="10800000">
              <a:off x="1743075" y="3489392"/>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l="34604" t="27963" r="15394" b="9959"/>
            <a:stretch/>
          </p:blipFill>
          <p:spPr>
            <a:xfrm>
              <a:off x="2233577" y="3605213"/>
              <a:ext cx="1562136" cy="1313658"/>
            </a:xfrm>
            <a:prstGeom prst="rect">
              <a:avLst/>
            </a:prstGeom>
            <a:ln w="12700">
              <a:solidFill>
                <a:schemeClr val="tx1">
                  <a:lumMod val="90000"/>
                  <a:lumOff val="10000"/>
                </a:schemeClr>
              </a:solidFill>
            </a:ln>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r="13196" b="65194"/>
            <a:stretch/>
          </p:blipFill>
          <p:spPr>
            <a:xfrm>
              <a:off x="2339778" y="3660207"/>
              <a:ext cx="1458157" cy="1257868"/>
            </a:xfrm>
            <a:prstGeom prst="rect">
              <a:avLst/>
            </a:prstGeom>
          </p:spPr>
        </p:pic>
      </p:grpSp>
      <p:grpSp>
        <p:nvGrpSpPr>
          <p:cNvPr id="29" name="Group 28"/>
          <p:cNvGrpSpPr/>
          <p:nvPr/>
        </p:nvGrpSpPr>
        <p:grpSpPr>
          <a:xfrm>
            <a:off x="2360869" y="3016310"/>
            <a:ext cx="1550492" cy="2219325"/>
            <a:chOff x="5647304" y="2319337"/>
            <a:chExt cx="1550492" cy="2219325"/>
          </a:xfrm>
        </p:grpSpPr>
        <p:sp>
          <p:nvSpPr>
            <p:cNvPr id="24" name="Rectangle 23"/>
            <p:cNvSpPr/>
            <p:nvPr/>
          </p:nvSpPr>
          <p:spPr>
            <a:xfrm rot="5400000">
              <a:off x="5312887" y="2653754"/>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rotWithShape="1">
            <a:blip r:embed="rId7" cstate="screen">
              <a:extLst>
                <a:ext uri="{28A0092B-C50C-407E-A947-70E740481C1C}">
                  <a14:useLocalDpi xmlns:a14="http://schemas.microsoft.com/office/drawing/2010/main"/>
                </a:ext>
              </a:extLst>
            </a:blip>
            <a:srcRect l="55257" t="50849" r="26559" b="11276"/>
            <a:stretch/>
          </p:blipFill>
          <p:spPr>
            <a:xfrm>
              <a:off x="5761035" y="2463800"/>
              <a:ext cx="1312865" cy="1595132"/>
            </a:xfrm>
            <a:prstGeom prst="rect">
              <a:avLst/>
            </a:prstGeom>
            <a:ln w="12700">
              <a:solidFill>
                <a:schemeClr val="tx1">
                  <a:lumMod val="90000"/>
                  <a:lumOff val="10000"/>
                </a:schemeClr>
              </a:solidFill>
            </a:ln>
          </p:spPr>
        </p:pic>
        <p:pic>
          <p:nvPicPr>
            <p:cNvPr id="28" name="Picture 27"/>
            <p:cNvPicPr>
              <a:picLocks noChangeAspect="1"/>
            </p:cNvPicPr>
            <p:nvPr/>
          </p:nvPicPr>
          <p:blipFill rotWithShape="1">
            <a:blip r:embed="rId8" cstate="screen">
              <a:extLst>
                <a:ext uri="{28A0092B-C50C-407E-A947-70E740481C1C}">
                  <a14:useLocalDpi xmlns:a14="http://schemas.microsoft.com/office/drawing/2010/main"/>
                </a:ext>
              </a:extLst>
            </a:blip>
            <a:srcRect l="33948" t="75778"/>
            <a:stretch/>
          </p:blipFill>
          <p:spPr>
            <a:xfrm>
              <a:off x="5746749" y="2463800"/>
              <a:ext cx="1323321" cy="1044007"/>
            </a:xfrm>
            <a:prstGeom prst="rect">
              <a:avLst/>
            </a:prstGeom>
            <a:effectLst>
              <a:outerShdw blurRad="50800" dist="50800" dir="5400000" algn="ctr" rotWithShape="0">
                <a:srgbClr val="000000">
                  <a:alpha val="43137"/>
                </a:srgbClr>
              </a:outerShdw>
            </a:effectLst>
          </p:spPr>
        </p:pic>
      </p:grpSp>
      <p:grpSp>
        <p:nvGrpSpPr>
          <p:cNvPr id="23" name="Group 22"/>
          <p:cNvGrpSpPr/>
          <p:nvPr/>
        </p:nvGrpSpPr>
        <p:grpSpPr>
          <a:xfrm rot="21067740">
            <a:off x="976680" y="3506263"/>
            <a:ext cx="1550492" cy="2219325"/>
            <a:chOff x="5647304" y="2319337"/>
            <a:chExt cx="1550492" cy="2219325"/>
          </a:xfrm>
        </p:grpSpPr>
        <p:sp>
          <p:nvSpPr>
            <p:cNvPr id="16" name="Rectangle 15"/>
            <p:cNvSpPr/>
            <p:nvPr/>
          </p:nvSpPr>
          <p:spPr>
            <a:xfrm rot="5400000">
              <a:off x="5312887" y="2653754"/>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9" cstate="screen">
              <a:extLst>
                <a:ext uri="{28A0092B-C50C-407E-A947-70E740481C1C}">
                  <a14:useLocalDpi xmlns:a14="http://schemas.microsoft.com/office/drawing/2010/main"/>
                </a:ext>
              </a:extLst>
            </a:blip>
            <a:srcRect l="1152" t="40942" r="28019" b="1303"/>
            <a:stretch/>
          </p:blipFill>
          <p:spPr>
            <a:xfrm>
              <a:off x="5756775" y="2476500"/>
              <a:ext cx="1317125" cy="1582432"/>
            </a:xfrm>
            <a:prstGeom prst="rect">
              <a:avLst/>
            </a:prstGeom>
            <a:ln w="12700">
              <a:solidFill>
                <a:schemeClr val="tx1">
                  <a:lumMod val="90000"/>
                  <a:lumOff val="10000"/>
                </a:schemeClr>
              </a:solidFill>
            </a:ln>
          </p:spPr>
        </p:pic>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t="32198" r="84860" b="44676"/>
            <a:stretch/>
          </p:blipFill>
          <p:spPr>
            <a:xfrm>
              <a:off x="6099057" y="2474119"/>
              <a:ext cx="976417" cy="1585912"/>
            </a:xfrm>
            <a:prstGeom prst="rect">
              <a:avLst/>
            </a:prstGeom>
          </p:spPr>
        </p:pic>
      </p:grpSp>
      <p:pic>
        <p:nvPicPr>
          <p:cNvPr id="31" name="Picture 30"/>
          <p:cNvPicPr>
            <a:picLocks noChangeAspect="1"/>
          </p:cNvPicPr>
          <p:nvPr/>
        </p:nvPicPr>
        <p:blipFill rotWithShape="1">
          <a:blip r:embed="rId11" cstate="screen">
            <a:extLst>
              <a:ext uri="{28A0092B-C50C-407E-A947-70E740481C1C}">
                <a14:useLocalDpi xmlns:a14="http://schemas.microsoft.com/office/drawing/2010/main"/>
              </a:ext>
            </a:extLst>
          </a:blip>
          <a:srcRect l="56153"/>
          <a:stretch/>
        </p:blipFill>
        <p:spPr>
          <a:xfrm rot="10800000">
            <a:off x="7568057" y="1601252"/>
            <a:ext cx="1071117" cy="1760000"/>
          </a:xfrm>
          <a:prstGeom prst="rect">
            <a:avLst/>
          </a:prstGeom>
          <a:effectLst>
            <a:outerShdw blurRad="50800" dist="25400" dir="9780000" algn="ctr" rotWithShape="0">
              <a:srgbClr val="000000">
                <a:alpha val="43137"/>
              </a:srgbClr>
            </a:outerShdw>
          </a:effectLst>
        </p:spPr>
      </p:pic>
      <p:grpSp>
        <p:nvGrpSpPr>
          <p:cNvPr id="35" name="Group 34"/>
          <p:cNvGrpSpPr/>
          <p:nvPr/>
        </p:nvGrpSpPr>
        <p:grpSpPr>
          <a:xfrm>
            <a:off x="4136157" y="1795939"/>
            <a:ext cx="3287685" cy="923330"/>
            <a:chOff x="4136157" y="1795939"/>
            <a:chExt cx="3287685" cy="923330"/>
          </a:xfrm>
        </p:grpSpPr>
        <p:sp>
          <p:nvSpPr>
            <p:cNvPr id="32" name="Rectangle 31"/>
            <p:cNvSpPr/>
            <p:nvPr/>
          </p:nvSpPr>
          <p:spPr>
            <a:xfrm>
              <a:off x="4136157" y="1800944"/>
              <a:ext cx="3287685" cy="918325"/>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210350" y="1795939"/>
              <a:ext cx="2136133" cy="923330"/>
            </a:xfrm>
            <a:prstGeom prst="rect">
              <a:avLst/>
            </a:prstGeom>
          </p:spPr>
          <p:txBody>
            <a:bodyPr wrap="square">
              <a:spAutoFit/>
            </a:bodyPr>
            <a:lstStyle/>
            <a:p>
              <a:r>
                <a:rPr lang="en-GB" dirty="0"/>
                <a:t>Choose the correct symbol to compare these decimals.</a:t>
              </a:r>
            </a:p>
          </p:txBody>
        </p:sp>
      </p:grpSp>
      <p:pic>
        <p:nvPicPr>
          <p:cNvPr id="30" name="Picture 2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339234">
            <a:off x="6277255" y="1718745"/>
            <a:ext cx="2085380" cy="1502470"/>
          </a:xfrm>
          <a:prstGeom prst="rect">
            <a:avLst/>
          </a:prstGeom>
          <a:effectLst>
            <a:outerShdw blurRad="50800" dist="25400" dir="9780000" algn="ctr" rotWithShape="0">
              <a:srgbClr val="000000">
                <a:alpha val="43137"/>
              </a:srgbClr>
            </a:outerShdw>
          </a:effectLst>
        </p:spPr>
      </p:pic>
      <p:grpSp>
        <p:nvGrpSpPr>
          <p:cNvPr id="53" name="Group 52"/>
          <p:cNvGrpSpPr/>
          <p:nvPr/>
        </p:nvGrpSpPr>
        <p:grpSpPr>
          <a:xfrm>
            <a:off x="4130032" y="3501427"/>
            <a:ext cx="4258318" cy="816449"/>
            <a:chOff x="4130032" y="3501427"/>
            <a:chExt cx="4258318" cy="816449"/>
          </a:xfrm>
        </p:grpSpPr>
        <p:sp>
          <p:nvSpPr>
            <p:cNvPr id="36" name="Rectangle 35"/>
            <p:cNvSpPr/>
            <p:nvPr/>
          </p:nvSpPr>
          <p:spPr>
            <a:xfrm>
              <a:off x="4130032" y="3501427"/>
              <a:ext cx="4258318" cy="81644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4301003" y="3557488"/>
              <a:ext cx="1618013" cy="707886"/>
            </a:xfrm>
            <a:prstGeom prst="rect">
              <a:avLst/>
            </a:prstGeom>
            <a:noFill/>
          </p:spPr>
          <p:txBody>
            <a:bodyPr wrap="square" rtlCol="0">
              <a:spAutoFit/>
            </a:bodyPr>
            <a:lstStyle/>
            <a:p>
              <a:r>
                <a:rPr lang="en-GB" sz="4000" dirty="0">
                  <a:latin typeface="Twinkl" pitchFamily="50" charset="0"/>
                </a:rPr>
                <a:t>0.213</a:t>
              </a:r>
            </a:p>
          </p:txBody>
        </p:sp>
        <p:sp>
          <p:nvSpPr>
            <p:cNvPr id="38" name="TextBox 37"/>
            <p:cNvSpPr txBox="1"/>
            <p:nvPr/>
          </p:nvSpPr>
          <p:spPr>
            <a:xfrm>
              <a:off x="6750632" y="3557488"/>
              <a:ext cx="1618013" cy="707886"/>
            </a:xfrm>
            <a:prstGeom prst="rect">
              <a:avLst/>
            </a:prstGeom>
            <a:noFill/>
          </p:spPr>
          <p:txBody>
            <a:bodyPr wrap="square" rtlCol="0">
              <a:spAutoFit/>
            </a:bodyPr>
            <a:lstStyle/>
            <a:p>
              <a:r>
                <a:rPr lang="en-GB" sz="4000" dirty="0">
                  <a:latin typeface="Twinkl" pitchFamily="50" charset="0"/>
                </a:rPr>
                <a:t>0.211</a:t>
              </a:r>
            </a:p>
          </p:txBody>
        </p:sp>
        <p:sp>
          <p:nvSpPr>
            <p:cNvPr id="39" name="Rectangle 38"/>
            <p:cNvSpPr/>
            <p:nvPr/>
          </p:nvSpPr>
          <p:spPr>
            <a:xfrm>
              <a:off x="5857594" y="3601297"/>
              <a:ext cx="739134" cy="616994"/>
            </a:xfrm>
            <a:prstGeom prst="rect">
              <a:avLst/>
            </a:prstGeom>
            <a:solidFill>
              <a:srgbClr val="FAD78C"/>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5080087" y="4827036"/>
            <a:ext cx="970155" cy="1015663"/>
            <a:chOff x="5080087" y="4827036"/>
            <a:chExt cx="970155" cy="1015663"/>
          </a:xfrm>
        </p:grpSpPr>
        <p:sp>
          <p:nvSpPr>
            <p:cNvPr id="40" name="Oval 39"/>
            <p:cNvSpPr/>
            <p:nvPr/>
          </p:nvSpPr>
          <p:spPr>
            <a:xfrm>
              <a:off x="5080087" y="4849378"/>
              <a:ext cx="970155" cy="970155"/>
            </a:xfrm>
            <a:prstGeom prst="ellipse">
              <a:avLst/>
            </a:prstGeom>
            <a:solidFill>
              <a:srgbClr val="F1864E"/>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5295805" y="4827036"/>
              <a:ext cx="484400" cy="1015663"/>
            </a:xfrm>
            <a:prstGeom prst="rect">
              <a:avLst/>
            </a:prstGeom>
            <a:noFill/>
          </p:spPr>
          <p:txBody>
            <a:bodyPr wrap="square" rtlCol="0">
              <a:spAutoFit/>
            </a:bodyPr>
            <a:lstStyle/>
            <a:p>
              <a:pPr algn="ctr"/>
              <a:r>
                <a:rPr lang="en-GB" sz="6000" dirty="0"/>
                <a:t>&lt;</a:t>
              </a:r>
            </a:p>
          </p:txBody>
        </p:sp>
      </p:grpSp>
      <p:grpSp>
        <p:nvGrpSpPr>
          <p:cNvPr id="45" name="Group 44"/>
          <p:cNvGrpSpPr/>
          <p:nvPr/>
        </p:nvGrpSpPr>
        <p:grpSpPr>
          <a:xfrm>
            <a:off x="6435579" y="4824108"/>
            <a:ext cx="970155" cy="1015663"/>
            <a:chOff x="6435579" y="4824108"/>
            <a:chExt cx="970155" cy="1015663"/>
          </a:xfrm>
        </p:grpSpPr>
        <p:sp>
          <p:nvSpPr>
            <p:cNvPr id="41" name="Oval 40"/>
            <p:cNvSpPr/>
            <p:nvPr/>
          </p:nvSpPr>
          <p:spPr>
            <a:xfrm>
              <a:off x="6435579" y="4843582"/>
              <a:ext cx="970155" cy="970155"/>
            </a:xfrm>
            <a:prstGeom prst="ellipse">
              <a:avLst/>
            </a:prstGeom>
            <a:solidFill>
              <a:srgbClr val="F1864E"/>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6718761" y="4824108"/>
              <a:ext cx="484400" cy="1015663"/>
            </a:xfrm>
            <a:prstGeom prst="rect">
              <a:avLst/>
            </a:prstGeom>
            <a:noFill/>
          </p:spPr>
          <p:txBody>
            <a:bodyPr wrap="square" rtlCol="0">
              <a:spAutoFit/>
            </a:bodyPr>
            <a:lstStyle/>
            <a:p>
              <a:pPr algn="ctr"/>
              <a:r>
                <a:rPr lang="en-GB" sz="6000" dirty="0"/>
                <a:t>&gt;</a:t>
              </a:r>
            </a:p>
          </p:txBody>
        </p:sp>
      </p:grpSp>
      <p:grpSp>
        <p:nvGrpSpPr>
          <p:cNvPr id="47" name="Group 46"/>
          <p:cNvGrpSpPr/>
          <p:nvPr/>
        </p:nvGrpSpPr>
        <p:grpSpPr>
          <a:xfrm>
            <a:off x="6435579" y="4824108"/>
            <a:ext cx="970155" cy="1015663"/>
            <a:chOff x="6435579" y="4824108"/>
            <a:chExt cx="970155" cy="1015663"/>
          </a:xfrm>
        </p:grpSpPr>
        <p:sp>
          <p:nvSpPr>
            <p:cNvPr id="48" name="Oval 47"/>
            <p:cNvSpPr/>
            <p:nvPr/>
          </p:nvSpPr>
          <p:spPr>
            <a:xfrm>
              <a:off x="6435579" y="4843582"/>
              <a:ext cx="970155" cy="970155"/>
            </a:xfrm>
            <a:prstGeom prst="ellipse">
              <a:avLst/>
            </a:prstGeom>
            <a:solidFill>
              <a:srgbClr val="009741"/>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6718761" y="4824108"/>
              <a:ext cx="484400" cy="1015663"/>
            </a:xfrm>
            <a:prstGeom prst="rect">
              <a:avLst/>
            </a:prstGeom>
            <a:noFill/>
          </p:spPr>
          <p:txBody>
            <a:bodyPr wrap="square" rtlCol="0">
              <a:spAutoFit/>
            </a:bodyPr>
            <a:lstStyle/>
            <a:p>
              <a:pPr algn="ctr"/>
              <a:r>
                <a:rPr lang="en-GB" sz="6000" dirty="0">
                  <a:solidFill>
                    <a:schemeClr val="bg1"/>
                  </a:solidFill>
                </a:rPr>
                <a:t>&gt;</a:t>
              </a:r>
            </a:p>
          </p:txBody>
        </p:sp>
      </p:grpSp>
      <p:sp>
        <p:nvSpPr>
          <p:cNvPr id="42" name="TextBox 41"/>
          <p:cNvSpPr txBox="1"/>
          <p:nvPr/>
        </p:nvSpPr>
        <p:spPr>
          <a:xfrm>
            <a:off x="5931577" y="3392766"/>
            <a:ext cx="814812" cy="1015663"/>
          </a:xfrm>
          <a:prstGeom prst="rect">
            <a:avLst/>
          </a:prstGeom>
          <a:noFill/>
        </p:spPr>
        <p:txBody>
          <a:bodyPr wrap="square" rtlCol="0">
            <a:spAutoFit/>
          </a:bodyPr>
          <a:lstStyle/>
          <a:p>
            <a:r>
              <a:rPr lang="en-GB" sz="6000" dirty="0"/>
              <a:t>&gt;</a:t>
            </a:r>
          </a:p>
        </p:txBody>
      </p:sp>
    </p:spTree>
    <p:extLst>
      <p:ext uri="{BB962C8B-B14F-4D97-AF65-F5344CB8AC3E}">
        <p14:creationId xmlns:p14="http://schemas.microsoft.com/office/powerpoint/2010/main" val="14854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nextCondLst>
                <p:cond evt="onClick" delay="0">
                  <p:tgtEl>
                    <p:spTgt spid="45"/>
                  </p:tgtEl>
                </p:cond>
              </p:nextCondLst>
            </p:seq>
            <p:seq concurrent="1" nextAc="seek">
              <p:cTn id="11" restart="whenNotActive" fill="hold" evtFilter="cancelBubble" nodeType="interactiveSeq">
                <p:stCondLst>
                  <p:cond evt="onClick" delay="0">
                    <p:tgtEl>
                      <p:spTgt spid="46"/>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46"/>
                                        </p:tgtEl>
                                      </p:cBhvr>
                                    </p:animEffect>
                                    <p:animScale>
                                      <p:cBhvr>
                                        <p:cTn id="16" dur="250" autoRev="1" fill="hold"/>
                                        <p:tgtEl>
                                          <p:spTgt spid="46"/>
                                        </p:tgtEl>
                                      </p:cBhvr>
                                      <p:by x="105000" y="105000"/>
                                    </p:animScale>
                                  </p:childTnLst>
                                </p:cTn>
                              </p:par>
                            </p:childTnLst>
                          </p:cTn>
                        </p:par>
                      </p:childTnLst>
                    </p:cTn>
                  </p:par>
                </p:childTnLst>
              </p:cTn>
              <p:nextCondLst>
                <p:cond evt="onClick" delay="0">
                  <p:tgtEl>
                    <p:spTgt spid="46"/>
                  </p:tgtEl>
                </p:cond>
              </p:nextCondLst>
            </p:seq>
          </p:childTnLst>
        </p:cTn>
      </p:par>
    </p:tnLst>
    <p:bldLst>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1" y="697112"/>
            <a:ext cx="7632699" cy="615553"/>
          </a:xfrm>
          <a:prstGeom prst="rect">
            <a:avLst/>
          </a:prstGeom>
        </p:spPr>
        <p:txBody>
          <a:bodyPr wrap="square" lIns="0" tIns="0" rIns="0" bIns="0">
            <a:spAutoFit/>
          </a:bodyPr>
          <a:lstStyle/>
          <a:p>
            <a:pPr algn="ctr"/>
            <a:r>
              <a:rPr lang="en-GB" altLang="en-US" sz="4000" dirty="0">
                <a:latin typeface="+mj-lt"/>
              </a:rPr>
              <a:t>Comparing Decimals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5386"/>
          <a:stretch/>
        </p:blipFill>
        <p:spPr>
          <a:xfrm>
            <a:off x="503238" y="1476375"/>
            <a:ext cx="8137525" cy="4868864"/>
          </a:xfrm>
          <a:prstGeom prst="rect">
            <a:avLst/>
          </a:prstGeom>
        </p:spPr>
      </p:pic>
      <p:grpSp>
        <p:nvGrpSpPr>
          <p:cNvPr id="9" name="Group 8"/>
          <p:cNvGrpSpPr/>
          <p:nvPr/>
        </p:nvGrpSpPr>
        <p:grpSpPr>
          <a:xfrm>
            <a:off x="938730" y="1878508"/>
            <a:ext cx="2219325" cy="1550492"/>
            <a:chOff x="1066800" y="1775188"/>
            <a:chExt cx="2609850" cy="1823325"/>
          </a:xfrm>
        </p:grpSpPr>
        <p:sp>
          <p:nvSpPr>
            <p:cNvPr id="4" name="Rectangle 3"/>
            <p:cNvSpPr/>
            <p:nvPr/>
          </p:nvSpPr>
          <p:spPr>
            <a:xfrm rot="10800000">
              <a:off x="1066800" y="1775188"/>
              <a:ext cx="2609850" cy="1823325"/>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61614" t="33349" b="21014"/>
            <a:stretch/>
          </p:blipFill>
          <p:spPr>
            <a:xfrm>
              <a:off x="1646174" y="1911350"/>
              <a:ext cx="1839976" cy="1546814"/>
            </a:xfrm>
            <a:prstGeom prst="rect">
              <a:avLst/>
            </a:prstGeom>
            <a:ln>
              <a:solidFill>
                <a:schemeClr val="tx1">
                  <a:lumMod val="90000"/>
                  <a:lumOff val="10000"/>
                </a:schemeClr>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758" r="25190"/>
            <a:stretch/>
          </p:blipFill>
          <p:spPr>
            <a:xfrm>
              <a:off x="1741472" y="1917700"/>
              <a:ext cx="1744678" cy="1511300"/>
            </a:xfrm>
            <a:prstGeom prst="rect">
              <a:avLst/>
            </a:prstGeom>
          </p:spPr>
        </p:pic>
      </p:grpSp>
      <p:grpSp>
        <p:nvGrpSpPr>
          <p:cNvPr id="19" name="Group 18"/>
          <p:cNvGrpSpPr/>
          <p:nvPr/>
        </p:nvGrpSpPr>
        <p:grpSpPr>
          <a:xfrm rot="418301">
            <a:off x="1726528" y="2210557"/>
            <a:ext cx="2219325" cy="1550492"/>
            <a:chOff x="1743075" y="3489392"/>
            <a:chExt cx="2219325" cy="1550492"/>
          </a:xfrm>
        </p:grpSpPr>
        <p:sp>
          <p:nvSpPr>
            <p:cNvPr id="11" name="Rectangle 10"/>
            <p:cNvSpPr/>
            <p:nvPr/>
          </p:nvSpPr>
          <p:spPr>
            <a:xfrm rot="10800000">
              <a:off x="1743075" y="3489392"/>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l="34604" t="27963" r="15394" b="9959"/>
            <a:stretch/>
          </p:blipFill>
          <p:spPr>
            <a:xfrm>
              <a:off x="2233577" y="3605213"/>
              <a:ext cx="1562136" cy="1313658"/>
            </a:xfrm>
            <a:prstGeom prst="rect">
              <a:avLst/>
            </a:prstGeom>
            <a:ln w="12700">
              <a:solidFill>
                <a:schemeClr val="tx1">
                  <a:lumMod val="90000"/>
                  <a:lumOff val="10000"/>
                </a:schemeClr>
              </a:solidFill>
            </a:ln>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r="13196" b="65194"/>
            <a:stretch/>
          </p:blipFill>
          <p:spPr>
            <a:xfrm>
              <a:off x="2339778" y="3660207"/>
              <a:ext cx="1458157" cy="1257868"/>
            </a:xfrm>
            <a:prstGeom prst="rect">
              <a:avLst/>
            </a:prstGeom>
          </p:spPr>
        </p:pic>
      </p:grpSp>
      <p:grpSp>
        <p:nvGrpSpPr>
          <p:cNvPr id="29" name="Group 28"/>
          <p:cNvGrpSpPr/>
          <p:nvPr/>
        </p:nvGrpSpPr>
        <p:grpSpPr>
          <a:xfrm>
            <a:off x="2360869" y="3016310"/>
            <a:ext cx="1550492" cy="2219325"/>
            <a:chOff x="5647304" y="2319337"/>
            <a:chExt cx="1550492" cy="2219325"/>
          </a:xfrm>
        </p:grpSpPr>
        <p:sp>
          <p:nvSpPr>
            <p:cNvPr id="24" name="Rectangle 23"/>
            <p:cNvSpPr/>
            <p:nvPr/>
          </p:nvSpPr>
          <p:spPr>
            <a:xfrm rot="5400000">
              <a:off x="5312887" y="2653754"/>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rotWithShape="1">
            <a:blip r:embed="rId7" cstate="screen">
              <a:extLst>
                <a:ext uri="{28A0092B-C50C-407E-A947-70E740481C1C}">
                  <a14:useLocalDpi xmlns:a14="http://schemas.microsoft.com/office/drawing/2010/main"/>
                </a:ext>
              </a:extLst>
            </a:blip>
            <a:srcRect l="55257" t="50849" r="26559" b="11276"/>
            <a:stretch/>
          </p:blipFill>
          <p:spPr>
            <a:xfrm>
              <a:off x="5761035" y="2463800"/>
              <a:ext cx="1312865" cy="1595132"/>
            </a:xfrm>
            <a:prstGeom prst="rect">
              <a:avLst/>
            </a:prstGeom>
            <a:ln w="12700">
              <a:solidFill>
                <a:schemeClr val="tx1">
                  <a:lumMod val="90000"/>
                  <a:lumOff val="10000"/>
                </a:schemeClr>
              </a:solidFill>
            </a:ln>
          </p:spPr>
        </p:pic>
        <p:pic>
          <p:nvPicPr>
            <p:cNvPr id="28" name="Picture 27"/>
            <p:cNvPicPr>
              <a:picLocks noChangeAspect="1"/>
            </p:cNvPicPr>
            <p:nvPr/>
          </p:nvPicPr>
          <p:blipFill rotWithShape="1">
            <a:blip r:embed="rId8" cstate="screen">
              <a:extLst>
                <a:ext uri="{28A0092B-C50C-407E-A947-70E740481C1C}">
                  <a14:useLocalDpi xmlns:a14="http://schemas.microsoft.com/office/drawing/2010/main"/>
                </a:ext>
              </a:extLst>
            </a:blip>
            <a:srcRect l="33948" t="75778"/>
            <a:stretch/>
          </p:blipFill>
          <p:spPr>
            <a:xfrm>
              <a:off x="5746749" y="2463800"/>
              <a:ext cx="1323321" cy="1044007"/>
            </a:xfrm>
            <a:prstGeom prst="rect">
              <a:avLst/>
            </a:prstGeom>
            <a:effectLst>
              <a:outerShdw blurRad="50800" dist="50800" dir="5400000" algn="ctr" rotWithShape="0">
                <a:srgbClr val="000000">
                  <a:alpha val="43137"/>
                </a:srgbClr>
              </a:outerShdw>
            </a:effectLst>
          </p:spPr>
        </p:pic>
      </p:grpSp>
      <p:grpSp>
        <p:nvGrpSpPr>
          <p:cNvPr id="23" name="Group 22"/>
          <p:cNvGrpSpPr/>
          <p:nvPr/>
        </p:nvGrpSpPr>
        <p:grpSpPr>
          <a:xfrm rot="21067740">
            <a:off x="976680" y="3506263"/>
            <a:ext cx="1550492" cy="2219325"/>
            <a:chOff x="5647304" y="2319337"/>
            <a:chExt cx="1550492" cy="2219325"/>
          </a:xfrm>
        </p:grpSpPr>
        <p:sp>
          <p:nvSpPr>
            <p:cNvPr id="16" name="Rectangle 15"/>
            <p:cNvSpPr/>
            <p:nvPr/>
          </p:nvSpPr>
          <p:spPr>
            <a:xfrm rot="5400000">
              <a:off x="5312887" y="2653754"/>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9" cstate="screen">
              <a:extLst>
                <a:ext uri="{28A0092B-C50C-407E-A947-70E740481C1C}">
                  <a14:useLocalDpi xmlns:a14="http://schemas.microsoft.com/office/drawing/2010/main"/>
                </a:ext>
              </a:extLst>
            </a:blip>
            <a:srcRect l="1152" t="40942" r="28019" b="1303"/>
            <a:stretch/>
          </p:blipFill>
          <p:spPr>
            <a:xfrm>
              <a:off x="5756775" y="2476500"/>
              <a:ext cx="1317125" cy="1582432"/>
            </a:xfrm>
            <a:prstGeom prst="rect">
              <a:avLst/>
            </a:prstGeom>
            <a:ln w="12700">
              <a:solidFill>
                <a:schemeClr val="tx1">
                  <a:lumMod val="90000"/>
                  <a:lumOff val="10000"/>
                </a:schemeClr>
              </a:solidFill>
            </a:ln>
          </p:spPr>
        </p:pic>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t="32198" r="84860" b="44676"/>
            <a:stretch/>
          </p:blipFill>
          <p:spPr>
            <a:xfrm>
              <a:off x="6099057" y="2474119"/>
              <a:ext cx="976417" cy="1585912"/>
            </a:xfrm>
            <a:prstGeom prst="rect">
              <a:avLst/>
            </a:prstGeom>
          </p:spPr>
        </p:pic>
      </p:grpSp>
      <p:pic>
        <p:nvPicPr>
          <p:cNvPr id="31" name="Picture 30"/>
          <p:cNvPicPr>
            <a:picLocks noChangeAspect="1"/>
          </p:cNvPicPr>
          <p:nvPr/>
        </p:nvPicPr>
        <p:blipFill rotWithShape="1">
          <a:blip r:embed="rId11" cstate="screen">
            <a:extLst>
              <a:ext uri="{28A0092B-C50C-407E-A947-70E740481C1C}">
                <a14:useLocalDpi xmlns:a14="http://schemas.microsoft.com/office/drawing/2010/main"/>
              </a:ext>
            </a:extLst>
          </a:blip>
          <a:srcRect l="56153"/>
          <a:stretch/>
        </p:blipFill>
        <p:spPr>
          <a:xfrm rot="10800000">
            <a:off x="7568057" y="1601252"/>
            <a:ext cx="1071117" cy="1760000"/>
          </a:xfrm>
          <a:prstGeom prst="rect">
            <a:avLst/>
          </a:prstGeom>
          <a:effectLst>
            <a:outerShdw blurRad="50800" dist="25400" dir="9780000" algn="ctr" rotWithShape="0">
              <a:srgbClr val="000000">
                <a:alpha val="43137"/>
              </a:srgbClr>
            </a:outerShdw>
          </a:effectLst>
        </p:spPr>
      </p:pic>
      <p:grpSp>
        <p:nvGrpSpPr>
          <p:cNvPr id="35" name="Group 34"/>
          <p:cNvGrpSpPr/>
          <p:nvPr/>
        </p:nvGrpSpPr>
        <p:grpSpPr>
          <a:xfrm>
            <a:off x="4136157" y="1795939"/>
            <a:ext cx="3287685" cy="923330"/>
            <a:chOff x="4136157" y="1795939"/>
            <a:chExt cx="3287685" cy="923330"/>
          </a:xfrm>
        </p:grpSpPr>
        <p:sp>
          <p:nvSpPr>
            <p:cNvPr id="32" name="Rectangle 31"/>
            <p:cNvSpPr/>
            <p:nvPr/>
          </p:nvSpPr>
          <p:spPr>
            <a:xfrm>
              <a:off x="4136157" y="1800944"/>
              <a:ext cx="3287685" cy="918325"/>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210350" y="1795939"/>
              <a:ext cx="2136133" cy="923330"/>
            </a:xfrm>
            <a:prstGeom prst="rect">
              <a:avLst/>
            </a:prstGeom>
          </p:spPr>
          <p:txBody>
            <a:bodyPr wrap="square">
              <a:spAutoFit/>
            </a:bodyPr>
            <a:lstStyle/>
            <a:p>
              <a:r>
                <a:rPr lang="en-GB" dirty="0"/>
                <a:t>Choose the correct symbol to compare these decimals.</a:t>
              </a:r>
            </a:p>
          </p:txBody>
        </p:sp>
      </p:grpSp>
      <p:pic>
        <p:nvPicPr>
          <p:cNvPr id="30" name="Picture 2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339234">
            <a:off x="6277255" y="1718745"/>
            <a:ext cx="2085380" cy="1502470"/>
          </a:xfrm>
          <a:prstGeom prst="rect">
            <a:avLst/>
          </a:prstGeom>
          <a:effectLst>
            <a:outerShdw blurRad="50800" dist="25400" dir="9780000" algn="ctr" rotWithShape="0">
              <a:srgbClr val="000000">
                <a:alpha val="43137"/>
              </a:srgbClr>
            </a:outerShdw>
          </a:effectLst>
        </p:spPr>
      </p:pic>
      <p:grpSp>
        <p:nvGrpSpPr>
          <p:cNvPr id="53" name="Group 52"/>
          <p:cNvGrpSpPr/>
          <p:nvPr/>
        </p:nvGrpSpPr>
        <p:grpSpPr>
          <a:xfrm>
            <a:off x="4130032" y="3501427"/>
            <a:ext cx="4283878" cy="816449"/>
            <a:chOff x="4130032" y="3501427"/>
            <a:chExt cx="4283878" cy="816449"/>
          </a:xfrm>
        </p:grpSpPr>
        <p:sp>
          <p:nvSpPr>
            <p:cNvPr id="36" name="Rectangle 35"/>
            <p:cNvSpPr/>
            <p:nvPr/>
          </p:nvSpPr>
          <p:spPr>
            <a:xfrm>
              <a:off x="4130032" y="3501427"/>
              <a:ext cx="4258318" cy="81644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4301002" y="3557488"/>
              <a:ext cx="1618013" cy="707886"/>
            </a:xfrm>
            <a:prstGeom prst="rect">
              <a:avLst/>
            </a:prstGeom>
            <a:noFill/>
          </p:spPr>
          <p:txBody>
            <a:bodyPr wrap="square" rtlCol="0">
              <a:spAutoFit/>
            </a:bodyPr>
            <a:lstStyle/>
            <a:p>
              <a:r>
                <a:rPr lang="en-GB" sz="4000" dirty="0">
                  <a:latin typeface="Twinkl" pitchFamily="50" charset="0"/>
                </a:rPr>
                <a:t>1.705</a:t>
              </a:r>
            </a:p>
          </p:txBody>
        </p:sp>
        <p:sp>
          <p:nvSpPr>
            <p:cNvPr id="38" name="TextBox 37"/>
            <p:cNvSpPr txBox="1"/>
            <p:nvPr/>
          </p:nvSpPr>
          <p:spPr>
            <a:xfrm>
              <a:off x="6795897" y="3557488"/>
              <a:ext cx="1618013" cy="707886"/>
            </a:xfrm>
            <a:prstGeom prst="rect">
              <a:avLst/>
            </a:prstGeom>
            <a:noFill/>
          </p:spPr>
          <p:txBody>
            <a:bodyPr wrap="square" rtlCol="0">
              <a:spAutoFit/>
            </a:bodyPr>
            <a:lstStyle/>
            <a:p>
              <a:r>
                <a:rPr lang="en-GB" sz="4000" dirty="0">
                  <a:latin typeface="Twinkl" pitchFamily="50" charset="0"/>
                </a:rPr>
                <a:t>1.725</a:t>
              </a:r>
            </a:p>
          </p:txBody>
        </p:sp>
        <p:sp>
          <p:nvSpPr>
            <p:cNvPr id="39" name="Rectangle 38"/>
            <p:cNvSpPr/>
            <p:nvPr/>
          </p:nvSpPr>
          <p:spPr>
            <a:xfrm>
              <a:off x="5857594" y="3601297"/>
              <a:ext cx="739134" cy="616994"/>
            </a:xfrm>
            <a:prstGeom prst="rect">
              <a:avLst/>
            </a:prstGeom>
            <a:solidFill>
              <a:srgbClr val="FAD78C"/>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5080087" y="4827036"/>
            <a:ext cx="970155" cy="1015663"/>
            <a:chOff x="5080087" y="4827036"/>
            <a:chExt cx="970155" cy="1015663"/>
          </a:xfrm>
        </p:grpSpPr>
        <p:sp>
          <p:nvSpPr>
            <p:cNvPr id="40" name="Oval 39"/>
            <p:cNvSpPr/>
            <p:nvPr/>
          </p:nvSpPr>
          <p:spPr>
            <a:xfrm>
              <a:off x="5080087" y="4849378"/>
              <a:ext cx="970155" cy="970155"/>
            </a:xfrm>
            <a:prstGeom prst="ellipse">
              <a:avLst/>
            </a:prstGeom>
            <a:solidFill>
              <a:srgbClr val="F1864E"/>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5295805" y="4827036"/>
              <a:ext cx="484400" cy="1015663"/>
            </a:xfrm>
            <a:prstGeom prst="rect">
              <a:avLst/>
            </a:prstGeom>
            <a:noFill/>
          </p:spPr>
          <p:txBody>
            <a:bodyPr wrap="square" rtlCol="0">
              <a:spAutoFit/>
            </a:bodyPr>
            <a:lstStyle/>
            <a:p>
              <a:pPr algn="ctr"/>
              <a:r>
                <a:rPr lang="en-GB" sz="6000" dirty="0"/>
                <a:t>&lt;</a:t>
              </a:r>
            </a:p>
          </p:txBody>
        </p:sp>
      </p:grpSp>
      <p:grpSp>
        <p:nvGrpSpPr>
          <p:cNvPr id="45" name="Group 44"/>
          <p:cNvGrpSpPr/>
          <p:nvPr/>
        </p:nvGrpSpPr>
        <p:grpSpPr>
          <a:xfrm>
            <a:off x="6435579" y="4824108"/>
            <a:ext cx="970155" cy="1015663"/>
            <a:chOff x="6435579" y="4824108"/>
            <a:chExt cx="970155" cy="1015663"/>
          </a:xfrm>
        </p:grpSpPr>
        <p:sp>
          <p:nvSpPr>
            <p:cNvPr id="41" name="Oval 40"/>
            <p:cNvSpPr/>
            <p:nvPr/>
          </p:nvSpPr>
          <p:spPr>
            <a:xfrm>
              <a:off x="6435579" y="4843582"/>
              <a:ext cx="970155" cy="970155"/>
            </a:xfrm>
            <a:prstGeom prst="ellipse">
              <a:avLst/>
            </a:prstGeom>
            <a:solidFill>
              <a:srgbClr val="F1864E"/>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6718761" y="4824108"/>
              <a:ext cx="484400" cy="1015663"/>
            </a:xfrm>
            <a:prstGeom prst="rect">
              <a:avLst/>
            </a:prstGeom>
            <a:noFill/>
          </p:spPr>
          <p:txBody>
            <a:bodyPr wrap="square" rtlCol="0">
              <a:spAutoFit/>
            </a:bodyPr>
            <a:lstStyle/>
            <a:p>
              <a:pPr algn="ctr"/>
              <a:r>
                <a:rPr lang="en-GB" sz="6000" dirty="0"/>
                <a:t>&gt;</a:t>
              </a:r>
            </a:p>
          </p:txBody>
        </p:sp>
      </p:grpSp>
      <p:grpSp>
        <p:nvGrpSpPr>
          <p:cNvPr id="50" name="Group 49"/>
          <p:cNvGrpSpPr/>
          <p:nvPr/>
        </p:nvGrpSpPr>
        <p:grpSpPr>
          <a:xfrm>
            <a:off x="5080087" y="4827036"/>
            <a:ext cx="970155" cy="1015663"/>
            <a:chOff x="5080087" y="4827036"/>
            <a:chExt cx="970155" cy="1015663"/>
          </a:xfrm>
        </p:grpSpPr>
        <p:sp>
          <p:nvSpPr>
            <p:cNvPr id="51" name="Oval 50"/>
            <p:cNvSpPr/>
            <p:nvPr/>
          </p:nvSpPr>
          <p:spPr>
            <a:xfrm>
              <a:off x="5080087" y="4849378"/>
              <a:ext cx="970155" cy="970155"/>
            </a:xfrm>
            <a:prstGeom prst="ellipse">
              <a:avLst/>
            </a:prstGeom>
            <a:solidFill>
              <a:srgbClr val="009741"/>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p:cNvSpPr txBox="1"/>
            <p:nvPr/>
          </p:nvSpPr>
          <p:spPr>
            <a:xfrm>
              <a:off x="5295805" y="4827036"/>
              <a:ext cx="484400" cy="1015663"/>
            </a:xfrm>
            <a:prstGeom prst="rect">
              <a:avLst/>
            </a:prstGeom>
            <a:noFill/>
          </p:spPr>
          <p:txBody>
            <a:bodyPr wrap="square" rtlCol="0">
              <a:spAutoFit/>
            </a:bodyPr>
            <a:lstStyle/>
            <a:p>
              <a:pPr algn="ctr"/>
              <a:r>
                <a:rPr lang="en-GB" sz="6000" dirty="0">
                  <a:solidFill>
                    <a:schemeClr val="bg1"/>
                  </a:solidFill>
                </a:rPr>
                <a:t>&lt;</a:t>
              </a:r>
            </a:p>
          </p:txBody>
        </p:sp>
      </p:grpSp>
      <p:sp>
        <p:nvSpPr>
          <p:cNvPr id="42" name="TextBox 41"/>
          <p:cNvSpPr txBox="1"/>
          <p:nvPr/>
        </p:nvSpPr>
        <p:spPr>
          <a:xfrm>
            <a:off x="5895365" y="3392766"/>
            <a:ext cx="814812" cy="1015663"/>
          </a:xfrm>
          <a:prstGeom prst="rect">
            <a:avLst/>
          </a:prstGeom>
          <a:noFill/>
        </p:spPr>
        <p:txBody>
          <a:bodyPr wrap="square" rtlCol="0">
            <a:spAutoFit/>
          </a:bodyPr>
          <a:lstStyle/>
          <a:p>
            <a:r>
              <a:rPr lang="en-GB" sz="6000" dirty="0"/>
              <a:t>&lt;</a:t>
            </a:r>
          </a:p>
        </p:txBody>
      </p:sp>
    </p:spTree>
    <p:extLst>
      <p:ext uri="{BB962C8B-B14F-4D97-AF65-F5344CB8AC3E}">
        <p14:creationId xmlns:p14="http://schemas.microsoft.com/office/powerpoint/2010/main" val="2677226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childTnLst>
              </p:cTn>
              <p:nextCondLst>
                <p:cond evt="onClick" delay="0">
                  <p:tgtEl>
                    <p:spTgt spid="46"/>
                  </p:tgtEl>
                </p:cond>
              </p:nextCondLst>
            </p:seq>
            <p:seq concurrent="1" nextAc="seek">
              <p:cTn id="11" restart="whenNotActive" fill="hold" evtFilter="cancelBubble" nodeType="interactiveSeq">
                <p:stCondLst>
                  <p:cond evt="onClick" delay="0">
                    <p:tgtEl>
                      <p:spTgt spid="4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45"/>
                                        </p:tgtEl>
                                      </p:cBhvr>
                                    </p:animEffect>
                                    <p:animScale>
                                      <p:cBhvr>
                                        <p:cTn id="16" dur="250" autoRev="1" fill="hold"/>
                                        <p:tgtEl>
                                          <p:spTgt spid="45"/>
                                        </p:tgtEl>
                                      </p:cBhvr>
                                      <p:by x="105000" y="105000"/>
                                    </p:animScale>
                                  </p:childTnLst>
                                </p:cTn>
                              </p:par>
                            </p:childTnLst>
                          </p:cTn>
                        </p:par>
                      </p:childTnLst>
                    </p:cTn>
                  </p:par>
                </p:childTnLst>
              </p:cTn>
              <p:nextCondLst>
                <p:cond evt="onClick" delay="0">
                  <p:tgtEl>
                    <p:spTgt spid="45"/>
                  </p:tgtEl>
                </p:cond>
              </p:nextCondLst>
            </p:seq>
          </p:childTnLst>
        </p:cTn>
      </p:par>
    </p:tnLst>
    <p:bldLst>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1" y="697112"/>
            <a:ext cx="7632699" cy="615553"/>
          </a:xfrm>
          <a:prstGeom prst="rect">
            <a:avLst/>
          </a:prstGeom>
        </p:spPr>
        <p:txBody>
          <a:bodyPr wrap="square" lIns="0" tIns="0" rIns="0" bIns="0">
            <a:spAutoFit/>
          </a:bodyPr>
          <a:lstStyle/>
          <a:p>
            <a:pPr algn="ctr"/>
            <a:r>
              <a:rPr lang="en-GB" altLang="en-US" sz="4000" dirty="0">
                <a:latin typeface="+mj-lt"/>
              </a:rPr>
              <a:t>Comparing Decimals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5386"/>
          <a:stretch/>
        </p:blipFill>
        <p:spPr>
          <a:xfrm>
            <a:off x="503238" y="1476375"/>
            <a:ext cx="8137525" cy="4868864"/>
          </a:xfrm>
          <a:prstGeom prst="rect">
            <a:avLst/>
          </a:prstGeom>
        </p:spPr>
      </p:pic>
      <p:grpSp>
        <p:nvGrpSpPr>
          <p:cNvPr id="9" name="Group 8"/>
          <p:cNvGrpSpPr/>
          <p:nvPr/>
        </p:nvGrpSpPr>
        <p:grpSpPr>
          <a:xfrm>
            <a:off x="938730" y="1878508"/>
            <a:ext cx="2219325" cy="1550492"/>
            <a:chOff x="1066800" y="1775188"/>
            <a:chExt cx="2609850" cy="1823325"/>
          </a:xfrm>
        </p:grpSpPr>
        <p:sp>
          <p:nvSpPr>
            <p:cNvPr id="4" name="Rectangle 3"/>
            <p:cNvSpPr/>
            <p:nvPr/>
          </p:nvSpPr>
          <p:spPr>
            <a:xfrm rot="10800000">
              <a:off x="1066800" y="1775188"/>
              <a:ext cx="2609850" cy="1823325"/>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61614" t="33349" b="21014"/>
            <a:stretch/>
          </p:blipFill>
          <p:spPr>
            <a:xfrm>
              <a:off x="1646174" y="1911350"/>
              <a:ext cx="1839976" cy="1546814"/>
            </a:xfrm>
            <a:prstGeom prst="rect">
              <a:avLst/>
            </a:prstGeom>
            <a:ln>
              <a:solidFill>
                <a:schemeClr val="tx1">
                  <a:lumMod val="90000"/>
                  <a:lumOff val="10000"/>
                </a:schemeClr>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758" r="25190"/>
            <a:stretch/>
          </p:blipFill>
          <p:spPr>
            <a:xfrm>
              <a:off x="1741472" y="1917700"/>
              <a:ext cx="1744678" cy="1511300"/>
            </a:xfrm>
            <a:prstGeom prst="rect">
              <a:avLst/>
            </a:prstGeom>
          </p:spPr>
        </p:pic>
      </p:grpSp>
      <p:grpSp>
        <p:nvGrpSpPr>
          <p:cNvPr id="19" name="Group 18"/>
          <p:cNvGrpSpPr/>
          <p:nvPr/>
        </p:nvGrpSpPr>
        <p:grpSpPr>
          <a:xfrm rot="418301">
            <a:off x="1726528" y="2210557"/>
            <a:ext cx="2219325" cy="1550492"/>
            <a:chOff x="1743075" y="3489392"/>
            <a:chExt cx="2219325" cy="1550492"/>
          </a:xfrm>
        </p:grpSpPr>
        <p:sp>
          <p:nvSpPr>
            <p:cNvPr id="11" name="Rectangle 10"/>
            <p:cNvSpPr/>
            <p:nvPr/>
          </p:nvSpPr>
          <p:spPr>
            <a:xfrm rot="10800000">
              <a:off x="1743075" y="3489392"/>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l="34604" t="27963" r="15394" b="9959"/>
            <a:stretch/>
          </p:blipFill>
          <p:spPr>
            <a:xfrm>
              <a:off x="2233577" y="3605213"/>
              <a:ext cx="1562136" cy="1313658"/>
            </a:xfrm>
            <a:prstGeom prst="rect">
              <a:avLst/>
            </a:prstGeom>
            <a:ln w="12700">
              <a:solidFill>
                <a:schemeClr val="tx1">
                  <a:lumMod val="90000"/>
                  <a:lumOff val="10000"/>
                </a:schemeClr>
              </a:solidFill>
            </a:ln>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r="13196" b="65194"/>
            <a:stretch/>
          </p:blipFill>
          <p:spPr>
            <a:xfrm>
              <a:off x="2339778" y="3660207"/>
              <a:ext cx="1458157" cy="1257868"/>
            </a:xfrm>
            <a:prstGeom prst="rect">
              <a:avLst/>
            </a:prstGeom>
          </p:spPr>
        </p:pic>
      </p:grpSp>
      <p:grpSp>
        <p:nvGrpSpPr>
          <p:cNvPr id="29" name="Group 28"/>
          <p:cNvGrpSpPr/>
          <p:nvPr/>
        </p:nvGrpSpPr>
        <p:grpSpPr>
          <a:xfrm>
            <a:off x="2360869" y="3016310"/>
            <a:ext cx="1550492" cy="2219325"/>
            <a:chOff x="5647304" y="2319337"/>
            <a:chExt cx="1550492" cy="2219325"/>
          </a:xfrm>
        </p:grpSpPr>
        <p:sp>
          <p:nvSpPr>
            <p:cNvPr id="24" name="Rectangle 23"/>
            <p:cNvSpPr/>
            <p:nvPr/>
          </p:nvSpPr>
          <p:spPr>
            <a:xfrm rot="5400000">
              <a:off x="5312887" y="2653754"/>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rotWithShape="1">
            <a:blip r:embed="rId7" cstate="screen">
              <a:extLst>
                <a:ext uri="{28A0092B-C50C-407E-A947-70E740481C1C}">
                  <a14:useLocalDpi xmlns:a14="http://schemas.microsoft.com/office/drawing/2010/main"/>
                </a:ext>
              </a:extLst>
            </a:blip>
            <a:srcRect l="55257" t="50849" r="26559" b="11276"/>
            <a:stretch/>
          </p:blipFill>
          <p:spPr>
            <a:xfrm>
              <a:off x="5761035" y="2463800"/>
              <a:ext cx="1312865" cy="1595132"/>
            </a:xfrm>
            <a:prstGeom prst="rect">
              <a:avLst/>
            </a:prstGeom>
            <a:ln w="12700">
              <a:solidFill>
                <a:schemeClr val="tx1">
                  <a:lumMod val="90000"/>
                  <a:lumOff val="10000"/>
                </a:schemeClr>
              </a:solidFill>
            </a:ln>
          </p:spPr>
        </p:pic>
        <p:pic>
          <p:nvPicPr>
            <p:cNvPr id="28" name="Picture 27"/>
            <p:cNvPicPr>
              <a:picLocks noChangeAspect="1"/>
            </p:cNvPicPr>
            <p:nvPr/>
          </p:nvPicPr>
          <p:blipFill rotWithShape="1">
            <a:blip r:embed="rId8" cstate="screen">
              <a:extLst>
                <a:ext uri="{28A0092B-C50C-407E-A947-70E740481C1C}">
                  <a14:useLocalDpi xmlns:a14="http://schemas.microsoft.com/office/drawing/2010/main"/>
                </a:ext>
              </a:extLst>
            </a:blip>
            <a:srcRect l="33948" t="75778"/>
            <a:stretch/>
          </p:blipFill>
          <p:spPr>
            <a:xfrm>
              <a:off x="5746749" y="2463800"/>
              <a:ext cx="1323321" cy="1044007"/>
            </a:xfrm>
            <a:prstGeom prst="rect">
              <a:avLst/>
            </a:prstGeom>
            <a:effectLst>
              <a:outerShdw blurRad="50800" dist="50800" dir="5400000" algn="ctr" rotWithShape="0">
                <a:srgbClr val="000000">
                  <a:alpha val="43137"/>
                </a:srgbClr>
              </a:outerShdw>
            </a:effectLst>
          </p:spPr>
        </p:pic>
      </p:grpSp>
      <p:grpSp>
        <p:nvGrpSpPr>
          <p:cNvPr id="23" name="Group 22"/>
          <p:cNvGrpSpPr/>
          <p:nvPr/>
        </p:nvGrpSpPr>
        <p:grpSpPr>
          <a:xfrm rot="21067740">
            <a:off x="976680" y="3506263"/>
            <a:ext cx="1550492" cy="2219325"/>
            <a:chOff x="5647304" y="2319337"/>
            <a:chExt cx="1550492" cy="2219325"/>
          </a:xfrm>
        </p:grpSpPr>
        <p:sp>
          <p:nvSpPr>
            <p:cNvPr id="16" name="Rectangle 15"/>
            <p:cNvSpPr/>
            <p:nvPr/>
          </p:nvSpPr>
          <p:spPr>
            <a:xfrm rot="5400000">
              <a:off x="5312887" y="2653754"/>
              <a:ext cx="2219325" cy="1550492"/>
            </a:xfrm>
            <a:prstGeom prst="rect">
              <a:avLst/>
            </a:prstGeom>
            <a:solidFill>
              <a:srgbClr val="EEEEE6"/>
            </a:solidFill>
            <a:ln w="19050">
              <a:solidFill>
                <a:schemeClr val="tx1">
                  <a:lumMod val="90000"/>
                  <a:lumOff val="10000"/>
                </a:schemeClr>
              </a:solidFill>
            </a:ln>
            <a:effectLst>
              <a:outerShdw blurRad="50800" dist="127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9" cstate="screen">
              <a:extLst>
                <a:ext uri="{28A0092B-C50C-407E-A947-70E740481C1C}">
                  <a14:useLocalDpi xmlns:a14="http://schemas.microsoft.com/office/drawing/2010/main"/>
                </a:ext>
              </a:extLst>
            </a:blip>
            <a:srcRect l="1152" t="40942" r="28019" b="1303"/>
            <a:stretch/>
          </p:blipFill>
          <p:spPr>
            <a:xfrm>
              <a:off x="5756775" y="2476500"/>
              <a:ext cx="1317125" cy="1582432"/>
            </a:xfrm>
            <a:prstGeom prst="rect">
              <a:avLst/>
            </a:prstGeom>
            <a:ln w="12700">
              <a:solidFill>
                <a:schemeClr val="tx1">
                  <a:lumMod val="90000"/>
                  <a:lumOff val="10000"/>
                </a:schemeClr>
              </a:solidFill>
            </a:ln>
          </p:spPr>
        </p:pic>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t="32198" r="84860" b="44676"/>
            <a:stretch/>
          </p:blipFill>
          <p:spPr>
            <a:xfrm>
              <a:off x="6099057" y="2474119"/>
              <a:ext cx="976417" cy="1585912"/>
            </a:xfrm>
            <a:prstGeom prst="rect">
              <a:avLst/>
            </a:prstGeom>
          </p:spPr>
        </p:pic>
      </p:grpSp>
      <p:pic>
        <p:nvPicPr>
          <p:cNvPr id="31" name="Picture 30"/>
          <p:cNvPicPr>
            <a:picLocks noChangeAspect="1"/>
          </p:cNvPicPr>
          <p:nvPr/>
        </p:nvPicPr>
        <p:blipFill rotWithShape="1">
          <a:blip r:embed="rId11" cstate="screen">
            <a:extLst>
              <a:ext uri="{28A0092B-C50C-407E-A947-70E740481C1C}">
                <a14:useLocalDpi xmlns:a14="http://schemas.microsoft.com/office/drawing/2010/main"/>
              </a:ext>
            </a:extLst>
          </a:blip>
          <a:srcRect l="56153"/>
          <a:stretch/>
        </p:blipFill>
        <p:spPr>
          <a:xfrm rot="10800000">
            <a:off x="7568057" y="1601252"/>
            <a:ext cx="1071117" cy="1760000"/>
          </a:xfrm>
          <a:prstGeom prst="rect">
            <a:avLst/>
          </a:prstGeom>
          <a:effectLst>
            <a:outerShdw blurRad="50800" dist="25400" dir="9780000" algn="ctr" rotWithShape="0">
              <a:srgbClr val="000000">
                <a:alpha val="43137"/>
              </a:srgbClr>
            </a:outerShdw>
          </a:effectLst>
        </p:spPr>
      </p:pic>
      <p:grpSp>
        <p:nvGrpSpPr>
          <p:cNvPr id="35" name="Group 34"/>
          <p:cNvGrpSpPr/>
          <p:nvPr/>
        </p:nvGrpSpPr>
        <p:grpSpPr>
          <a:xfrm>
            <a:off x="4136157" y="1795939"/>
            <a:ext cx="3287685" cy="923330"/>
            <a:chOff x="4136157" y="1795939"/>
            <a:chExt cx="3287685" cy="923330"/>
          </a:xfrm>
        </p:grpSpPr>
        <p:sp>
          <p:nvSpPr>
            <p:cNvPr id="32" name="Rectangle 31"/>
            <p:cNvSpPr/>
            <p:nvPr/>
          </p:nvSpPr>
          <p:spPr>
            <a:xfrm>
              <a:off x="4136157" y="1800944"/>
              <a:ext cx="3287685" cy="918325"/>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210350" y="1795939"/>
              <a:ext cx="2136133" cy="923330"/>
            </a:xfrm>
            <a:prstGeom prst="rect">
              <a:avLst/>
            </a:prstGeom>
          </p:spPr>
          <p:txBody>
            <a:bodyPr wrap="square">
              <a:spAutoFit/>
            </a:bodyPr>
            <a:lstStyle/>
            <a:p>
              <a:r>
                <a:rPr lang="en-GB" dirty="0"/>
                <a:t>Choose the correct symbol to compare these decimals.</a:t>
              </a:r>
            </a:p>
          </p:txBody>
        </p:sp>
      </p:grpSp>
      <p:pic>
        <p:nvPicPr>
          <p:cNvPr id="30" name="Picture 2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339234">
            <a:off x="6277255" y="1718745"/>
            <a:ext cx="2085380" cy="1502470"/>
          </a:xfrm>
          <a:prstGeom prst="rect">
            <a:avLst/>
          </a:prstGeom>
          <a:effectLst>
            <a:outerShdw blurRad="50800" dist="25400" dir="9780000" algn="ctr" rotWithShape="0">
              <a:srgbClr val="000000">
                <a:alpha val="43137"/>
              </a:srgbClr>
            </a:outerShdw>
          </a:effectLst>
        </p:spPr>
      </p:pic>
      <p:grpSp>
        <p:nvGrpSpPr>
          <p:cNvPr id="53" name="Group 52"/>
          <p:cNvGrpSpPr/>
          <p:nvPr/>
        </p:nvGrpSpPr>
        <p:grpSpPr>
          <a:xfrm>
            <a:off x="4130032" y="3501427"/>
            <a:ext cx="4284333" cy="816449"/>
            <a:chOff x="4130032" y="3501427"/>
            <a:chExt cx="4284333" cy="816449"/>
          </a:xfrm>
        </p:grpSpPr>
        <p:sp>
          <p:nvSpPr>
            <p:cNvPr id="36" name="Rectangle 35"/>
            <p:cNvSpPr/>
            <p:nvPr/>
          </p:nvSpPr>
          <p:spPr>
            <a:xfrm>
              <a:off x="4130032" y="3501427"/>
              <a:ext cx="4258318" cy="81644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4319291" y="3557488"/>
              <a:ext cx="1618013" cy="707886"/>
            </a:xfrm>
            <a:prstGeom prst="rect">
              <a:avLst/>
            </a:prstGeom>
            <a:noFill/>
          </p:spPr>
          <p:txBody>
            <a:bodyPr wrap="square" rtlCol="0">
              <a:spAutoFit/>
            </a:bodyPr>
            <a:lstStyle/>
            <a:p>
              <a:r>
                <a:rPr lang="en-GB" sz="4000" dirty="0">
                  <a:latin typeface="Twinkl" pitchFamily="50" charset="0"/>
                </a:rPr>
                <a:t>3.184</a:t>
              </a:r>
            </a:p>
          </p:txBody>
        </p:sp>
        <p:sp>
          <p:nvSpPr>
            <p:cNvPr id="38" name="TextBox 37"/>
            <p:cNvSpPr txBox="1"/>
            <p:nvPr/>
          </p:nvSpPr>
          <p:spPr>
            <a:xfrm>
              <a:off x="6796352" y="3557488"/>
              <a:ext cx="1618013" cy="707886"/>
            </a:xfrm>
            <a:prstGeom prst="rect">
              <a:avLst/>
            </a:prstGeom>
            <a:noFill/>
          </p:spPr>
          <p:txBody>
            <a:bodyPr wrap="square" rtlCol="0">
              <a:spAutoFit/>
            </a:bodyPr>
            <a:lstStyle/>
            <a:p>
              <a:r>
                <a:rPr lang="en-GB" sz="4000" dirty="0">
                  <a:latin typeface="Twinkl" pitchFamily="50" charset="0"/>
                </a:rPr>
                <a:t>2.184</a:t>
              </a:r>
            </a:p>
          </p:txBody>
        </p:sp>
        <p:sp>
          <p:nvSpPr>
            <p:cNvPr id="39" name="Rectangle 38"/>
            <p:cNvSpPr/>
            <p:nvPr/>
          </p:nvSpPr>
          <p:spPr>
            <a:xfrm>
              <a:off x="5857594" y="3601297"/>
              <a:ext cx="739134" cy="616994"/>
            </a:xfrm>
            <a:prstGeom prst="rect">
              <a:avLst/>
            </a:prstGeom>
            <a:solidFill>
              <a:srgbClr val="FAD78C"/>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5080087" y="4827036"/>
            <a:ext cx="970155" cy="1015663"/>
            <a:chOff x="5080087" y="4827036"/>
            <a:chExt cx="970155" cy="1015663"/>
          </a:xfrm>
        </p:grpSpPr>
        <p:sp>
          <p:nvSpPr>
            <p:cNvPr id="40" name="Oval 39"/>
            <p:cNvSpPr/>
            <p:nvPr/>
          </p:nvSpPr>
          <p:spPr>
            <a:xfrm>
              <a:off x="5080087" y="4849378"/>
              <a:ext cx="970155" cy="970155"/>
            </a:xfrm>
            <a:prstGeom prst="ellipse">
              <a:avLst/>
            </a:prstGeom>
            <a:solidFill>
              <a:srgbClr val="F1864E"/>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5295805" y="4827036"/>
              <a:ext cx="484400" cy="1015663"/>
            </a:xfrm>
            <a:prstGeom prst="rect">
              <a:avLst/>
            </a:prstGeom>
            <a:noFill/>
          </p:spPr>
          <p:txBody>
            <a:bodyPr wrap="square" rtlCol="0">
              <a:spAutoFit/>
            </a:bodyPr>
            <a:lstStyle/>
            <a:p>
              <a:pPr algn="ctr"/>
              <a:r>
                <a:rPr lang="en-GB" sz="6000" dirty="0"/>
                <a:t>&lt;</a:t>
              </a:r>
            </a:p>
          </p:txBody>
        </p:sp>
      </p:grpSp>
      <p:grpSp>
        <p:nvGrpSpPr>
          <p:cNvPr id="45" name="Group 44"/>
          <p:cNvGrpSpPr/>
          <p:nvPr/>
        </p:nvGrpSpPr>
        <p:grpSpPr>
          <a:xfrm>
            <a:off x="6435579" y="4824108"/>
            <a:ext cx="970155" cy="1015663"/>
            <a:chOff x="6435579" y="4824108"/>
            <a:chExt cx="970155" cy="1015663"/>
          </a:xfrm>
        </p:grpSpPr>
        <p:sp>
          <p:nvSpPr>
            <p:cNvPr id="41" name="Oval 40"/>
            <p:cNvSpPr/>
            <p:nvPr/>
          </p:nvSpPr>
          <p:spPr>
            <a:xfrm>
              <a:off x="6435579" y="4843582"/>
              <a:ext cx="970155" cy="970155"/>
            </a:xfrm>
            <a:prstGeom prst="ellipse">
              <a:avLst/>
            </a:prstGeom>
            <a:solidFill>
              <a:srgbClr val="F1864E"/>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6718761" y="4824108"/>
              <a:ext cx="484400" cy="1015663"/>
            </a:xfrm>
            <a:prstGeom prst="rect">
              <a:avLst/>
            </a:prstGeom>
            <a:noFill/>
          </p:spPr>
          <p:txBody>
            <a:bodyPr wrap="square" rtlCol="0">
              <a:spAutoFit/>
            </a:bodyPr>
            <a:lstStyle/>
            <a:p>
              <a:pPr algn="ctr"/>
              <a:r>
                <a:rPr lang="en-GB" sz="6000" dirty="0"/>
                <a:t>&gt;</a:t>
              </a:r>
            </a:p>
          </p:txBody>
        </p:sp>
      </p:grpSp>
      <p:grpSp>
        <p:nvGrpSpPr>
          <p:cNvPr id="47" name="Group 46"/>
          <p:cNvGrpSpPr/>
          <p:nvPr/>
        </p:nvGrpSpPr>
        <p:grpSpPr>
          <a:xfrm>
            <a:off x="6435579" y="4824108"/>
            <a:ext cx="970155" cy="1015663"/>
            <a:chOff x="6435579" y="4824108"/>
            <a:chExt cx="970155" cy="1015663"/>
          </a:xfrm>
        </p:grpSpPr>
        <p:sp>
          <p:nvSpPr>
            <p:cNvPr id="48" name="Oval 47"/>
            <p:cNvSpPr/>
            <p:nvPr/>
          </p:nvSpPr>
          <p:spPr>
            <a:xfrm>
              <a:off x="6435579" y="4843582"/>
              <a:ext cx="970155" cy="970155"/>
            </a:xfrm>
            <a:prstGeom prst="ellipse">
              <a:avLst/>
            </a:prstGeom>
            <a:solidFill>
              <a:srgbClr val="009741"/>
            </a:solidFill>
            <a:ln w="28575">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6718761" y="4824108"/>
              <a:ext cx="484400" cy="1015663"/>
            </a:xfrm>
            <a:prstGeom prst="rect">
              <a:avLst/>
            </a:prstGeom>
            <a:noFill/>
          </p:spPr>
          <p:txBody>
            <a:bodyPr wrap="square" rtlCol="0">
              <a:spAutoFit/>
            </a:bodyPr>
            <a:lstStyle/>
            <a:p>
              <a:pPr algn="ctr"/>
              <a:r>
                <a:rPr lang="en-GB" sz="6000" dirty="0">
                  <a:solidFill>
                    <a:schemeClr val="bg1"/>
                  </a:solidFill>
                </a:rPr>
                <a:t>&gt;</a:t>
              </a:r>
            </a:p>
          </p:txBody>
        </p:sp>
      </p:grpSp>
      <p:sp>
        <p:nvSpPr>
          <p:cNvPr id="42" name="TextBox 41"/>
          <p:cNvSpPr txBox="1"/>
          <p:nvPr/>
        </p:nvSpPr>
        <p:spPr>
          <a:xfrm>
            <a:off x="5931577" y="3392766"/>
            <a:ext cx="814812" cy="1015663"/>
          </a:xfrm>
          <a:prstGeom prst="rect">
            <a:avLst/>
          </a:prstGeom>
          <a:noFill/>
        </p:spPr>
        <p:txBody>
          <a:bodyPr wrap="square" rtlCol="0">
            <a:spAutoFit/>
          </a:bodyPr>
          <a:lstStyle/>
          <a:p>
            <a:r>
              <a:rPr lang="en-GB" sz="6000" dirty="0"/>
              <a:t>&gt;</a:t>
            </a:r>
          </a:p>
        </p:txBody>
      </p:sp>
    </p:spTree>
    <p:extLst>
      <p:ext uri="{BB962C8B-B14F-4D97-AF65-F5344CB8AC3E}">
        <p14:creationId xmlns:p14="http://schemas.microsoft.com/office/powerpoint/2010/main" val="33823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nextCondLst>
                <p:cond evt="onClick" delay="0">
                  <p:tgtEl>
                    <p:spTgt spid="45"/>
                  </p:tgtEl>
                </p:cond>
              </p:nextCondLst>
            </p:seq>
            <p:seq concurrent="1" nextAc="seek">
              <p:cTn id="11" restart="whenNotActive" fill="hold" evtFilter="cancelBubble" nodeType="interactiveSeq">
                <p:stCondLst>
                  <p:cond evt="onClick" delay="0">
                    <p:tgtEl>
                      <p:spTgt spid="46"/>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46"/>
                                        </p:tgtEl>
                                      </p:cBhvr>
                                    </p:animEffect>
                                    <p:animScale>
                                      <p:cBhvr>
                                        <p:cTn id="16" dur="250" autoRev="1" fill="hold"/>
                                        <p:tgtEl>
                                          <p:spTgt spid="46"/>
                                        </p:tgtEl>
                                      </p:cBhvr>
                                      <p:by x="105000" y="105000"/>
                                    </p:animScale>
                                  </p:childTnLst>
                                </p:cTn>
                              </p:par>
                            </p:childTnLst>
                          </p:cTn>
                        </p:par>
                      </p:childTnLst>
                    </p:cTn>
                  </p:par>
                </p:childTnLst>
              </p:cTn>
              <p:nextCondLst>
                <p:cond evt="onClick" delay="0">
                  <p:tgtEl>
                    <p:spTgt spid="46"/>
                  </p:tgtEl>
                </p:cond>
              </p:nextCondLst>
            </p:seq>
          </p:childTnLst>
        </p:cTn>
      </p:par>
    </p:tnLst>
    <p:bldLst>
      <p:bldP spid="42" grpId="0"/>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14A540DB-2BD4-4E42-9A45-35BBAA252D39}" vid="{82D6A7FA-28C5-4B0C-A16A-E306BAE6F13D}"/>
    </a:ext>
  </a:extLst>
</a:theme>
</file>

<file path=docProps/app.xml><?xml version="1.0" encoding="utf-8"?>
<Properties xmlns="http://schemas.openxmlformats.org/officeDocument/2006/extended-properties" xmlns:vt="http://schemas.openxmlformats.org/officeDocument/2006/docPropsVTypes">
  <Template/>
  <TotalTime>617</TotalTime>
  <Words>592</Words>
  <Application>Microsoft Office PowerPoint</Application>
  <PresentationFormat>On-screen Show (4:3)</PresentationFormat>
  <Paragraphs>170</Paragraphs>
  <Slides>13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Kalam</vt:lpstr>
      <vt:lpstr>Tuffy</vt:lpstr>
      <vt:lpstr>Twinkl SemiBold</vt:lpstr>
      <vt:lpstr>Twinkl</vt:lpstr>
      <vt:lpstr>Sassoon Infant Md</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Christina Fleming</cp:lastModifiedBy>
  <cp:revision>52</cp:revision>
  <dcterms:created xsi:type="dcterms:W3CDTF">2018-12-07T08:59:40Z</dcterms:created>
  <dcterms:modified xsi:type="dcterms:W3CDTF">2021-02-03T13:01:39Z</dcterms:modified>
</cp:coreProperties>
</file>