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86" r:id="rId4"/>
    <p:sldId id="284" r:id="rId5"/>
    <p:sldId id="287" r:id="rId6"/>
    <p:sldId id="288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CB92-EA80-4EFA-97CA-1AC117CAF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4CFDC-ABC5-471B-B39E-94E1C66B1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F811-4E29-40E7-A979-D5074335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0C6A-E201-4D08-84E1-09AA2318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C5CF6-99B5-4AA9-873F-7CFF93AB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3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9161-2B20-489F-B4C4-E0374E20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045CC-10DA-4D97-B956-6E0F0F1C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62B1-98A3-42D0-B730-5F989F7D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324D-B833-4DD5-9EC7-81C447C6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0CC0-3B9B-4584-AD1B-1CEC27C5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0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B0299-62A6-40A9-8A51-04F2AEB96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4C271-42D6-4E7B-911A-F32B6A5A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2D1A-84DB-40B9-883B-342596E9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6B78-11C5-4EE7-82F1-20A36505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D2E66-F8C3-47E1-94CF-812C3065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6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ADF82E-AB25-4642-80FC-AA4543659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AC50F-CA86-4ACD-B828-FD5C6B193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2F44ED-3889-42E4-AE66-AB839423B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60F76-73D8-4915-BC9A-EE435BEAAB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90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194C95-7253-488D-B3CA-05A5F6B48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DD715D-2FDF-4749-A7C4-1D427F9EF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3F7707-30BC-4F06-B08E-C34A42076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20651-8B4B-4663-911E-64D3A8739E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983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7E7F65-2845-4ABD-ABC6-0E55A97B9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AC45A4-F49B-4B7C-BD3B-D2B1E1694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639D0E-7C0A-4F41-B585-AC569F1A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9C503-55BD-44B4-AADD-400227971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357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89575-6CF6-4D7E-8177-168E26AFB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42A20-0672-45AD-9FE2-7A0964985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38F136-B7A0-4E5B-8DEF-CF2CFCEF1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FF5C8-62A3-454C-BC39-764AC01663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4175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C021BC-35A2-4B86-99C0-116554B7D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F0CE7D-97BA-4ACA-A918-C58F839B7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A6CF59-5450-475F-AAD0-2211E05D5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2CD81-606E-4F5E-B057-48608BC152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16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9AD4A8-6C1F-48C1-8A43-8AD62D5E8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CE9A5C-8E2C-4B7C-9BD3-FB15E56AF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63314-3BA8-4D5E-B553-00EA5BD7A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CBAC3-9F77-40FB-8906-052409C4EA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7402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5DDAAF-06D0-4D4C-BB1D-320476EDD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6FC1FD-868C-4BD5-8408-3528A945C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1CD24A-3B60-4145-A91E-2FBF8A099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078E9-26A7-4B30-B741-054BD138ED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4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020162-BBEE-4448-B247-99341C485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963D8-3BF1-464A-A71D-CB6EB578A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23D49-CB5C-484A-A778-0312703B0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027EC-C362-48E4-9655-DC0D0E0F2B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74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1407-D95C-47B0-8D78-994F4E4E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0E90-BBF9-4066-A10E-5A21BFBE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35B3F-AEC2-4DC0-A561-991BC1F3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52BB2-DC38-459C-BB43-B643EBBE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0A4C7-3BBE-4A7C-B6A7-92EC7336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22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8881F-41D7-444D-8F3A-C91B7384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BA3CF-E695-4210-9CDD-C605D3C3C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19217-5C03-477A-8422-99FBD8A8B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7846A-7F7B-4693-ACDE-0DCDB867CC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756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CC4508-A721-4DFB-8B33-753C6C080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C7C172-7F08-453D-9DAA-96791DFBD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4C579-9AC2-4004-B967-817090024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17DAA-302A-4AA0-8F6C-7BE05867C4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8466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2CA4B4-5131-4B11-8EC8-F8CD15895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6D5A68-BB99-4E32-9656-FD17F38D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1F0D2-3F8D-4E7E-B05C-569D61775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4550A-8B70-4C22-AEE1-3EE62C867A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803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0C0D-7F01-429D-A5C0-4A7E93DA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819EE-C66D-44CD-86D0-6EAC32543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2DE5-3992-4B62-B86F-0F7B814B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C91CE-EEBF-457F-96D8-0B9A9BCF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EF3F2-7318-4A26-83E3-FFEA92CB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0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82BD-7483-42CC-B5C7-BA29229A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D8EC-0FD8-4638-B512-DDA6BC4CE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04751-6B65-49C0-A536-6BDF1D11D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F341C-C53D-4AD8-A649-6673732A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67F1-752B-42E3-A40E-71C2D3E6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D071C-5A54-463D-A8DA-63D7F2E5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47CE-EEF8-457B-B2C3-C36FE0DF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50F07-E88C-488E-BD34-F0D0C409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A3060-47B0-4B05-8180-BEE17E354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E8220-A0C2-4A99-B5BD-6EB95D365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2A683-9456-4E7B-A604-F63DF73F2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4B4DD-F2F2-409A-A0DA-BFB150C9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75132-3270-4147-B308-8D8440A7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FE942-D6F1-4FF6-B9AE-7ED16A52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7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8CE4-56E3-4FD2-8313-F3668E09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5AAE2-142C-4E9D-845E-F804BB54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82228-9E5D-474A-B308-7CA2748A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C3140-872F-4EAD-B7F9-5CE5B7A8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01C31-DD93-442B-9D09-37782DC2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E0641-3975-485B-8E7F-4A250332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8BDDC-7182-44A5-90B8-53FA6F72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0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8463-3860-4E0F-8928-1F5D001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205F-0A95-427F-A5E1-B4EF008E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5383E-CC9F-4613-A342-BCCF89731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8DAD3-E987-4F0E-83A7-FF3C1E89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28E85-CD2D-4687-84D2-C929F7FA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6061F-B7F7-4A2D-95C8-F5EF05DC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3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6A11-0FC8-4AAF-853E-6F213B53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24038-2B01-4323-AF76-25806ECAF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4FFBD-5B90-4C96-876B-50EADCB3B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425B4-2E5A-48C0-A30F-BF69A928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858E4-7018-46F3-B080-17A22AF2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7D881-1628-4098-9456-504090BC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2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44685-996A-4909-9504-17098A23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2ABBD-2285-4C17-A974-E09C0B87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675BB-9CC7-45E2-AD8A-87167377E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F8DF-DDF9-496F-B7E0-E050877D566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26527-6934-4498-8441-4F69BF946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669F5-A289-4427-AE08-0D7B27171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0628F-EA11-4AA6-BD5A-8C278483A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5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1B8084-8127-478C-BA4D-51DEDA9C4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6D1001-E703-43F2-9512-FCDD85CA3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A1AA77-8516-40CF-836C-AE5B3D8A7B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8425D1-FC60-4CB0-93C1-FD2345E0A0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D8CFEF-A0D8-4759-8C38-8923E8A4B6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CE4F8D-2791-4DAF-91DE-48529CFADF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5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D053D44-FA2B-48BA-9341-3D3632E4B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chemeClr val="hlink"/>
                </a:solidFill>
                <a:latin typeface="Arial Unicode MS" pitchFamily="34" charset="-128"/>
              </a:rPr>
              <a:t>Characters Lesson 3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CAFD4C-8D19-4035-9071-0A7A4D1E3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rgbClr val="993366"/>
              </a:gs>
              <a:gs pos="100000">
                <a:schemeClr val="tx2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>
                <a:solidFill>
                  <a:schemeClr val="hlink"/>
                </a:solidFill>
                <a:latin typeface="Arial Unicode MS" pitchFamily="34" charset="-128"/>
              </a:rPr>
              <a:t>We are going to:</a:t>
            </a:r>
          </a:p>
          <a:p>
            <a:pPr eaLnBrk="1" hangingPunct="1"/>
            <a:r>
              <a:rPr lang="en-GB" altLang="en-US" dirty="0">
                <a:solidFill>
                  <a:schemeClr val="hlink"/>
                </a:solidFill>
                <a:latin typeface="Arial Unicode MS" pitchFamily="34" charset="-128"/>
              </a:rPr>
              <a:t>use our top tips for characterisation in our own writing.</a:t>
            </a:r>
          </a:p>
          <a:p>
            <a:r>
              <a:rPr lang="en-GB" altLang="en-US" dirty="0">
                <a:solidFill>
                  <a:schemeClr val="hlink"/>
                </a:solidFill>
                <a:latin typeface="Arial Unicode MS" pitchFamily="34" charset="-128"/>
              </a:rPr>
              <a:t> write a recount, describing the day of one of the characters in the story we have been reading.</a:t>
            </a:r>
            <a:r>
              <a:rPr lang="en-GB" altLang="en-US" dirty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26628" name="Picture 4" descr="MCj02903690000[1]">
            <a:extLst>
              <a:ext uri="{FF2B5EF4-FFF2-40B4-BE49-F238E27FC236}">
                <a16:creationId xmlns:a16="http://schemas.microsoft.com/office/drawing/2014/main" id="{AA05FC9A-FF10-428C-9A56-C6E90217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00"/>
            <a:ext cx="17272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86FF6D-CCEE-4781-963F-113D8ADFE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27"/>
    </mc:Choice>
    <mc:Fallback>
      <p:transition spd="slow" advTm="22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2CF785B-6527-4E37-A340-D96DF5B99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524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What were our top tips for developing characters?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404BFB9-0B96-498E-8F44-9D1257903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b="1">
                <a:solidFill>
                  <a:srgbClr val="FF6600"/>
                </a:solidFill>
                <a:latin typeface="Arial" panose="020B0604020202020204" pitchFamily="34" charset="0"/>
              </a:rPr>
              <a:t>Tip One</a:t>
            </a:r>
            <a:r>
              <a:rPr lang="en-GB" altLang="en-US">
                <a:latin typeface="Arial" panose="020B0604020202020204" pitchFamily="34" charset="0"/>
              </a:rPr>
              <a:t> </a:t>
            </a:r>
            <a:r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t>Interesting names</a:t>
            </a:r>
          </a:p>
          <a:p>
            <a:pPr eaLnBrk="1" hangingPunct="1">
              <a:buFontTx/>
              <a:buNone/>
            </a:pPr>
            <a:r>
              <a:rPr lang="en-GB" altLang="en-US" b="1">
                <a:solidFill>
                  <a:srgbClr val="FF6600"/>
                </a:solidFill>
                <a:latin typeface="Arial" panose="020B0604020202020204" pitchFamily="34" charset="0"/>
              </a:rPr>
              <a:t>Tip Two</a:t>
            </a:r>
            <a:r>
              <a:rPr lang="en-GB" altLang="en-US">
                <a:latin typeface="Arial" panose="020B0604020202020204" pitchFamily="34" charset="0"/>
              </a:rPr>
              <a:t> </a:t>
            </a:r>
            <a:r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t>Contrasting personalities</a:t>
            </a:r>
          </a:p>
          <a:p>
            <a:pPr eaLnBrk="1" hangingPunct="1">
              <a:buFontTx/>
              <a:buNone/>
            </a:pPr>
            <a:r>
              <a:rPr lang="en-GB" altLang="en-US" b="1">
                <a:solidFill>
                  <a:srgbClr val="FF6600"/>
                </a:solidFill>
                <a:latin typeface="Arial" panose="020B0604020202020204" pitchFamily="34" charset="0"/>
              </a:rPr>
              <a:t>Tip Three</a:t>
            </a:r>
            <a:r>
              <a:rPr lang="en-GB" altLang="en-US">
                <a:latin typeface="Arial" panose="020B0604020202020204" pitchFamily="34" charset="0"/>
              </a:rPr>
              <a:t> </a:t>
            </a:r>
            <a:r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t>What your characters do</a:t>
            </a:r>
          </a:p>
          <a:p>
            <a:pPr eaLnBrk="1" hangingPunct="1">
              <a:buFontTx/>
              <a:buNone/>
            </a:pPr>
            <a:r>
              <a:rPr lang="en-GB" altLang="en-US" b="1">
                <a:solidFill>
                  <a:srgbClr val="FF6600"/>
                </a:solidFill>
                <a:latin typeface="Arial" panose="020B0604020202020204" pitchFamily="34" charset="0"/>
              </a:rPr>
              <a:t>Tip Four</a:t>
            </a:r>
            <a:r>
              <a:rPr lang="en-GB" altLang="en-US">
                <a:latin typeface="Arial" panose="020B0604020202020204" pitchFamily="34" charset="0"/>
              </a:rPr>
              <a:t> </a:t>
            </a:r>
            <a:r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t>What your characters say</a:t>
            </a:r>
          </a:p>
          <a:p>
            <a:pPr eaLnBrk="1" hangingPunct="1">
              <a:buFontTx/>
              <a:buNone/>
            </a:pPr>
            <a:r>
              <a:rPr lang="en-GB" altLang="en-US" b="1">
                <a:solidFill>
                  <a:srgbClr val="FF6600"/>
                </a:solidFill>
                <a:latin typeface="Arial" panose="020B0604020202020204" pitchFamily="34" charset="0"/>
              </a:rPr>
              <a:t>Tip Five</a:t>
            </a:r>
            <a:r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t> What your characters think.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5A542516-2A3C-4CD3-A572-D3EE1C4B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029200"/>
            <a:ext cx="1246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72EBCDEC-6716-4BCE-8F07-708F91BE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8207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>
            <a:extLst>
              <a:ext uri="{FF2B5EF4-FFF2-40B4-BE49-F238E27FC236}">
                <a16:creationId xmlns:a16="http://schemas.microsoft.com/office/drawing/2014/main" id="{B16B1697-EE3B-48A1-8541-C1D0A457D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953000"/>
            <a:ext cx="14525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>
            <a:extLst>
              <a:ext uri="{FF2B5EF4-FFF2-40B4-BE49-F238E27FC236}">
                <a16:creationId xmlns:a16="http://schemas.microsoft.com/office/drawing/2014/main" id="{61DF6ABD-BFF8-4051-9654-F7688C1D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1752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13A893-12FF-4257-98A3-80BD75ADB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52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B8750C8-A1BF-420E-B87A-89C8A2FF4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  <a:gradFill rotWithShape="1">
            <a:gsLst>
              <a:gs pos="0">
                <a:schemeClr val="tx2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chemeClr val="bg1"/>
                </a:solidFill>
                <a:latin typeface="Arial Unicode MS" pitchFamily="34" charset="-128"/>
              </a:rPr>
              <a:t>Who is Billy?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AFD97F6-DD6E-428A-B4D7-740A38DEE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484313"/>
            <a:ext cx="7848600" cy="5105400"/>
          </a:xfr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We have been looking at a short story with two boys, Billy and Spud as the main characters.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With someone at home, talk for a few moments about the character of Billy. </a:t>
            </a:r>
          </a:p>
          <a:p>
            <a:pPr eaLnBrk="1" hangingPunct="1"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Is it fair to say that Billy is </a:t>
            </a:r>
            <a:r>
              <a:rPr lang="en-GB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evil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> What do you think?</a:t>
            </a:r>
          </a:p>
        </p:txBody>
      </p:sp>
      <p:pic>
        <p:nvPicPr>
          <p:cNvPr id="28676" name="Picture 4" descr="MCj01991760000[1]">
            <a:extLst>
              <a:ext uri="{FF2B5EF4-FFF2-40B4-BE49-F238E27FC236}">
                <a16:creationId xmlns:a16="http://schemas.microsoft.com/office/drawing/2014/main" id="{8A2CA164-9048-4F1C-90DD-689F2651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4797425"/>
            <a:ext cx="20875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MCj03506430000[1]">
            <a:extLst>
              <a:ext uri="{FF2B5EF4-FFF2-40B4-BE49-F238E27FC236}">
                <a16:creationId xmlns:a16="http://schemas.microsoft.com/office/drawing/2014/main" id="{E15738A5-E4D4-4679-943E-4B267734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88913"/>
            <a:ext cx="9715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MCj03506430000[1]">
            <a:extLst>
              <a:ext uri="{FF2B5EF4-FFF2-40B4-BE49-F238E27FC236}">
                <a16:creationId xmlns:a16="http://schemas.microsoft.com/office/drawing/2014/main" id="{72FFCEE4-8BE8-4E04-8370-A25A5E4A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2489" y="188913"/>
            <a:ext cx="9366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5C669F-68FC-4900-B1D3-7AD8E81D3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9972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A0A3CDC-82FF-4EF4-892F-735FC0B11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543800" cy="6858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FFFF00"/>
                </a:solidFill>
                <a:latin typeface="Arial" panose="020B0604020202020204" pitchFamily="34" charset="0"/>
              </a:rPr>
              <a:t>Why did Billy steal the conker?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2E1FE05-A193-43DF-AAD2-0A0F560D4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Now you are going to think about what must have been going through Billy’s mind before he stole the Conker.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List all the reasons why Billy might think it was </a:t>
            </a:r>
            <a:r>
              <a:rPr lang="en-GB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ok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to steal.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u="sng" dirty="0">
                <a:solidFill>
                  <a:srgbClr val="00FF00"/>
                </a:solidFill>
                <a:latin typeface="Arial" panose="020B0604020202020204" pitchFamily="34" charset="0"/>
              </a:rPr>
              <a:t> 2.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List all the reasons why Billy might think he should </a:t>
            </a:r>
            <a:r>
              <a:rPr lang="en-GB" altLang="en-US" sz="2800" dirty="0">
                <a:solidFill>
                  <a:srgbClr val="00FF00"/>
                </a:solidFill>
                <a:latin typeface="Arial" panose="020B0604020202020204" pitchFamily="34" charset="0"/>
              </a:rPr>
              <a:t>not steal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the conker.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545587-35AA-4EEB-8231-EACE0FEF8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1552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9900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F3FBEC4-4C53-4CBC-A281-20188C9AF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altLang="en-US" sz="4000">
                <a:latin typeface="Arial" panose="020B0604020202020204" pitchFamily="34" charset="0"/>
              </a:rPr>
              <a:t>Inside Billy’s Brain…</a:t>
            </a:r>
          </a:p>
        </p:txBody>
      </p:sp>
      <p:pic>
        <p:nvPicPr>
          <p:cNvPr id="30723" name="Picture 5" descr="brain">
            <a:extLst>
              <a:ext uri="{FF2B5EF4-FFF2-40B4-BE49-F238E27FC236}">
                <a16:creationId xmlns:a16="http://schemas.microsoft.com/office/drawing/2014/main" id="{BA61B8FC-1F2C-4F43-98AD-6F88E896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362200"/>
            <a:ext cx="1706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good-and-evil">
            <a:extLst>
              <a:ext uri="{FF2B5EF4-FFF2-40B4-BE49-F238E27FC236}">
                <a16:creationId xmlns:a16="http://schemas.microsoft.com/office/drawing/2014/main" id="{5D9CE407-1362-4ECC-8942-2BBFD336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577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8">
            <a:extLst>
              <a:ext uri="{FF2B5EF4-FFF2-40B4-BE49-F238E27FC236}">
                <a16:creationId xmlns:a16="http://schemas.microsoft.com/office/drawing/2014/main" id="{70154AD5-67F4-4845-BE20-AA1B7EC09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3429000" cy="3657600"/>
          </a:xfrm>
          <a:prstGeom prst="cloudCallout">
            <a:avLst>
              <a:gd name="adj1" fmla="val 49028"/>
              <a:gd name="adj2" fmla="val 5325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6" name="AutoShape 9">
            <a:extLst>
              <a:ext uri="{FF2B5EF4-FFF2-40B4-BE49-F238E27FC236}">
                <a16:creationId xmlns:a16="http://schemas.microsoft.com/office/drawing/2014/main" id="{82D5B9BB-A068-4259-ABDD-3AAA24C592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6600" y="1219200"/>
            <a:ext cx="3581400" cy="3429000"/>
          </a:xfrm>
          <a:prstGeom prst="cloudCallout">
            <a:avLst>
              <a:gd name="adj1" fmla="val 47116"/>
              <a:gd name="adj2" fmla="val 61569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7" name="AutoShape 10">
            <a:extLst>
              <a:ext uri="{FF2B5EF4-FFF2-40B4-BE49-F238E27FC236}">
                <a16:creationId xmlns:a16="http://schemas.microsoft.com/office/drawing/2014/main" id="{A973D137-6492-4717-88D7-2393768C6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685800" cy="6096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8" name="AutoShape 11">
            <a:extLst>
              <a:ext uri="{FF2B5EF4-FFF2-40B4-BE49-F238E27FC236}">
                <a16:creationId xmlns:a16="http://schemas.microsoft.com/office/drawing/2014/main" id="{F62507DB-3C46-4DA9-B2B8-587F9C91C9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1524000"/>
            <a:ext cx="609600" cy="6096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74FFB6-2170-49CC-BEDC-00AD00516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64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866B619-2E43-4C3D-9683-B1DDE9DCA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4000">
                <a:latin typeface="Arial" panose="020B0604020202020204" pitchFamily="34" charset="0"/>
              </a:rPr>
              <a:t>Let’s pretend that we are Billy.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AE9BD50-2F71-4E0F-B780-34DCEED04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066801"/>
            <a:ext cx="8785225" cy="5457825"/>
          </a:xfr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GB" altLang="en-US" sz="2800">
                <a:latin typeface="Arial" panose="020B0604020202020204" pitchFamily="34" charset="0"/>
              </a:rPr>
              <a:t>We are going to write an entry into Billy’s diary.</a:t>
            </a:r>
          </a:p>
          <a:p>
            <a:pPr eaLnBrk="1" hangingPunct="1">
              <a:buFontTx/>
              <a:buNone/>
            </a:pPr>
            <a:r>
              <a:rPr lang="en-GB" altLang="en-US" sz="2800" u="sng">
                <a:latin typeface="Arial" panose="020B0604020202020204" pitchFamily="34" charset="0"/>
              </a:rPr>
              <a:t>Writing Targets</a:t>
            </a:r>
          </a:p>
          <a:p>
            <a:pPr eaLnBrk="1" hangingPunct="1"/>
            <a:r>
              <a:rPr lang="en-GB" altLang="en-US" sz="2800">
                <a:latin typeface="Arial" panose="020B0604020202020204" pitchFamily="34" charset="0"/>
              </a:rPr>
              <a:t>We need to describe an event in Billy’s life. </a:t>
            </a:r>
            <a:r>
              <a:rPr lang="en-GB" altLang="en-US" sz="2800" b="1">
                <a:solidFill>
                  <a:srgbClr val="9900CC"/>
                </a:solidFill>
                <a:latin typeface="Arial" panose="020B0604020202020204" pitchFamily="34" charset="0"/>
              </a:rPr>
              <a:t>(Action)</a:t>
            </a:r>
            <a:r>
              <a:rPr lang="en-GB" altLang="en-US" sz="2800" b="1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>
                <a:solidFill>
                  <a:srgbClr val="9900CC"/>
                </a:solidFill>
                <a:latin typeface="Arial" panose="020B0604020202020204" pitchFamily="34" charset="0"/>
              </a:rPr>
              <a:t>(Dialogue)</a:t>
            </a:r>
          </a:p>
          <a:p>
            <a:pPr eaLnBrk="1" hangingPunct="1"/>
            <a:r>
              <a:rPr lang="en-GB" altLang="en-US" sz="2800">
                <a:latin typeface="Arial" panose="020B0604020202020204" pitchFamily="34" charset="0"/>
              </a:rPr>
              <a:t>Let the reader know how Billy </a:t>
            </a:r>
            <a:r>
              <a:rPr lang="en-GB" altLang="en-US" sz="2800" b="1">
                <a:latin typeface="Arial" panose="020B0604020202020204" pitchFamily="34" charset="0"/>
              </a:rPr>
              <a:t>feels</a:t>
            </a:r>
            <a:r>
              <a:rPr lang="en-GB" altLang="en-US" sz="2800">
                <a:latin typeface="Arial" panose="020B0604020202020204" pitchFamily="34" charset="0"/>
              </a:rPr>
              <a:t> about that day. </a:t>
            </a:r>
            <a:r>
              <a:rPr lang="en-GB" altLang="en-US" sz="2800" b="1">
                <a:solidFill>
                  <a:srgbClr val="9900CC"/>
                </a:solidFill>
                <a:latin typeface="Arial" panose="020B0604020202020204" pitchFamily="34" charset="0"/>
              </a:rPr>
              <a:t>(Thoughts)</a:t>
            </a:r>
          </a:p>
          <a:p>
            <a:pPr eaLnBrk="1" hangingPunct="1"/>
            <a:r>
              <a:rPr lang="en-GB" altLang="en-US" sz="2800">
                <a:latin typeface="Arial" panose="020B0604020202020204" pitchFamily="34" charset="0"/>
              </a:rPr>
              <a:t>Reveal something about Billy’s </a:t>
            </a:r>
            <a:r>
              <a:rPr lang="en-GB" altLang="en-US" sz="2800" b="1">
                <a:latin typeface="Arial" panose="020B0604020202020204" pitchFamily="34" charset="0"/>
              </a:rPr>
              <a:t>character</a:t>
            </a:r>
            <a:r>
              <a:rPr lang="en-GB" altLang="en-US" sz="2800">
                <a:latin typeface="Arial" panose="020B0604020202020204" pitchFamily="34" charset="0"/>
              </a:rPr>
              <a:t> to our reader. </a:t>
            </a:r>
            <a:r>
              <a:rPr lang="en-GB" altLang="en-US" sz="2800" b="1">
                <a:solidFill>
                  <a:srgbClr val="9900CC"/>
                </a:solidFill>
                <a:latin typeface="Arial" panose="020B0604020202020204" pitchFamily="34" charset="0"/>
              </a:rPr>
              <a:t>(Personality)</a:t>
            </a:r>
          </a:p>
        </p:txBody>
      </p:sp>
      <p:pic>
        <p:nvPicPr>
          <p:cNvPr id="31748" name="Picture 4" descr="MCj01278680000[1]">
            <a:extLst>
              <a:ext uri="{FF2B5EF4-FFF2-40B4-BE49-F238E27FC236}">
                <a16:creationId xmlns:a16="http://schemas.microsoft.com/office/drawing/2014/main" id="{F0CA6ABA-1519-49BF-9758-AE8AD1D8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941889"/>
            <a:ext cx="15446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E4816A-4288-4757-B091-EF85FEFF4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209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77C8B88-620F-4BEB-9C64-7ED71AD24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Arial" panose="020B0604020202020204" pitchFamily="34" charset="0"/>
              </a:rPr>
              <a:t>How do you feel about the character of Billy now?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3B4074E-E268-4CEC-8394-6091F14A0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77724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en-US" sz="2800">
                <a:latin typeface="Arial" panose="020B0604020202020204" pitchFamily="34" charset="0"/>
              </a:rPr>
              <a:t>Do you feel sympathetic towards his situation?</a:t>
            </a:r>
          </a:p>
          <a:p>
            <a:pPr eaLnBrk="1" hangingPunct="1"/>
            <a:endParaRPr lang="en-GB" altLang="en-US" sz="280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800">
                <a:latin typeface="Arial" panose="020B0604020202020204" pitchFamily="34" charset="0"/>
              </a:rPr>
              <a:t>What do you </a:t>
            </a:r>
            <a:r>
              <a:rPr lang="en-GB" altLang="en-US" sz="2800" i="1">
                <a:latin typeface="Arial" panose="020B0604020202020204" pitchFamily="34" charset="0"/>
              </a:rPr>
              <a:t>want</a:t>
            </a:r>
            <a:r>
              <a:rPr lang="en-GB" altLang="en-US" sz="2800">
                <a:latin typeface="Arial" panose="020B0604020202020204" pitchFamily="34" charset="0"/>
              </a:rPr>
              <a:t> to happen next to the character?</a:t>
            </a:r>
          </a:p>
          <a:p>
            <a:pPr eaLnBrk="1" hangingPunct="1"/>
            <a:endParaRPr lang="en-GB" altLang="en-US" sz="280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2800">
                <a:latin typeface="Arial" panose="020B0604020202020204" pitchFamily="34" charset="0"/>
              </a:rPr>
              <a:t>Can you remember the clue that the writer gave us, that suggested that there was more to Billy than Spud understood?</a:t>
            </a:r>
          </a:p>
        </p:txBody>
      </p:sp>
      <p:pic>
        <p:nvPicPr>
          <p:cNvPr id="34820" name="Picture 4" descr="MCj01228590000[1]">
            <a:extLst>
              <a:ext uri="{FF2B5EF4-FFF2-40B4-BE49-F238E27FC236}">
                <a16:creationId xmlns:a16="http://schemas.microsoft.com/office/drawing/2014/main" id="{0D5D6033-3BAD-4E18-88DA-1D7C64A7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693739"/>
            <a:ext cx="17780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MCj03506430000[1]">
            <a:extLst>
              <a:ext uri="{FF2B5EF4-FFF2-40B4-BE49-F238E27FC236}">
                <a16:creationId xmlns:a16="http://schemas.microsoft.com/office/drawing/2014/main" id="{004380BC-5308-45DC-8749-F34ABF60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5516564"/>
            <a:ext cx="133191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6720B1-53EC-4A0D-8E2D-F2098D3F7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63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312</Words>
  <Application>Microsoft Office PowerPoint</Application>
  <PresentationFormat>Widescreen</PresentationFormat>
  <Paragraphs>33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Times New Roman</vt:lpstr>
      <vt:lpstr>Office Theme</vt:lpstr>
      <vt:lpstr>Default Design</vt:lpstr>
      <vt:lpstr>Characters Lesson 3</vt:lpstr>
      <vt:lpstr>What were our top tips for developing characters?</vt:lpstr>
      <vt:lpstr>Who is Billy?</vt:lpstr>
      <vt:lpstr>Why did Billy steal the conker?</vt:lpstr>
      <vt:lpstr>Inside Billy’s Brain…</vt:lpstr>
      <vt:lpstr>Let’s pretend that we are Billy.</vt:lpstr>
      <vt:lpstr>How do you feel about the character of Billy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</dc:title>
  <dc:creator>Vicki Grogan</dc:creator>
  <cp:lastModifiedBy>Vicki Grogan</cp:lastModifiedBy>
  <cp:revision>3</cp:revision>
  <dcterms:created xsi:type="dcterms:W3CDTF">2021-01-11T14:41:00Z</dcterms:created>
  <dcterms:modified xsi:type="dcterms:W3CDTF">2021-01-22T19:50:51Z</dcterms:modified>
</cp:coreProperties>
</file>