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5" d="100"/>
          <a:sy n="65" d="100"/>
        </p:scale>
        <p:origin x="8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F7D687-FF0F-4C4A-9273-C2DBC0154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A84A74-E809-42ED-A11A-D01E8A18BA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A2F845-9109-4954-8F28-0E9C079DD0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54A13-D3F2-4659-94E0-3E25BE2330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504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E56141-BD7D-4CF2-B5BD-4FADFC4242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9887CB-19C2-4682-9355-420D0B3F2B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07B97B-18CD-4D8E-9524-1586FDEE6A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63AC4-57F1-4E9F-A692-CB552BF3F2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645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6FC9F7-C23E-4D04-B5FE-32218A23FE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EC0543-505F-45AF-A1E7-CF73D92121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DB980C-5506-4D2E-A88B-D0F00D347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DB12A-8DBE-4BA2-9BE2-D9BEC6EE3A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625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43423E-FD7E-4F1A-93A2-8A0B45ECBD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798E2E-2186-4EA6-AC8F-7FEFA31093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3D5D6D-D8D6-407C-A186-4A19236BFA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D0653-AA09-4CFA-8990-81333A5254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923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B529A6-0E3C-405B-A800-B95A8C697C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0F63D8-A5CF-42AC-A37C-58C3F2930C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28A1D8-3986-43F2-888E-78204F0017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4FF8D-EBF0-4B1C-963C-4A4C558539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639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C9AAF8-2F2F-49C9-B84D-B0BD17AECC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92055A-BE8F-439A-ACB9-6455D7C0B4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05D1D4-77C4-41F8-B028-8BF326E3E7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968C2-FD7A-409B-8A46-6421469D47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166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1B67FF-04F0-4C4E-BFA5-F67D516CE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1B6BFDD-4B88-4AB2-A8F0-29AC1F8CE1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FF7FB8F-EE93-4A0C-8D5B-9F89249ECF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42276-5F6C-49CD-8275-E34500E98C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629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34BC353-5175-4EA9-B583-2164098556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A4A82ED-02F5-4A75-AA6C-69AC32EAB5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2D2E0E-FA8E-4201-A9C0-91E594CC54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EFD6B-6B85-4A6E-BF7D-0A1F2E2F33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362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832242-6DE7-4D41-A4A5-5B6A9FD4F8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2FB1196-54EF-4EAE-BE06-0776729243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47D28CE-5EA1-4200-A477-B1DA6A2805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054B-2B13-4A9B-92FE-2B699C076E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93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F63FEE-ED66-4FD8-8707-1D4BD06E99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9BBAE3-33BC-4144-85B1-A338FA704D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7062BD-8E98-4DD7-859F-680A35740D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8A42F-0C2D-4382-8BE6-27B15D1655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920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F2A4BE-D083-4689-B1BB-7C66FB9F7F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A646BD-69BE-4350-8FD5-7DBA2AF249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0CEA81-4E02-4033-991D-C72150ABBD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ED3E5-C926-4FDB-AE34-AFBA9B43B3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846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B3D23DA-BA05-4E73-BEED-C8366E060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CF424C8-B759-451D-86E4-360A3F747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FFF245-1C7F-4B7C-A996-4739BF8D06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2ED940C-8877-4093-A7FC-0410683433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094C99B-CFD9-48EA-9A4D-45109A406F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B049B35-788B-463E-A236-441A1BA035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199DBF4-898B-4517-BD1A-165B3F66E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81400"/>
            <a:ext cx="30480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">
            <a:extLst>
              <a:ext uri="{FF2B5EF4-FFF2-40B4-BE49-F238E27FC236}">
                <a16:creationId xmlns:a16="http://schemas.microsoft.com/office/drawing/2014/main" id="{316A269E-083D-497A-855B-CF6D58059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5800"/>
            <a:ext cx="6477000" cy="2286000"/>
          </a:xfrm>
          <a:prstGeom prst="rightArrow">
            <a:avLst>
              <a:gd name="adj1" fmla="val 50000"/>
              <a:gd name="adj2" fmla="val 70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051A4283-CB81-4519-931A-20DB361DE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47800"/>
            <a:ext cx="4495800" cy="8223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altLang="en-US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anose="04020904020102020604" pitchFamily="82" charset="0"/>
              </a:rPr>
              <a:t>Today we are going to learn about…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>
            <a:extLst>
              <a:ext uri="{FF2B5EF4-FFF2-40B4-BE49-F238E27FC236}">
                <a16:creationId xmlns:a16="http://schemas.microsoft.com/office/drawing/2014/main" id="{EBBF3CA9-91F6-4638-95BA-37B89D0C03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1219200"/>
            <a:ext cx="5257800" cy="3810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Adverbs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B76035A-4B9D-49F6-AE73-A3B1C6B10A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39"/>
    </mc:Choice>
    <mc:Fallback>
      <p:transition spd="slow" advTm="8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ibbon2Sharp">
            <a:extLst>
              <a:ext uri="{FF2B5EF4-FFF2-40B4-BE49-F238E27FC236}">
                <a16:creationId xmlns:a16="http://schemas.microsoft.com/office/drawing/2014/main" id="{BE30E4BB-9C5F-4AA7-900A-2D64117A062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57200" y="1600200"/>
            <a:ext cx="8077200" cy="3276600"/>
          </a:xfrm>
          <a:custGeom>
            <a:avLst/>
            <a:gdLst>
              <a:gd name="T0" fmla="*/ 4038600 w 21600"/>
              <a:gd name="T1" fmla="*/ 364067 h 21600"/>
              <a:gd name="T2" fmla="*/ 1009650 w 21600"/>
              <a:gd name="T3" fmla="*/ 1274233 h 21600"/>
              <a:gd name="T4" fmla="*/ 4038600 w 21600"/>
              <a:gd name="T5" fmla="*/ 2912533 h 21600"/>
              <a:gd name="T6" fmla="*/ 7067550 w 21600"/>
              <a:gd name="T7" fmla="*/ 200236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2400 h 21600"/>
              <a:gd name="T14" fmla="*/ 16200 w 21600"/>
              <a:gd name="T15" fmla="*/ 19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5400" y="16800"/>
                </a:lnTo>
                <a:lnTo>
                  <a:pt x="5400" y="19200"/>
                </a:lnTo>
                <a:lnTo>
                  <a:pt x="13500" y="19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6200" y="4800"/>
                </a:lnTo>
                <a:lnTo>
                  <a:pt x="16200" y="2400"/>
                </a:lnTo>
                <a:lnTo>
                  <a:pt x="8100" y="2400"/>
                </a:lnTo>
                <a:lnTo>
                  <a:pt x="8100" y="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8100" y="2400"/>
                </a:moveTo>
                <a:lnTo>
                  <a:pt x="5400" y="2400"/>
                </a:lnTo>
                <a:lnTo>
                  <a:pt x="5400" y="16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2400"/>
                </a:lnTo>
              </a:path>
              <a:path w="21600" h="21600" fill="none" extrusionOk="0">
                <a:moveTo>
                  <a:pt x="13500" y="19200"/>
                </a:moveTo>
                <a:lnTo>
                  <a:pt x="16200" y="19200"/>
                </a:lnTo>
                <a:lnTo>
                  <a:pt x="16200" y="4800"/>
                </a:lnTo>
              </a:path>
              <a:path w="21600" h="21600" fill="none" extrusionOk="0">
                <a:moveTo>
                  <a:pt x="13500" y="21600"/>
                </a:moveTo>
                <a:lnTo>
                  <a:pt x="16200" y="19200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A3350522-27AE-459C-8810-2B7931BCD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209800"/>
            <a:ext cx="35052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5400" b="1">
                <a:solidFill>
                  <a:srgbClr val="000066"/>
                </a:solidFill>
                <a:latin typeface="Bradley Hand ITC" panose="03070402050302030203" pitchFamily="66" charset="0"/>
              </a:rPr>
              <a:t>What is an adverb?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>
            <a:extLst>
              <a:ext uri="{FF2B5EF4-FFF2-40B4-BE49-F238E27FC236}">
                <a16:creationId xmlns:a16="http://schemas.microsoft.com/office/drawing/2014/main" id="{09C6CC24-8CD0-4490-BFE5-0D420F46D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81000"/>
            <a:ext cx="6858000" cy="2362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DFA836A1-6A06-4C20-99AA-238D991B8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143000"/>
            <a:ext cx="533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000066"/>
                </a:solidFill>
                <a:latin typeface="Showcard Gothic" panose="04020904020102020604" pitchFamily="82" charset="0"/>
              </a:rPr>
              <a:t>An adverb tells you more about a verb (doing word)</a:t>
            </a:r>
          </a:p>
        </p:txBody>
      </p:sp>
      <p:sp>
        <p:nvSpPr>
          <p:cNvPr id="5124" name="Oval 4">
            <a:extLst>
              <a:ext uri="{FF2B5EF4-FFF2-40B4-BE49-F238E27FC236}">
                <a16:creationId xmlns:a16="http://schemas.microsoft.com/office/drawing/2014/main" id="{B7DC330B-A331-40ED-9E80-3066319AA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657600"/>
            <a:ext cx="6858000" cy="2362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175379BA-3822-4321-A185-492DE896F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91000"/>
            <a:ext cx="4800600" cy="133882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700">
                <a:solidFill>
                  <a:prstClr val="black"/>
                </a:solidFill>
                <a:latin typeface="Calibri"/>
              </a:rPr>
              <a:t>They are used to describe </a:t>
            </a:r>
            <a:r>
              <a:rPr lang="en-GB" sz="2700">
                <a:solidFill>
                  <a:prstClr val="black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Calibri"/>
              </a:rPr>
              <a:t>how, where, when, how often and why something happens.</a:t>
            </a:r>
            <a:r>
              <a:rPr lang="en-GB" sz="2700">
                <a:solidFill>
                  <a:prstClr val="black"/>
                </a:solidFill>
                <a:latin typeface="Calibri"/>
              </a:rPr>
              <a:t> </a:t>
            </a:r>
            <a:endParaRPr lang="en-GB" altLang="en-US" dirty="0">
              <a:solidFill>
                <a:srgbClr val="000066"/>
              </a:solidFill>
              <a:latin typeface="Showcard Gothic" panose="04020904020102020604" pitchFamily="82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2EE56BC-6966-4993-AA2E-AB09A5440C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90"/>
    </mc:Choice>
    <mc:Fallback>
      <p:transition spd="slow" advTm="15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2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F8FC9F84-CC1B-4661-A618-42DDCEC86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85800"/>
            <a:ext cx="762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>
                <a:solidFill>
                  <a:srgbClr val="0099CC"/>
                </a:solidFill>
                <a:latin typeface="Tahoma" panose="020B0604030504040204" pitchFamily="34" charset="0"/>
              </a:rPr>
              <a:t>Many adverbs are made by adding </a:t>
            </a:r>
            <a:r>
              <a:rPr lang="en-GB" altLang="en-US" sz="3200" i="1">
                <a:solidFill>
                  <a:srgbClr val="0099CC"/>
                </a:solidFill>
                <a:latin typeface="Tahoma" panose="020B0604030504040204" pitchFamily="34" charset="0"/>
              </a:rPr>
              <a:t>–ly</a:t>
            </a:r>
            <a:r>
              <a:rPr lang="en-GB" altLang="en-US" sz="3200">
                <a:solidFill>
                  <a:srgbClr val="0099CC"/>
                </a:solidFill>
                <a:latin typeface="Tahoma" panose="020B0604030504040204" pitchFamily="34" charset="0"/>
              </a:rPr>
              <a:t> onto the end of an adjective.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B1D1003-A4DB-422C-B695-F1843ADDB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336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0099CC"/>
                </a:solidFill>
                <a:latin typeface="Tahoma" panose="020B0604030504040204" pitchFamily="34" charset="0"/>
              </a:rPr>
              <a:t>Kind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AC177D45-AC9E-4064-9111-07C3CCF9D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7432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Tahoma" panose="020B0604030504040204" pitchFamily="34" charset="0"/>
              </a:rPr>
              <a:t>The boy </a:t>
            </a:r>
            <a:r>
              <a:rPr lang="en-GB" altLang="en-US" i="1">
                <a:latin typeface="Tahoma" panose="020B0604030504040204" pitchFamily="34" charset="0"/>
              </a:rPr>
              <a:t>kindly</a:t>
            </a:r>
            <a:r>
              <a:rPr lang="en-GB" altLang="en-US">
                <a:latin typeface="Tahoma" panose="020B0604030504040204" pitchFamily="34" charset="0"/>
              </a:rPr>
              <a:t> carried the old lady’s bags.</a:t>
            </a: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4D622756-2473-4D04-AF93-6B3B08B1E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4290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0099CC"/>
                </a:solidFill>
                <a:latin typeface="Tahoma" panose="020B0604030504040204" pitchFamily="34" charset="0"/>
              </a:rPr>
              <a:t>Strange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430D008D-C9A0-4908-9863-FDEA20F15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0386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Tahoma" panose="020B0604030504040204" pitchFamily="34" charset="0"/>
              </a:rPr>
              <a:t>It was </a:t>
            </a:r>
            <a:r>
              <a:rPr lang="en-GB" altLang="en-US" i="1">
                <a:latin typeface="Tahoma" panose="020B0604030504040204" pitchFamily="34" charset="0"/>
              </a:rPr>
              <a:t>strangely </a:t>
            </a:r>
            <a:r>
              <a:rPr lang="en-GB" altLang="en-US">
                <a:latin typeface="Tahoma" panose="020B0604030504040204" pitchFamily="34" charset="0"/>
              </a:rPr>
              <a:t>quiet in the village.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FD02F96-6EB3-4360-973A-DADB417724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98"/>
    </mc:Choice>
    <mc:Fallback>
      <p:transition spd="slow" advTm="16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46" grpId="0" autoUpdateAnimBg="0"/>
      <p:bldP spid="6147" grpId="0" autoUpdateAnimBg="0"/>
      <p:bldP spid="6148" grpId="0" autoUpdateAnimBg="0"/>
      <p:bldP spid="6152" grpId="0" autoUpdateAnimBg="0"/>
      <p:bldP spid="615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1E574760-09EE-4199-A966-48B94BE95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14400"/>
            <a:ext cx="7467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CC6600"/>
                </a:solidFill>
                <a:latin typeface="Showcard Gothic" panose="04020904020102020604" pitchFamily="82" charset="0"/>
              </a:rPr>
              <a:t>Can you make  sentences using these adverbs?</a:t>
            </a:r>
          </a:p>
        </p:txBody>
      </p:sp>
      <p:sp>
        <p:nvSpPr>
          <p:cNvPr id="7171" name="WordArt 3">
            <a:extLst>
              <a:ext uri="{FF2B5EF4-FFF2-40B4-BE49-F238E27FC236}">
                <a16:creationId xmlns:a16="http://schemas.microsoft.com/office/drawing/2014/main" id="{49BD9820-178D-4F67-876C-1CE8A46F9C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2057400"/>
            <a:ext cx="1314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sadly</a:t>
            </a:r>
          </a:p>
        </p:txBody>
      </p:sp>
      <p:sp>
        <p:nvSpPr>
          <p:cNvPr id="7172" name="WordArt 4">
            <a:extLst>
              <a:ext uri="{FF2B5EF4-FFF2-40B4-BE49-F238E27FC236}">
                <a16:creationId xmlns:a16="http://schemas.microsoft.com/office/drawing/2014/main" id="{A78BD80E-656B-45BC-BE05-0D0DF2BB64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2819400"/>
            <a:ext cx="1495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safely</a:t>
            </a:r>
          </a:p>
        </p:txBody>
      </p:sp>
      <p:sp>
        <p:nvSpPr>
          <p:cNvPr id="7173" name="WordArt 5">
            <a:extLst>
              <a:ext uri="{FF2B5EF4-FFF2-40B4-BE49-F238E27FC236}">
                <a16:creationId xmlns:a16="http://schemas.microsoft.com/office/drawing/2014/main" id="{6F8CE7E0-92E5-4B91-ADE4-4EFA0B2BA2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3581400"/>
            <a:ext cx="1800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happily</a:t>
            </a:r>
          </a:p>
        </p:txBody>
      </p:sp>
      <p:sp>
        <p:nvSpPr>
          <p:cNvPr id="7174" name="WordArt 6">
            <a:extLst>
              <a:ext uri="{FF2B5EF4-FFF2-40B4-BE49-F238E27FC236}">
                <a16:creationId xmlns:a16="http://schemas.microsoft.com/office/drawing/2014/main" id="{003A7E25-9D9A-4AC9-9140-BA16BAD345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4572000"/>
            <a:ext cx="1590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slowly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F6C8DB4-A1B2-466C-BD52-BCB6A60105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47"/>
    </mc:Choice>
    <mc:Fallback>
      <p:transition spd="slow" advTm="18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:a16="http://schemas.microsoft.com/office/drawing/2014/main" id="{FE10AA8A-D6A1-4C15-8E5C-CC6C70FA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57200"/>
            <a:ext cx="7772400" cy="2819400"/>
          </a:xfrm>
          <a:prstGeom prst="hexagon">
            <a:avLst>
              <a:gd name="adj" fmla="val 68919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8B07DC9C-2C8F-4573-A071-B2508A49C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914400"/>
            <a:ext cx="4191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 b="1">
                <a:latin typeface="Tempus Sans ITC" panose="04020404030D07020202" pitchFamily="82" charset="0"/>
              </a:rPr>
              <a:t>Adverbs can also tell you when something happens.</a:t>
            </a:r>
          </a:p>
        </p:txBody>
      </p:sp>
      <p:sp>
        <p:nvSpPr>
          <p:cNvPr id="8196" name="AutoShape 4">
            <a:extLst>
              <a:ext uri="{FF2B5EF4-FFF2-40B4-BE49-F238E27FC236}">
                <a16:creationId xmlns:a16="http://schemas.microsoft.com/office/drawing/2014/main" id="{4818116B-A26E-4969-89F7-52CC4C554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962400"/>
            <a:ext cx="5105400" cy="22860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8FB60171-CEF1-4D41-9B86-6B28A15E8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038600"/>
            <a:ext cx="38862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b="1">
                <a:latin typeface="Tempus Sans ITC" panose="04020404030D07020202" pitchFamily="82" charset="0"/>
              </a:rPr>
              <a:t>Our friends arrived </a:t>
            </a:r>
            <a:r>
              <a:rPr lang="en-GB" altLang="en-US" sz="2800" b="1" i="1">
                <a:latin typeface="Tempus Sans ITC" panose="04020404030D07020202" pitchFamily="82" charset="0"/>
              </a:rPr>
              <a:t>yesterday.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800" b="1">
                <a:latin typeface="Tempus Sans ITC" panose="04020404030D07020202" pitchFamily="82" charset="0"/>
              </a:rPr>
              <a:t>The holidays will </a:t>
            </a:r>
            <a:r>
              <a:rPr lang="en-GB" altLang="en-US" sz="2800" b="1" i="1">
                <a:latin typeface="Tempus Sans ITC" panose="04020404030D07020202" pitchFamily="82" charset="0"/>
              </a:rPr>
              <a:t>soon </a:t>
            </a:r>
            <a:r>
              <a:rPr lang="en-GB" altLang="en-US" sz="2800" b="1">
                <a:latin typeface="Tempus Sans ITC" panose="04020404030D07020202" pitchFamily="82" charset="0"/>
              </a:rPr>
              <a:t>be over.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0528F34-D4DE-474C-9B0D-44994A583E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50"/>
    </mc:Choice>
    <mc:Fallback>
      <p:transition spd="slow" advTm="11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19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FBCC73B4-9FE8-4C2B-B3DD-B3EC1677A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14400"/>
            <a:ext cx="7467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CC6600"/>
                </a:solidFill>
                <a:latin typeface="Showcard Gothic" panose="04020904020102020604" pitchFamily="82" charset="0"/>
              </a:rPr>
              <a:t>Can you make  sentences using these adverbs?</a:t>
            </a:r>
          </a:p>
        </p:txBody>
      </p:sp>
      <p:sp>
        <p:nvSpPr>
          <p:cNvPr id="11267" name="WordArt 3">
            <a:extLst>
              <a:ext uri="{FF2B5EF4-FFF2-40B4-BE49-F238E27FC236}">
                <a16:creationId xmlns:a16="http://schemas.microsoft.com/office/drawing/2014/main" id="{D7F132EA-4BCE-4582-8058-B1B1086C44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2057400"/>
            <a:ext cx="1314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late</a:t>
            </a:r>
          </a:p>
        </p:txBody>
      </p:sp>
      <p:sp>
        <p:nvSpPr>
          <p:cNvPr id="11268" name="WordArt 4">
            <a:extLst>
              <a:ext uri="{FF2B5EF4-FFF2-40B4-BE49-F238E27FC236}">
                <a16:creationId xmlns:a16="http://schemas.microsoft.com/office/drawing/2014/main" id="{B98DDF66-A7E5-432E-A91E-5ACA720BDF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124200"/>
            <a:ext cx="1495425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today</a:t>
            </a:r>
          </a:p>
        </p:txBody>
      </p:sp>
      <p:sp>
        <p:nvSpPr>
          <p:cNvPr id="11269" name="WordArt 5">
            <a:extLst>
              <a:ext uri="{FF2B5EF4-FFF2-40B4-BE49-F238E27FC236}">
                <a16:creationId xmlns:a16="http://schemas.microsoft.com/office/drawing/2014/main" id="{68CCAF00-1067-4359-9BE5-7FD24194CE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4267200"/>
            <a:ext cx="1800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after</a:t>
            </a:r>
          </a:p>
        </p:txBody>
      </p:sp>
      <p:sp>
        <p:nvSpPr>
          <p:cNvPr id="11270" name="WordArt 6">
            <a:extLst>
              <a:ext uri="{FF2B5EF4-FFF2-40B4-BE49-F238E27FC236}">
                <a16:creationId xmlns:a16="http://schemas.microsoft.com/office/drawing/2014/main" id="{87DBB320-2EF5-4C88-AF79-C6E46D830C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5334000"/>
            <a:ext cx="15906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now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38D5E0E-D41F-4B10-9EEE-57C2508A2F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56"/>
    </mc:Choice>
    <mc:Fallback>
      <p:transition spd="slow" advTm="11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extLst>
              <a:ext uri="{FF2B5EF4-FFF2-40B4-BE49-F238E27FC236}">
                <a16:creationId xmlns:a16="http://schemas.microsoft.com/office/drawing/2014/main" id="{C2E4AC0A-09E3-404C-81CB-B3623042E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8600"/>
            <a:ext cx="7315200" cy="6172200"/>
          </a:xfrm>
          <a:prstGeom prst="notchedRightArrow">
            <a:avLst>
              <a:gd name="adj1" fmla="val 50000"/>
              <a:gd name="adj2" fmla="val 29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9F91608F-741A-4791-949A-906449936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828800"/>
            <a:ext cx="51054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>
                <a:solidFill>
                  <a:srgbClr val="CC6600"/>
                </a:solidFill>
                <a:latin typeface="Showcard Gothic" panose="04020904020102020604" pitchFamily="82" charset="0"/>
              </a:rPr>
              <a:t>Great!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3200">
                <a:solidFill>
                  <a:srgbClr val="CC6600"/>
                </a:solidFill>
                <a:latin typeface="Showcard Gothic" panose="04020904020102020604" pitchFamily="82" charset="0"/>
              </a:rPr>
              <a:t> Now you can use adverbs to make your writing more interesting.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EDB9E30-856B-4D66-B35E-36D0921EF4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56"/>
    </mc:Choice>
    <mc:Fallback>
      <p:transition spd="slow" advTm="15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291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138</Words>
  <Application>Microsoft Office PowerPoint</Application>
  <PresentationFormat>On-screen Show (4:3)</PresentationFormat>
  <Paragraphs>25</Paragraphs>
  <Slides>9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Times New Roman</vt:lpstr>
      <vt:lpstr>Arial</vt:lpstr>
      <vt:lpstr>Calibri</vt:lpstr>
      <vt:lpstr>Showcard Gothic</vt:lpstr>
      <vt:lpstr>Bradley Hand ITC</vt:lpstr>
      <vt:lpstr>Tahoma</vt:lpstr>
      <vt:lpstr>Tempus Sans ITC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stjpteacher</dc:creator>
  <cp:lastModifiedBy>Vicki Grogan</cp:lastModifiedBy>
  <cp:revision>6</cp:revision>
  <dcterms:created xsi:type="dcterms:W3CDTF">2005-09-29T15:54:41Z</dcterms:created>
  <dcterms:modified xsi:type="dcterms:W3CDTF">2021-01-20T20:17:45Z</dcterms:modified>
</cp:coreProperties>
</file>