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5" r:id="rId2"/>
    <p:sldId id="278" r:id="rId3"/>
    <p:sldId id="279" r:id="rId4"/>
    <p:sldId id="289" r:id="rId5"/>
    <p:sldId id="290" r:id="rId6"/>
    <p:sldId id="291" r:id="rId7"/>
    <p:sldId id="282" r:id="rId8"/>
    <p:sldId id="292" r:id="rId9"/>
    <p:sldId id="284" r:id="rId10"/>
    <p:sldId id="294" r:id="rId11"/>
    <p:sldId id="295" r:id="rId12"/>
    <p:sldId id="288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Kalam" panose="020B0604020202020204" charset="0"/>
      <p:regular r:id="rId20"/>
    </p:embeddedFont>
    <p:embeddedFont>
      <p:font typeface="Twinkl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99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6D"/>
    <a:srgbClr val="87BD31"/>
    <a:srgbClr val="0079C3"/>
    <a:srgbClr val="072F54"/>
    <a:srgbClr val="003464"/>
    <a:srgbClr val="004382"/>
    <a:srgbClr val="00529C"/>
    <a:srgbClr val="007AC3"/>
    <a:srgbClr val="4EB2E5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146" y="66"/>
      </p:cViewPr>
      <p:guideLst>
        <p:guide orient="horz" pos="2160"/>
        <p:guide pos="2880"/>
        <p:guide pos="340"/>
        <p:guide orient="horz" pos="3929"/>
        <p:guide pos="5420"/>
        <p:guide orient="horz" pos="346"/>
        <p:guide pos="499"/>
        <p:guide orient="horz" pos="504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white-rose-maths-resources/year-4-white-rose-maths-resources-key-stage-1-year-1-year-2/spring-block-3-fractions-year-4-white-rose-maths-supporting-resources-key-stage-1" TargetMode="External"/><Relationship Id="rId4" Type="http://schemas.openxmlformats.org/officeDocument/2006/relationships/hyperlink" Target="https://www.twinkl.co.uk/resources/white-rose-maths-resources/year-5-white-rose-maths-resources-key-stage-1-year-1-year-2/autumn-block-3-statistics-year-5-white-rose-maths-resources-key-stage-1-year-1-year-2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white-rose-maths-resources/year-4-white-rose-maths-resources-key-stage-1-year-1-year-2/spring-block-3-fractions-year-4-white-rose-maths-supporting-resources-key-stage-1" TargetMode="External"/><Relationship Id="rId4" Type="http://schemas.openxmlformats.org/officeDocument/2006/relationships/hyperlink" Target="https://www.twinkl.co.uk/resources/white-rose-maths-resources/year-5-white-rose-maths-resources-key-stage-1-year-1-year-2/autumn-block-3-statistics-year-5-white-rose-maths-resources-key-stage-1-year-1-year-2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394855" y="5763277"/>
            <a:ext cx="1005840" cy="7232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>
            <a:hlinkClick r:id="rId5"/>
          </p:cNvPr>
          <p:cNvSpPr/>
          <p:nvPr userDrawn="1"/>
        </p:nvSpPr>
        <p:spPr>
          <a:xfrm>
            <a:off x="304800" y="5758248"/>
            <a:ext cx="1194486" cy="7166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069080" y="3067397"/>
            <a:ext cx="1005840" cy="7232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>
            <a:hlinkClick r:id="rId5"/>
          </p:cNvPr>
          <p:cNvSpPr/>
          <p:nvPr userDrawn="1"/>
        </p:nvSpPr>
        <p:spPr>
          <a:xfrm>
            <a:off x="3979701" y="3067397"/>
            <a:ext cx="1194486" cy="7166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904750-96D7-4F8D-B914-AB7D7BD1B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8"/>
    </mc:Choice>
    <mc:Fallback>
      <p:transition spd="slow" advTm="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2016" y="1451263"/>
            <a:ext cx="2945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Complete the calculations.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965495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16" y="2012130"/>
            <a:ext cx="5867400" cy="3574815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3202580" y="3088641"/>
            <a:ext cx="264960" cy="0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784454" y="2976751"/>
            <a:ext cx="4045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Kalam" panose="02000000000000000000" pitchFamily="2" charset="0"/>
                <a:cs typeface="Kalam" panose="02000000000000000000" pitchFamily="2" charset="0"/>
              </a:rPr>
              <a:t>of 33 = 22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78230" y="3267417"/>
            <a:ext cx="289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3600" dirty="0">
                <a:solidFill>
                  <a:schemeClr val="tx1">
                    <a:lumMod val="90000"/>
                    <a:lumOff val="10000"/>
                  </a:schemeClr>
                </a:solidFill>
                <a:latin typeface="Kalam" panose="02000000000000000000" pitchFamily="2" charset="0"/>
                <a:cs typeface="Kalam" panose="02000000000000000000" pitchFamily="2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3168398" y="2689007"/>
            <a:ext cx="360000" cy="36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Connector 44"/>
          <p:cNvCxnSpPr/>
          <p:nvPr/>
        </p:nvCxnSpPr>
        <p:spPr>
          <a:xfrm>
            <a:off x="3202580" y="4333298"/>
            <a:ext cx="264960" cy="0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84454" y="4221408"/>
            <a:ext cx="4045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Kalam" panose="02000000000000000000" pitchFamily="2" charset="0"/>
                <a:cs typeface="Kalam" panose="02000000000000000000" pitchFamily="2" charset="0"/>
              </a:rPr>
              <a:t>of      = 20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97201" y="3950722"/>
            <a:ext cx="289310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GB" sz="3600" dirty="0">
                <a:solidFill>
                  <a:schemeClr val="tx1">
                    <a:lumMod val="90000"/>
                    <a:lumOff val="10000"/>
                  </a:schemeClr>
                </a:solidFill>
                <a:latin typeface="Kalam" panose="02000000000000000000" pitchFamily="2" charset="0"/>
                <a:cs typeface="Kalam" panose="02000000000000000000" pitchFamily="2" charset="0"/>
              </a:rPr>
              <a:t>5</a:t>
            </a:r>
          </a:p>
          <a:p>
            <a:pPr algn="ctr">
              <a:lnSpc>
                <a:spcPts val="3200"/>
              </a:lnSpc>
            </a:pPr>
            <a:r>
              <a:rPr lang="en-GB" sz="3600" dirty="0">
                <a:solidFill>
                  <a:schemeClr val="tx1">
                    <a:lumMod val="90000"/>
                    <a:lumOff val="10000"/>
                  </a:schemeClr>
                </a:solidFill>
                <a:latin typeface="Kalam" panose="02000000000000000000" pitchFamily="2" charset="0"/>
                <a:cs typeface="Kalam" panose="02000000000000000000" pitchFamily="2" charset="0"/>
              </a:rPr>
              <a:t>9</a:t>
            </a:r>
          </a:p>
        </p:txBody>
      </p:sp>
      <p:sp>
        <p:nvSpPr>
          <p:cNvPr id="49" name="Oval 48"/>
          <p:cNvSpPr/>
          <p:nvPr/>
        </p:nvSpPr>
        <p:spPr>
          <a:xfrm>
            <a:off x="4215250" y="3885946"/>
            <a:ext cx="684000" cy="684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3197201" y="2793669"/>
            <a:ext cx="289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3600" dirty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99116" y="4193591"/>
            <a:ext cx="729556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4000" dirty="0">
                <a:solidFill>
                  <a:srgbClr val="00B05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361ACC-ECB7-4A59-BC8F-7804CD74D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9"/>
    </mc:Choice>
    <mc:Fallback>
      <p:transition spd="slow" advTm="1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49" grpId="0" animBg="1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3951678" y="702863"/>
            <a:ext cx="1141417" cy="355276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175" y="1360438"/>
            <a:ext cx="4213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Solve this problem.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8995" y="1867920"/>
            <a:ext cx="3326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Flavia saw 64 animals whilst on safari in Africa. </a:t>
            </a:r>
          </a:p>
          <a:p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Some of the animals she saw were elephants,    of the animals she saw were lions and    of the animals she saw were giraffes.</a:t>
            </a:r>
          </a:p>
          <a:p>
            <a:endParaRPr lang="en-GB" dirty="0"/>
          </a:p>
          <a:p>
            <a:r>
              <a:rPr lang="en-GB" dirty="0"/>
              <a:t>What fraction and quantity </a:t>
            </a:r>
            <a:br>
              <a:rPr lang="en-GB" dirty="0"/>
            </a:br>
            <a:r>
              <a:rPr lang="en-GB" dirty="0"/>
              <a:t>of the 64 animals she saw were elephants?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64828" y="3052042"/>
            <a:ext cx="293615" cy="553998"/>
            <a:chOff x="2390862" y="2835479"/>
            <a:chExt cx="293615" cy="553998"/>
          </a:xfrm>
        </p:grpSpPr>
        <p:sp>
          <p:nvSpPr>
            <p:cNvPr id="20" name="TextBox 19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1</a:t>
              </a:r>
            </a:p>
            <a:p>
              <a:pPr algn="ctr">
                <a:lnSpc>
                  <a:spcPts val="1800"/>
                </a:lnSpc>
              </a:pPr>
              <a:r>
                <a:rPr lang="en-GB" dirty="0"/>
                <a:t>4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171511" y="3704896"/>
            <a:ext cx="293615" cy="553998"/>
            <a:chOff x="2390862" y="2835479"/>
            <a:chExt cx="293615" cy="553998"/>
          </a:xfrm>
        </p:grpSpPr>
        <p:sp>
          <p:nvSpPr>
            <p:cNvPr id="23" name="TextBox 22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5</a:t>
              </a:r>
            </a:p>
            <a:p>
              <a:pPr algn="ctr">
                <a:lnSpc>
                  <a:spcPts val="1800"/>
                </a:lnSpc>
              </a:pPr>
              <a:r>
                <a:rPr lang="en-GB" dirty="0"/>
                <a:t>8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687842" y="606146"/>
            <a:ext cx="2747875" cy="2878543"/>
            <a:chOff x="4572000" y="617486"/>
            <a:chExt cx="3093859" cy="3240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505826"/>
              <a:ext cx="1692876" cy="18017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585" y="617486"/>
              <a:ext cx="1666274" cy="290542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162" y="2489101"/>
              <a:ext cx="2021984" cy="136936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941839" y="4592908"/>
            <a:ext cx="220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lions</a:t>
            </a:r>
            <a:r>
              <a:rPr lang="en-GB" dirty="0"/>
              <a:t> =    =    = 16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767706" y="4519625"/>
            <a:ext cx="293615" cy="553998"/>
            <a:chOff x="2390862" y="2835479"/>
            <a:chExt cx="293615" cy="553998"/>
          </a:xfrm>
        </p:grpSpPr>
        <p:sp>
          <p:nvSpPr>
            <p:cNvPr id="31" name="TextBox 30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1</a:t>
              </a:r>
            </a:p>
            <a:p>
              <a:pPr algn="ctr">
                <a:lnSpc>
                  <a:spcPts val="1800"/>
                </a:lnSpc>
              </a:pPr>
              <a:r>
                <a:rPr lang="en-GB" dirty="0"/>
                <a:t>4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200108" y="4519625"/>
            <a:ext cx="293615" cy="553998"/>
            <a:chOff x="2390862" y="2835479"/>
            <a:chExt cx="293615" cy="553998"/>
          </a:xfrm>
        </p:grpSpPr>
        <p:sp>
          <p:nvSpPr>
            <p:cNvPr id="34" name="TextBox 33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2</a:t>
              </a:r>
              <a:br>
                <a:rPr lang="en-GB" dirty="0"/>
              </a:br>
              <a:r>
                <a:rPr lang="en-GB" dirty="0"/>
                <a:t>8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941839" y="5132861"/>
            <a:ext cx="220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87BD31"/>
                </a:solidFill>
              </a:rPr>
              <a:t>giraffes</a:t>
            </a:r>
            <a:r>
              <a:rPr lang="en-GB" dirty="0"/>
              <a:t> =    = 40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082031" y="5078628"/>
            <a:ext cx="293615" cy="553998"/>
            <a:chOff x="2390862" y="2835479"/>
            <a:chExt cx="293615" cy="553998"/>
          </a:xfrm>
        </p:grpSpPr>
        <p:sp>
          <p:nvSpPr>
            <p:cNvPr id="38" name="TextBox 37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5</a:t>
              </a:r>
              <a:br>
                <a:rPr lang="en-GB" dirty="0"/>
              </a:br>
              <a:r>
                <a:rPr lang="en-GB" dirty="0"/>
                <a:t>8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4941839" y="5681486"/>
            <a:ext cx="220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elephants</a:t>
            </a:r>
            <a:r>
              <a:rPr lang="en-GB" dirty="0"/>
              <a:t> =    = 8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253481" y="5627253"/>
            <a:ext cx="293615" cy="553998"/>
            <a:chOff x="2390862" y="2835479"/>
            <a:chExt cx="293615" cy="553998"/>
          </a:xfrm>
        </p:grpSpPr>
        <p:sp>
          <p:nvSpPr>
            <p:cNvPr id="57" name="TextBox 56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1</a:t>
              </a:r>
              <a:br>
                <a:rPr lang="en-GB" dirty="0"/>
              </a:br>
              <a:r>
                <a:rPr lang="en-GB" dirty="0"/>
                <a:t>8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255003"/>
              </p:ext>
            </p:extLst>
          </p:nvPr>
        </p:nvGraphicFramePr>
        <p:xfrm>
          <a:off x="4607811" y="3607964"/>
          <a:ext cx="305804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79802"/>
              </p:ext>
            </p:extLst>
          </p:nvPr>
        </p:nvGraphicFramePr>
        <p:xfrm>
          <a:off x="4607811" y="3607964"/>
          <a:ext cx="305804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64037"/>
              </p:ext>
            </p:extLst>
          </p:nvPr>
        </p:nvGraphicFramePr>
        <p:xfrm>
          <a:off x="4607811" y="3607964"/>
          <a:ext cx="305804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137332"/>
              </p:ext>
            </p:extLst>
          </p:nvPr>
        </p:nvGraphicFramePr>
        <p:xfrm>
          <a:off x="4607811" y="3607964"/>
          <a:ext cx="305804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B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89518" y="5627253"/>
            <a:ext cx="3769546" cy="553998"/>
            <a:chOff x="714615" y="5679974"/>
            <a:chExt cx="3769546" cy="553998"/>
          </a:xfrm>
        </p:grpSpPr>
        <p:sp>
          <p:nvSpPr>
            <p:cNvPr id="10" name="Rectangle 9"/>
            <p:cNvSpPr/>
            <p:nvPr/>
          </p:nvSpPr>
          <p:spPr>
            <a:xfrm>
              <a:off x="920365" y="5737908"/>
              <a:ext cx="35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= 8 of the animals are elephants.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14615" y="5679974"/>
              <a:ext cx="293615" cy="553998"/>
              <a:chOff x="2390862" y="2835479"/>
              <a:chExt cx="293615" cy="55399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>
                    <a:solidFill>
                      <a:srgbClr val="00B050"/>
                    </a:solidFill>
                  </a:rPr>
                  <a:t>1</a:t>
                </a:r>
                <a:br>
                  <a:rPr lang="en-GB" dirty="0">
                    <a:solidFill>
                      <a:srgbClr val="00B050"/>
                    </a:solidFill>
                  </a:rPr>
                </a:br>
                <a:r>
                  <a:rPr lang="en-GB" dirty="0">
                    <a:solidFill>
                      <a:srgbClr val="00B050"/>
                    </a:solidFill>
                  </a:rPr>
                  <a:t>8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20EB6F-5A8E-43F5-9185-12E6D69BF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71"/>
    </mc:Choice>
    <mc:Fallback>
      <p:transition spd="slow" advTm="3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6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3F129B-2D47-483A-A90C-799D2C477CF6}"/>
              </a:ext>
            </a:extLst>
          </p:cNvPr>
          <p:cNvSpPr/>
          <p:nvPr/>
        </p:nvSpPr>
        <p:spPr>
          <a:xfrm>
            <a:off x="4563663" y="1819414"/>
            <a:ext cx="3824688" cy="4273409"/>
          </a:xfrm>
          <a:prstGeom prst="rect">
            <a:avLst/>
          </a:prstGeom>
          <a:solidFill>
            <a:srgbClr val="4E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55650" y="1822827"/>
            <a:ext cx="3816349" cy="4269997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49" y="1364071"/>
            <a:ext cx="7632701" cy="458757"/>
          </a:xfrm>
          <a:prstGeom prst="rect">
            <a:avLst/>
          </a:prstGeom>
          <a:solidFill>
            <a:srgbClr val="C7E8FD"/>
          </a:solidFill>
        </p:spPr>
        <p:txBody>
          <a:bodyPr wrap="square" lIns="72000" tIns="72000" rIns="72000" bIns="108000">
            <a:spAutoFit/>
          </a:bodyPr>
          <a:lstStyle/>
          <a:p>
            <a:pPr algn="ctr"/>
            <a:r>
              <a:rPr lang="en-GB" dirty="0"/>
              <a:t>Dive in by completing your own activity!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B74EBF-AD1B-4DC1-AB71-6B21B868F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500" r="27421" b="1"/>
          <a:stretch/>
        </p:blipFill>
        <p:spPr>
          <a:xfrm>
            <a:off x="755650" y="1819415"/>
            <a:ext cx="3818059" cy="4273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B3C386-037D-47BC-B81B-E45DB0C56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3107"/>
            <a:ext cx="2722090" cy="3849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10F3B9-A120-4B78-B8FC-DBBE2542D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3107"/>
            <a:ext cx="2722090" cy="3849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1112" r="51572" b="10617"/>
          <a:stretch/>
        </p:blipFill>
        <p:spPr>
          <a:xfrm rot="1533908">
            <a:off x="2639821" y="2980180"/>
            <a:ext cx="720000" cy="1913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4097"/>
          <a:stretch/>
        </p:blipFill>
        <p:spPr>
          <a:xfrm>
            <a:off x="758536" y="2159931"/>
            <a:ext cx="1958655" cy="2133785"/>
          </a:xfrm>
          <a:prstGeom prst="rect">
            <a:avLst/>
          </a:prstGeom>
        </p:spPr>
      </p:pic>
      <p:pic>
        <p:nvPicPr>
          <p:cNvPr id="22" name="Boy Writing">
            <a:extLst>
              <a:ext uri="{FF2B5EF4-FFF2-40B4-BE49-F238E27FC236}">
                <a16:creationId xmlns:a16="http://schemas.microsoft.com/office/drawing/2014/main" id="{59E92074-8F0A-4A38-87B2-6E07FF3C86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3B17DB-992E-46E3-B4A2-927D97663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3"/>
    </mc:Choice>
    <mc:Fallback>
      <p:transition spd="slow" advTm="1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We are learning to;</a:t>
            </a: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59"/>
            <a:ext cx="7886700" cy="385505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4800" dirty="0">
                <a:solidFill>
                  <a:srgbClr val="000000"/>
                </a:solidFill>
              </a:rPr>
              <a:t>Solve problems involving increasingly harder fractions to calculate quantities.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173B3E-000F-4018-A1C4-AE3166124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7"/>
    </mc:Choice>
    <mc:Fallback>
      <p:transition spd="slow" advTm="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650" y="123295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Chen has 20 biscuits.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957859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4704" y="2982520"/>
            <a:ext cx="1161982" cy="553998"/>
            <a:chOff x="1813012" y="2982520"/>
            <a:chExt cx="1161982" cy="553998"/>
          </a:xfrm>
        </p:grpSpPr>
        <p:grpSp>
          <p:nvGrpSpPr>
            <p:cNvPr id="11" name="Group 10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2</a:t>
                </a: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2022475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22515" y="3572401"/>
            <a:ext cx="1161982" cy="553998"/>
            <a:chOff x="3410018" y="2982520"/>
            <a:chExt cx="1161982" cy="553998"/>
          </a:xfrm>
        </p:grpSpPr>
        <p:grpSp>
          <p:nvGrpSpPr>
            <p:cNvPr id="16" name="Group 15"/>
            <p:cNvGrpSpPr/>
            <p:nvPr/>
          </p:nvGrpSpPr>
          <p:grpSpPr>
            <a:xfrm>
              <a:off x="3410018" y="2982520"/>
              <a:ext cx="293615" cy="553998"/>
              <a:chOff x="2390862" y="2835479"/>
              <a:chExt cx="293615" cy="55399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3619481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4811" y="4213515"/>
            <a:ext cx="1161982" cy="553998"/>
            <a:chOff x="4838822" y="2982520"/>
            <a:chExt cx="1161982" cy="553998"/>
          </a:xfrm>
        </p:grpSpPr>
        <p:grpSp>
          <p:nvGrpSpPr>
            <p:cNvPr id="20" name="Group 19"/>
            <p:cNvGrpSpPr/>
            <p:nvPr/>
          </p:nvGrpSpPr>
          <p:grpSpPr>
            <a:xfrm>
              <a:off x="4838822" y="2982520"/>
              <a:ext cx="293615" cy="553998"/>
              <a:chOff x="2390862" y="2835479"/>
              <a:chExt cx="293615" cy="55399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5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5048285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51678" y="4951596"/>
            <a:ext cx="1269314" cy="553998"/>
            <a:chOff x="6160294" y="2982520"/>
            <a:chExt cx="1269314" cy="553998"/>
          </a:xfrm>
        </p:grpSpPr>
        <p:grpSp>
          <p:nvGrpSpPr>
            <p:cNvPr id="24" name="Group 23"/>
            <p:cNvGrpSpPr/>
            <p:nvPr/>
          </p:nvGrpSpPr>
          <p:grpSpPr>
            <a:xfrm>
              <a:off x="6160294" y="2982520"/>
              <a:ext cx="499586" cy="553998"/>
              <a:chOff x="2390863" y="2835479"/>
              <a:chExt cx="323571" cy="5539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390863" y="2835479"/>
                <a:ext cx="3235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10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488129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477089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5650" y="239220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Use the counters above to represent Chen’s biscuits and find: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1819090" y="3079486"/>
            <a:ext cx="3699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10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63758" y="3669367"/>
            <a:ext cx="3265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5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99197" y="4310481"/>
            <a:ext cx="317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4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19255" y="5048562"/>
            <a:ext cx="2222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2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46" y="3292868"/>
            <a:ext cx="3366505" cy="33583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2" y="4536681"/>
            <a:ext cx="2794227" cy="211455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64704" y="1802129"/>
            <a:ext cx="7623646" cy="297901"/>
            <a:chOff x="764704" y="1802129"/>
            <a:chExt cx="7623646" cy="297901"/>
          </a:xfrm>
        </p:grpSpPr>
        <p:sp>
          <p:nvSpPr>
            <p:cNvPr id="32" name="Oval 31"/>
            <p:cNvSpPr/>
            <p:nvPr/>
          </p:nvSpPr>
          <p:spPr>
            <a:xfrm>
              <a:off x="764704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1150270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1535836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1921402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306968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2692534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3078100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3463666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3849232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4234798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4620364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5005930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5391496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5777062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6162628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6548194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6933760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7319326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7704892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8090449" y="1802129"/>
              <a:ext cx="297901" cy="29790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64704" y="1809597"/>
            <a:ext cx="7647960" cy="297901"/>
            <a:chOff x="764704" y="1124245"/>
            <a:chExt cx="7647960" cy="297901"/>
          </a:xfrm>
        </p:grpSpPr>
        <p:grpSp>
          <p:nvGrpSpPr>
            <p:cNvPr id="39" name="Group 38"/>
            <p:cNvGrpSpPr/>
            <p:nvPr/>
          </p:nvGrpSpPr>
          <p:grpSpPr>
            <a:xfrm>
              <a:off x="764704" y="1124245"/>
              <a:ext cx="1616858" cy="297901"/>
              <a:chOff x="764704" y="1124245"/>
              <a:chExt cx="1616858" cy="297901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7647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0944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4241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7539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08366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2775593" y="1124245"/>
              <a:ext cx="1616858" cy="297901"/>
              <a:chOff x="790104" y="1124245"/>
              <a:chExt cx="1616858" cy="297901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7901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11198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4495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17793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10906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761082" y="1124245"/>
              <a:ext cx="1616858" cy="297901"/>
              <a:chOff x="790104" y="1124245"/>
              <a:chExt cx="1616858" cy="297901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7901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1198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4495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7793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10906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6795806" y="1124245"/>
              <a:ext cx="1616858" cy="297901"/>
              <a:chOff x="839339" y="1124245"/>
              <a:chExt cx="1616858" cy="297901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839339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169078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498817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828556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2158296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777444" y="1802253"/>
            <a:ext cx="7639969" cy="297903"/>
            <a:chOff x="755650" y="2703358"/>
            <a:chExt cx="7639969" cy="297903"/>
          </a:xfrm>
        </p:grpSpPr>
        <p:grpSp>
          <p:nvGrpSpPr>
            <p:cNvPr id="144" name="Group 143"/>
            <p:cNvGrpSpPr/>
            <p:nvPr/>
          </p:nvGrpSpPr>
          <p:grpSpPr>
            <a:xfrm>
              <a:off x="2343863" y="2703359"/>
              <a:ext cx="1287118" cy="297901"/>
              <a:chOff x="764704" y="1124245"/>
              <a:chExt cx="1287118" cy="297901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7647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10944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4241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7539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55650" y="2703360"/>
              <a:ext cx="1287118" cy="297901"/>
              <a:chOff x="764704" y="1124245"/>
              <a:chExt cx="1287118" cy="297901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7647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0944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14241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17539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3932076" y="2703359"/>
              <a:ext cx="1287118" cy="297901"/>
              <a:chOff x="764704" y="1124245"/>
              <a:chExt cx="1287118" cy="297901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7647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0944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4241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7539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5520289" y="2703358"/>
              <a:ext cx="1287118" cy="297901"/>
              <a:chOff x="764704" y="1124245"/>
              <a:chExt cx="1287118" cy="297901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7647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10944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14241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7539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7108501" y="2703358"/>
              <a:ext cx="1287118" cy="297901"/>
              <a:chOff x="764704" y="1124245"/>
              <a:chExt cx="1287118" cy="297901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764704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094443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1424182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753921" y="11242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56" name="Group 255"/>
          <p:cNvGrpSpPr/>
          <p:nvPr/>
        </p:nvGrpSpPr>
        <p:grpSpPr>
          <a:xfrm>
            <a:off x="777444" y="1794661"/>
            <a:ext cx="7628220" cy="297901"/>
            <a:chOff x="764704" y="1794661"/>
            <a:chExt cx="7628220" cy="297901"/>
          </a:xfrm>
        </p:grpSpPr>
        <p:grpSp>
          <p:nvGrpSpPr>
            <p:cNvPr id="181" name="Group 180"/>
            <p:cNvGrpSpPr/>
            <p:nvPr/>
          </p:nvGrpSpPr>
          <p:grpSpPr>
            <a:xfrm>
              <a:off x="764704" y="1794661"/>
              <a:ext cx="3196495" cy="297901"/>
              <a:chOff x="764704" y="286045"/>
              <a:chExt cx="3196495" cy="297901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764704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1088181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1411658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1735135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2058612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2382089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2705566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016343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339820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3663298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5183729" y="1794661"/>
              <a:ext cx="3209195" cy="297901"/>
              <a:chOff x="1107604" y="286045"/>
              <a:chExt cx="3209195" cy="297901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1107604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1431081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1754558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2078035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2401512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2724989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048466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371943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3695420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018898" y="286045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55" name="Group 254"/>
          <p:cNvGrpSpPr/>
          <p:nvPr/>
        </p:nvGrpSpPr>
        <p:grpSpPr>
          <a:xfrm>
            <a:off x="764704" y="1791200"/>
            <a:ext cx="7623646" cy="308954"/>
            <a:chOff x="764704" y="1790536"/>
            <a:chExt cx="7623646" cy="308954"/>
          </a:xfrm>
        </p:grpSpPr>
        <p:grpSp>
          <p:nvGrpSpPr>
            <p:cNvPr id="235" name="Group 234"/>
            <p:cNvGrpSpPr/>
            <p:nvPr/>
          </p:nvGrpSpPr>
          <p:grpSpPr>
            <a:xfrm>
              <a:off x="764704" y="1790536"/>
              <a:ext cx="608678" cy="297901"/>
              <a:chOff x="764704" y="2668038"/>
              <a:chExt cx="608678" cy="297901"/>
            </a:xfrm>
          </p:grpSpPr>
          <p:sp>
            <p:nvSpPr>
              <p:cNvPr id="216" name="Oval 215"/>
              <p:cNvSpPr/>
              <p:nvPr/>
            </p:nvSpPr>
            <p:spPr>
              <a:xfrm>
                <a:off x="764704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1075481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1544145" y="1790536"/>
              <a:ext cx="608678" cy="297901"/>
              <a:chOff x="1589045" y="2668038"/>
              <a:chExt cx="608678" cy="297901"/>
            </a:xfrm>
          </p:grpSpPr>
          <p:sp>
            <p:nvSpPr>
              <p:cNvPr id="226" name="Oval 225"/>
              <p:cNvSpPr/>
              <p:nvPr/>
            </p:nvSpPr>
            <p:spPr>
              <a:xfrm>
                <a:off x="1589045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189982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2323586" y="1790536"/>
              <a:ext cx="608678" cy="297901"/>
              <a:chOff x="2402898" y="2668038"/>
              <a:chExt cx="608678" cy="297901"/>
            </a:xfrm>
          </p:grpSpPr>
          <p:sp>
            <p:nvSpPr>
              <p:cNvPr id="228" name="Oval 227"/>
              <p:cNvSpPr/>
              <p:nvPr/>
            </p:nvSpPr>
            <p:spPr>
              <a:xfrm>
                <a:off x="2402898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2713675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3103027" y="1790536"/>
              <a:ext cx="608678" cy="297901"/>
              <a:chOff x="3292382" y="2668038"/>
              <a:chExt cx="608678" cy="297901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32923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36031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3882468" y="1790536"/>
              <a:ext cx="608678" cy="297901"/>
              <a:chOff x="3292382" y="2668038"/>
              <a:chExt cx="608678" cy="297901"/>
            </a:xfrm>
          </p:grpSpPr>
          <p:sp>
            <p:nvSpPr>
              <p:cNvPr id="237" name="Oval 236"/>
              <p:cNvSpPr/>
              <p:nvPr/>
            </p:nvSpPr>
            <p:spPr>
              <a:xfrm>
                <a:off x="32923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36031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9" name="Group 238"/>
            <p:cNvGrpSpPr/>
            <p:nvPr/>
          </p:nvGrpSpPr>
          <p:grpSpPr>
            <a:xfrm>
              <a:off x="4661909" y="1790536"/>
              <a:ext cx="608678" cy="297901"/>
              <a:chOff x="3292382" y="2668038"/>
              <a:chExt cx="608678" cy="297901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32923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36031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2" name="Group 241"/>
            <p:cNvGrpSpPr/>
            <p:nvPr/>
          </p:nvGrpSpPr>
          <p:grpSpPr>
            <a:xfrm>
              <a:off x="5441350" y="1801589"/>
              <a:ext cx="608678" cy="297901"/>
              <a:chOff x="3292382" y="2668038"/>
              <a:chExt cx="608678" cy="297901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32923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36031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6220791" y="1801589"/>
              <a:ext cx="608678" cy="297901"/>
              <a:chOff x="3292382" y="2668038"/>
              <a:chExt cx="608678" cy="297901"/>
            </a:xfrm>
          </p:grpSpPr>
          <p:sp>
            <p:nvSpPr>
              <p:cNvPr id="246" name="Oval 245"/>
              <p:cNvSpPr/>
              <p:nvPr/>
            </p:nvSpPr>
            <p:spPr>
              <a:xfrm>
                <a:off x="32923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6031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7000232" y="1801589"/>
              <a:ext cx="608678" cy="297901"/>
              <a:chOff x="3292382" y="2668038"/>
              <a:chExt cx="608678" cy="297901"/>
            </a:xfrm>
          </p:grpSpPr>
          <p:sp>
            <p:nvSpPr>
              <p:cNvPr id="249" name="Oval 248"/>
              <p:cNvSpPr/>
              <p:nvPr/>
            </p:nvSpPr>
            <p:spPr>
              <a:xfrm>
                <a:off x="32923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6031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>
              <a:off x="7779672" y="1801589"/>
              <a:ext cx="608678" cy="297901"/>
              <a:chOff x="3317782" y="2668038"/>
              <a:chExt cx="608678" cy="297901"/>
            </a:xfrm>
          </p:grpSpPr>
          <p:sp>
            <p:nvSpPr>
              <p:cNvPr id="252" name="Oval 251"/>
              <p:cNvSpPr/>
              <p:nvPr/>
            </p:nvSpPr>
            <p:spPr>
              <a:xfrm>
                <a:off x="3317782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628559" y="2668038"/>
                <a:ext cx="297901" cy="297901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EAEC7E-B43F-4E19-8F6A-B4F315A2BB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8"/>
    </mc:Choice>
    <mc:Fallback>
      <p:transition spd="slow" advTm="2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163" y="2844800"/>
            <a:ext cx="7596187" cy="76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3951678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24101" y="2982519"/>
            <a:ext cx="1161982" cy="553998"/>
            <a:chOff x="1813012" y="2982520"/>
            <a:chExt cx="1161982" cy="553998"/>
          </a:xfrm>
        </p:grpSpPr>
        <p:grpSp>
          <p:nvGrpSpPr>
            <p:cNvPr id="11" name="Group 10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2</a:t>
                </a: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2022475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44529" y="2964467"/>
            <a:ext cx="1161982" cy="553998"/>
            <a:chOff x="3410018" y="2982520"/>
            <a:chExt cx="1161982" cy="553998"/>
          </a:xfrm>
        </p:grpSpPr>
        <p:grpSp>
          <p:nvGrpSpPr>
            <p:cNvPr id="16" name="Group 15"/>
            <p:cNvGrpSpPr/>
            <p:nvPr/>
          </p:nvGrpSpPr>
          <p:grpSpPr>
            <a:xfrm>
              <a:off x="3410018" y="2982520"/>
              <a:ext cx="293615" cy="553998"/>
              <a:chOff x="2390862" y="2835479"/>
              <a:chExt cx="293615" cy="55399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3619481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48237" y="2983236"/>
            <a:ext cx="1161982" cy="553998"/>
            <a:chOff x="4838822" y="2982520"/>
            <a:chExt cx="1161982" cy="553998"/>
          </a:xfrm>
        </p:grpSpPr>
        <p:grpSp>
          <p:nvGrpSpPr>
            <p:cNvPr id="20" name="Group 19"/>
            <p:cNvGrpSpPr/>
            <p:nvPr/>
          </p:nvGrpSpPr>
          <p:grpSpPr>
            <a:xfrm>
              <a:off x="4838822" y="2982520"/>
              <a:ext cx="293615" cy="553998"/>
              <a:chOff x="2390862" y="2835479"/>
              <a:chExt cx="293615" cy="55399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5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5048285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11570" y="2964467"/>
            <a:ext cx="1269314" cy="553998"/>
            <a:chOff x="6160294" y="2982520"/>
            <a:chExt cx="1269314" cy="553998"/>
          </a:xfrm>
        </p:grpSpPr>
        <p:grpSp>
          <p:nvGrpSpPr>
            <p:cNvPr id="24" name="Group 23"/>
            <p:cNvGrpSpPr/>
            <p:nvPr/>
          </p:nvGrpSpPr>
          <p:grpSpPr>
            <a:xfrm>
              <a:off x="6160294" y="2982520"/>
              <a:ext cx="499586" cy="553998"/>
              <a:chOff x="2390863" y="2835479"/>
              <a:chExt cx="323571" cy="5539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2390863" y="2835479"/>
                <a:ext cx="3235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10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488129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477089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5650" y="127405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Use the answers from the previous question to help find: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78487" y="3079485"/>
            <a:ext cx="3699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10</a:t>
            </a:r>
            <a:endParaRPr lang="en-GB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85772" y="3061433"/>
            <a:ext cx="3265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5</a:t>
            </a:r>
            <a:endParaRPr lang="en-GB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02623" y="3080202"/>
            <a:ext cx="317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4</a:t>
            </a:r>
            <a:endParaRPr lang="en-GB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79147" y="3061433"/>
            <a:ext cx="2222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2</a:t>
            </a:r>
            <a:endParaRPr lang="en-GB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2" y="4536681"/>
            <a:ext cx="2794227" cy="2114550"/>
          </a:xfrm>
          <a:prstGeom prst="rect">
            <a:avLst/>
          </a:prstGeom>
        </p:spPr>
      </p:pic>
      <p:grpSp>
        <p:nvGrpSpPr>
          <p:cNvPr id="170" name="Group 169"/>
          <p:cNvGrpSpPr/>
          <p:nvPr/>
        </p:nvGrpSpPr>
        <p:grpSpPr>
          <a:xfrm>
            <a:off x="1148325" y="1848490"/>
            <a:ext cx="1161982" cy="553998"/>
            <a:chOff x="1813012" y="2982520"/>
            <a:chExt cx="1161982" cy="553998"/>
          </a:xfrm>
        </p:grpSpPr>
        <p:grpSp>
          <p:nvGrpSpPr>
            <p:cNvPr id="171" name="Group 170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173" name="TextBox 172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2</a:t>
                </a:r>
                <a:br>
                  <a:rPr lang="en-GB" dirty="0"/>
                </a:br>
                <a:r>
                  <a:rPr lang="en-GB" dirty="0"/>
                  <a:t>2</a:t>
                </a:r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/>
            <p:cNvSpPr txBox="1"/>
            <p:nvPr/>
          </p:nvSpPr>
          <p:spPr>
            <a:xfrm>
              <a:off x="2022475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974994" y="1853593"/>
            <a:ext cx="1161982" cy="553998"/>
            <a:chOff x="3410018" y="2982520"/>
            <a:chExt cx="1161982" cy="553998"/>
          </a:xfrm>
        </p:grpSpPr>
        <p:grpSp>
          <p:nvGrpSpPr>
            <p:cNvPr id="176" name="Group 175"/>
            <p:cNvGrpSpPr/>
            <p:nvPr/>
          </p:nvGrpSpPr>
          <p:grpSpPr>
            <a:xfrm>
              <a:off x="3410018" y="2982520"/>
              <a:ext cx="293615" cy="553998"/>
              <a:chOff x="2390862" y="2835479"/>
              <a:chExt cx="293615" cy="553998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3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179" name="Straight Connector 178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7" name="TextBox 176"/>
            <p:cNvSpPr txBox="1"/>
            <p:nvPr/>
          </p:nvSpPr>
          <p:spPr>
            <a:xfrm>
              <a:off x="3619481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748237" y="1834335"/>
            <a:ext cx="1161982" cy="553998"/>
            <a:chOff x="4838822" y="2982520"/>
            <a:chExt cx="1161982" cy="553998"/>
          </a:xfrm>
        </p:grpSpPr>
        <p:grpSp>
          <p:nvGrpSpPr>
            <p:cNvPr id="203" name="Group 202"/>
            <p:cNvGrpSpPr/>
            <p:nvPr/>
          </p:nvGrpSpPr>
          <p:grpSpPr>
            <a:xfrm>
              <a:off x="4838822" y="2982520"/>
              <a:ext cx="293615" cy="553998"/>
              <a:chOff x="2390862" y="2835479"/>
              <a:chExt cx="293615" cy="553998"/>
            </a:xfrm>
          </p:grpSpPr>
          <p:sp>
            <p:nvSpPr>
              <p:cNvPr id="205" name="TextBox 204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4</a:t>
                </a:r>
                <a:br>
                  <a:rPr lang="en-GB" dirty="0"/>
                </a:br>
                <a:r>
                  <a:rPr lang="en-GB" dirty="0"/>
                  <a:t>5</a:t>
                </a:r>
              </a:p>
            </p:txBody>
          </p:sp>
          <p:cxnSp>
            <p:nvCxnSpPr>
              <p:cNvPr id="206" name="Straight Connector 205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/>
            <p:cNvSpPr txBox="1"/>
            <p:nvPr/>
          </p:nvSpPr>
          <p:spPr>
            <a:xfrm>
              <a:off x="5048285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411570" y="1848490"/>
            <a:ext cx="1269314" cy="553998"/>
            <a:chOff x="6160294" y="2982520"/>
            <a:chExt cx="1269314" cy="553998"/>
          </a:xfrm>
        </p:grpSpPr>
        <p:grpSp>
          <p:nvGrpSpPr>
            <p:cNvPr id="208" name="Group 207"/>
            <p:cNvGrpSpPr/>
            <p:nvPr/>
          </p:nvGrpSpPr>
          <p:grpSpPr>
            <a:xfrm>
              <a:off x="6160294" y="2982520"/>
              <a:ext cx="499586" cy="553998"/>
              <a:chOff x="2390863" y="2835479"/>
              <a:chExt cx="323571" cy="553998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2390863" y="2835479"/>
                <a:ext cx="32357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6</a:t>
                </a:r>
                <a:br>
                  <a:rPr lang="en-GB" dirty="0"/>
                </a:br>
                <a:r>
                  <a:rPr lang="en-GB" dirty="0"/>
                  <a:t>10</a:t>
                </a:r>
              </a:p>
            </p:txBody>
          </p:sp>
          <p:cxnSp>
            <p:nvCxnSpPr>
              <p:cNvPr id="211" name="Straight Connector 210"/>
              <p:cNvCxnSpPr/>
              <p:nvPr/>
            </p:nvCxnSpPr>
            <p:spPr>
              <a:xfrm>
                <a:off x="2488129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TextBox 208"/>
            <p:cNvSpPr txBox="1"/>
            <p:nvPr/>
          </p:nvSpPr>
          <p:spPr>
            <a:xfrm>
              <a:off x="6477089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20 =</a:t>
              </a: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2202711" y="1945456"/>
            <a:ext cx="3699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20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4016237" y="1950559"/>
            <a:ext cx="3265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15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802623" y="1931301"/>
            <a:ext cx="317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16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7579147" y="1945456"/>
            <a:ext cx="2683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12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1A3ACC-3F60-4988-832A-34A302471B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66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1"/>
    </mc:Choice>
    <mc:Fallback>
      <p:transition spd="slow" advTm="4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2" grpId="0"/>
      <p:bldP spid="213" grpId="0"/>
      <p:bldP spid="214" grpId="0"/>
      <p:bldP spid="2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3951678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650" y="1274055"/>
            <a:ext cx="7632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Draw this bar model to find and represent:</a:t>
            </a:r>
          </a:p>
        </p:txBody>
      </p:sp>
      <p:grpSp>
        <p:nvGrpSpPr>
          <p:cNvPr id="170" name="Group 169"/>
          <p:cNvGrpSpPr/>
          <p:nvPr/>
        </p:nvGrpSpPr>
        <p:grpSpPr>
          <a:xfrm>
            <a:off x="1184937" y="2875002"/>
            <a:ext cx="2047721" cy="553998"/>
            <a:chOff x="1813012" y="2982520"/>
            <a:chExt cx="2047721" cy="553998"/>
          </a:xfrm>
        </p:grpSpPr>
        <p:grpSp>
          <p:nvGrpSpPr>
            <p:cNvPr id="171" name="Group 170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173" name="TextBox 172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1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/>
            <p:cNvSpPr txBox="1"/>
            <p:nvPr/>
          </p:nvSpPr>
          <p:spPr>
            <a:xfrm>
              <a:off x="2005057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36 =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15286" y="3033319"/>
              <a:ext cx="1045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36 ÷ 4 =</a:t>
              </a: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3162986" y="2971968"/>
            <a:ext cx="2498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9</a:t>
            </a:r>
            <a:endParaRPr lang="en-GB" dirty="0">
              <a:solidFill>
                <a:srgbClr val="00B05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944088"/>
              </p:ext>
            </p:extLst>
          </p:nvPr>
        </p:nvGraphicFramePr>
        <p:xfrm>
          <a:off x="1184937" y="1830689"/>
          <a:ext cx="296648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1176228" y="3606688"/>
            <a:ext cx="1144564" cy="553998"/>
            <a:chOff x="1813012" y="2982520"/>
            <a:chExt cx="1144564" cy="553998"/>
          </a:xfrm>
        </p:grpSpPr>
        <p:grpSp>
          <p:nvGrpSpPr>
            <p:cNvPr id="63" name="Group 62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2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/>
            <p:cNvSpPr txBox="1"/>
            <p:nvPr/>
          </p:nvSpPr>
          <p:spPr>
            <a:xfrm>
              <a:off x="2005057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36 =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178501" y="3703654"/>
            <a:ext cx="3343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18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176228" y="4344265"/>
            <a:ext cx="1144564" cy="553998"/>
            <a:chOff x="1813012" y="2982520"/>
            <a:chExt cx="1144564" cy="553998"/>
          </a:xfrm>
        </p:grpSpPr>
        <p:grpSp>
          <p:nvGrpSpPr>
            <p:cNvPr id="70" name="Group 69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3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2005057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36 =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178501" y="4441231"/>
            <a:ext cx="3343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27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176228" y="5082440"/>
            <a:ext cx="1144564" cy="553998"/>
            <a:chOff x="1813012" y="2982520"/>
            <a:chExt cx="1144564" cy="553998"/>
          </a:xfrm>
        </p:grpSpPr>
        <p:grpSp>
          <p:nvGrpSpPr>
            <p:cNvPr id="76" name="Group 75"/>
            <p:cNvGrpSpPr/>
            <p:nvPr/>
          </p:nvGrpSpPr>
          <p:grpSpPr>
            <a:xfrm>
              <a:off x="1813012" y="2982520"/>
              <a:ext cx="293615" cy="553998"/>
              <a:chOff x="2390862" y="2835479"/>
              <a:chExt cx="293615" cy="553998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4</a:t>
                </a:r>
                <a:br>
                  <a:rPr lang="en-GB" dirty="0"/>
                </a:br>
                <a:r>
                  <a:rPr lang="en-GB" dirty="0"/>
                  <a:t>4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2005057" y="3033320"/>
              <a:ext cx="95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36 =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178501" y="5179406"/>
            <a:ext cx="3343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36</a:t>
            </a:r>
            <a:endParaRPr lang="en-GB" dirty="0">
              <a:solidFill>
                <a:srgbClr val="00B050"/>
              </a:solidFill>
            </a:endParaRPr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45133"/>
              </p:ext>
            </p:extLst>
          </p:nvPr>
        </p:nvGraphicFramePr>
        <p:xfrm>
          <a:off x="1184937" y="1830689"/>
          <a:ext cx="296648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641277"/>
              </p:ext>
            </p:extLst>
          </p:nvPr>
        </p:nvGraphicFramePr>
        <p:xfrm>
          <a:off x="1184937" y="1830689"/>
          <a:ext cx="296648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161451"/>
              </p:ext>
            </p:extLst>
          </p:nvPr>
        </p:nvGraphicFramePr>
        <p:xfrm>
          <a:off x="1184937" y="1830689"/>
          <a:ext cx="296648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233931"/>
              </p:ext>
            </p:extLst>
          </p:nvPr>
        </p:nvGraphicFramePr>
        <p:xfrm>
          <a:off x="1184937" y="1830689"/>
          <a:ext cx="296648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43" y="2730319"/>
            <a:ext cx="4049441" cy="332949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965A1E-0F0A-4543-B89D-63999B9B5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57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2"/>
    </mc:Choice>
    <mc:Fallback>
      <p:transition spd="slow" advTm="2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2" grpId="0"/>
      <p:bldP spid="68" grpId="0"/>
      <p:bldP spid="74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3951678" y="702863"/>
            <a:ext cx="976684" cy="355276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798998" y="1867848"/>
            <a:ext cx="293615" cy="553998"/>
            <a:chOff x="2390862" y="2835479"/>
            <a:chExt cx="293615" cy="553998"/>
          </a:xfrm>
        </p:grpSpPr>
        <p:sp>
          <p:nvSpPr>
            <p:cNvPr id="173" name="TextBox 172"/>
            <p:cNvSpPr txBox="1"/>
            <p:nvPr/>
          </p:nvSpPr>
          <p:spPr>
            <a:xfrm>
              <a:off x="2390862" y="2835479"/>
              <a:ext cx="29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3</a:t>
              </a:r>
            </a:p>
            <a:p>
              <a:pPr algn="ctr">
                <a:lnSpc>
                  <a:spcPts val="1800"/>
                </a:lnSpc>
              </a:pPr>
              <a:r>
                <a:rPr lang="en-GB" dirty="0"/>
                <a:t>8</a:t>
              </a:r>
            </a:p>
          </p:txBody>
        </p:sp>
        <p:cxnSp>
          <p:nvCxnSpPr>
            <p:cNvPr id="174" name="Straight Connector 173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9207"/>
              </p:ext>
            </p:extLst>
          </p:nvPr>
        </p:nvGraphicFramePr>
        <p:xfrm>
          <a:off x="1155529" y="4658556"/>
          <a:ext cx="3780536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25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94266" y="1375534"/>
            <a:ext cx="4885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Draw a bar model to help solve this problem.</a:t>
            </a:r>
            <a:endParaRPr lang="en-GB" dirty="0"/>
          </a:p>
        </p:txBody>
      </p:sp>
      <p:sp>
        <p:nvSpPr>
          <p:cNvPr id="39" name="Rectangle 38"/>
          <p:cNvSpPr/>
          <p:nvPr/>
        </p:nvSpPr>
        <p:spPr>
          <a:xfrm>
            <a:off x="694265" y="1916076"/>
            <a:ext cx="6197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Mary uses    of a 400g bag of flour to make some cakes.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94265" y="2518891"/>
            <a:ext cx="325741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a)  How many grams of flour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     did Mary use?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     150g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b)  How many grams of flour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     were left in the bag?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00B050"/>
                </a:solidFill>
                <a:latin typeface="Twinkl" pitchFamily="2" charset="0"/>
              </a:rPr>
              <a:t>     250g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86" y="2921213"/>
            <a:ext cx="1923018" cy="2920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01" y="4676812"/>
            <a:ext cx="1236986" cy="13810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BABE4C-DF62-4F88-B2BB-F98F91CC4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1"/>
    </mc:Choice>
    <mc:Fallback>
      <p:transition spd="slow" advTm="2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180278" y="2060712"/>
            <a:ext cx="1463861" cy="43506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51678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2124" y="1373201"/>
            <a:ext cx="382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Which is the odd one out and why?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3354" y="2167493"/>
            <a:ext cx="1119748" cy="553998"/>
            <a:chOff x="1401485" y="2147248"/>
            <a:chExt cx="111974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1401485" y="2147248"/>
              <a:ext cx="293615" cy="553998"/>
              <a:chOff x="2390862" y="2835479"/>
              <a:chExt cx="293615" cy="55399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3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dirty="0"/>
                  <a:t>5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1607911" y="2206910"/>
              <a:ext cx="913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30 =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245362" y="2217880"/>
            <a:ext cx="50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18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414178" y="2676845"/>
            <a:ext cx="268289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B050"/>
                </a:solidFill>
              </a:rPr>
              <a:t>The odd one out is c) because it equals 8. Both a) and b) equal 18.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41" y="3346259"/>
            <a:ext cx="2358009" cy="3065057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253354" y="3205414"/>
            <a:ext cx="1119748" cy="553998"/>
            <a:chOff x="1401485" y="2147248"/>
            <a:chExt cx="1119748" cy="553998"/>
          </a:xfrm>
        </p:grpSpPr>
        <p:grpSp>
          <p:nvGrpSpPr>
            <p:cNvPr id="88" name="Group 87"/>
            <p:cNvGrpSpPr/>
            <p:nvPr/>
          </p:nvGrpSpPr>
          <p:grpSpPr>
            <a:xfrm>
              <a:off x="1401485" y="2147248"/>
              <a:ext cx="293615" cy="553998"/>
              <a:chOff x="2390862" y="2835479"/>
              <a:chExt cx="293615" cy="553998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2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dirty="0"/>
                  <a:t>9</a:t>
                </a: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/>
            <p:cNvSpPr txBox="1"/>
            <p:nvPr/>
          </p:nvSpPr>
          <p:spPr>
            <a:xfrm>
              <a:off x="1607911" y="2206910"/>
              <a:ext cx="913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81 =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53354" y="4250955"/>
            <a:ext cx="1119748" cy="553998"/>
            <a:chOff x="1401485" y="2147248"/>
            <a:chExt cx="1119748" cy="553998"/>
          </a:xfrm>
        </p:grpSpPr>
        <p:grpSp>
          <p:nvGrpSpPr>
            <p:cNvPr id="100" name="Group 99"/>
            <p:cNvGrpSpPr/>
            <p:nvPr/>
          </p:nvGrpSpPr>
          <p:grpSpPr>
            <a:xfrm>
              <a:off x="1401485" y="2147248"/>
              <a:ext cx="293615" cy="553998"/>
              <a:chOff x="2390862" y="2835479"/>
              <a:chExt cx="293615" cy="553998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2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dirty="0"/>
                  <a:t>6</a:t>
                </a: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247425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/>
            <p:cNvSpPr txBox="1"/>
            <p:nvPr/>
          </p:nvSpPr>
          <p:spPr>
            <a:xfrm>
              <a:off x="1607911" y="2206910"/>
              <a:ext cx="913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 24 =</a:t>
              </a: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2214684" y="3260034"/>
            <a:ext cx="49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18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232594" y="4321782"/>
            <a:ext cx="27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163" y="2217880"/>
            <a:ext cx="38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  <a:endParaRPr lang="en-GB" dirty="0"/>
          </a:p>
        </p:txBody>
      </p:sp>
      <p:sp>
        <p:nvSpPr>
          <p:cNvPr id="122" name="TextBox 121"/>
          <p:cNvSpPr txBox="1"/>
          <p:nvPr/>
        </p:nvSpPr>
        <p:spPr>
          <a:xfrm>
            <a:off x="792163" y="3247546"/>
            <a:ext cx="38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  <a:endParaRPr lang="en-GB" dirty="0"/>
          </a:p>
        </p:txBody>
      </p:sp>
      <p:sp>
        <p:nvSpPr>
          <p:cNvPr id="123" name="TextBox 122"/>
          <p:cNvSpPr txBox="1"/>
          <p:nvPr/>
        </p:nvSpPr>
        <p:spPr>
          <a:xfrm>
            <a:off x="792163" y="4310617"/>
            <a:ext cx="38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  <a:endParaRPr lang="en-GB" dirty="0"/>
          </a:p>
        </p:txBody>
      </p:sp>
      <p:sp>
        <p:nvSpPr>
          <p:cNvPr id="124" name="Rectangle 123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152918-5858-402B-8EAB-DAF83ABCD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26"/>
    </mc:Choice>
    <mc:Fallback>
      <p:transition spd="slow" advTm="2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/>
      <p:bldP spid="84" grpId="0"/>
      <p:bldP spid="120" grpId="0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51678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92163" y="1424828"/>
            <a:ext cx="1552379" cy="736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470160" y="1414556"/>
            <a:ext cx="287450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Explain the mistake. 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Draw a bar model to help.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88425" y="1533063"/>
            <a:ext cx="557043" cy="553998"/>
            <a:chOff x="2386328" y="2835479"/>
            <a:chExt cx="298259" cy="553998"/>
          </a:xfrm>
        </p:grpSpPr>
        <p:sp>
          <p:nvSpPr>
            <p:cNvPr id="50" name="TextBox 49"/>
            <p:cNvSpPr txBox="1"/>
            <p:nvPr/>
          </p:nvSpPr>
          <p:spPr>
            <a:xfrm>
              <a:off x="2386328" y="2835479"/>
              <a:ext cx="2982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dirty="0"/>
                <a:t>5</a:t>
              </a:r>
            </a:p>
            <a:p>
              <a:pPr algn="ctr">
                <a:lnSpc>
                  <a:spcPts val="1800"/>
                </a:lnSpc>
              </a:pPr>
              <a:r>
                <a:rPr lang="en-GB" dirty="0"/>
                <a:t>10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474251" y="3090972"/>
              <a:ext cx="126074" cy="0"/>
            </a:xfrm>
            <a:prstGeom prst="line">
              <a:avLst/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170396" y="1591528"/>
            <a:ext cx="117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 80 = 8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2162" y="3088056"/>
            <a:ext cx="7596187" cy="2969844"/>
            <a:chOff x="792162" y="3303956"/>
            <a:chExt cx="7596187" cy="2969844"/>
          </a:xfrm>
        </p:grpSpPr>
        <p:sp>
          <p:nvSpPr>
            <p:cNvPr id="97" name="Rectangle 96"/>
            <p:cNvSpPr/>
            <p:nvPr/>
          </p:nvSpPr>
          <p:spPr>
            <a:xfrm>
              <a:off x="879372" y="3369272"/>
              <a:ext cx="352329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winkl" pitchFamily="2" charset="0"/>
                </a:rPr>
                <a:t>This is incorrect. They have divided the quantity (80) by the denominator (10). They have worked out the value of one tenth, which is 8, but then </a:t>
              </a:r>
              <a:br>
                <a:rPr lang="en-GB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winkl" pitchFamily="2" charset="0"/>
                </a:rPr>
              </a:br>
              <a:r>
                <a:rPr lang="en-GB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winkl" pitchFamily="2" charset="0"/>
                </a:rPr>
                <a:t>have forgotten to carry out the second calculation to find the value of five-tenths. They should have then multiplied 8 by the numerator (5) to make 40.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92162" y="3303956"/>
              <a:ext cx="7596187" cy="2969844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570024"/>
              </p:ext>
            </p:extLst>
          </p:nvPr>
        </p:nvGraphicFramePr>
        <p:xfrm>
          <a:off x="4505238" y="3561639"/>
          <a:ext cx="378054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80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4540958" y="4381928"/>
            <a:ext cx="2358231" cy="809979"/>
            <a:chOff x="4540958" y="4381928"/>
            <a:chExt cx="2358231" cy="809979"/>
          </a:xfrm>
        </p:grpSpPr>
        <p:grpSp>
          <p:nvGrpSpPr>
            <p:cNvPr id="9" name="Group 8"/>
            <p:cNvGrpSpPr/>
            <p:nvPr/>
          </p:nvGrpSpPr>
          <p:grpSpPr>
            <a:xfrm>
              <a:off x="5180456" y="4637909"/>
              <a:ext cx="1718733" cy="553998"/>
              <a:chOff x="4572000" y="5088662"/>
              <a:chExt cx="1718733" cy="553998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4572000" y="5088662"/>
                <a:ext cx="557043" cy="553998"/>
                <a:chOff x="2386328" y="2835479"/>
                <a:chExt cx="298259" cy="553998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2386328" y="2835479"/>
                  <a:ext cx="29825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GB" dirty="0"/>
                    <a:t>5</a:t>
                  </a:r>
                </a:p>
                <a:p>
                  <a:pPr algn="ctr">
                    <a:lnSpc>
                      <a:spcPts val="1800"/>
                    </a:lnSpc>
                  </a:pPr>
                  <a:r>
                    <a:rPr lang="en-GB" dirty="0"/>
                    <a:t>10</a:t>
                  </a:r>
                </a:p>
              </p:txBody>
            </p: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2474251" y="3090972"/>
                  <a:ext cx="126074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TextBox 108"/>
              <p:cNvSpPr txBox="1"/>
              <p:nvPr/>
            </p:nvSpPr>
            <p:spPr>
              <a:xfrm>
                <a:off x="4953971" y="5147127"/>
                <a:ext cx="1336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of 80 = 40</a:t>
                </a:r>
              </a:p>
            </p:txBody>
          </p:sp>
        </p:grpSp>
        <p:sp>
          <p:nvSpPr>
            <p:cNvPr id="41" name="Right Brace 40"/>
            <p:cNvSpPr/>
            <p:nvPr/>
          </p:nvSpPr>
          <p:spPr>
            <a:xfrm rot="5400000">
              <a:off x="5358337" y="3564549"/>
              <a:ext cx="177371" cy="1812130"/>
            </a:xfrm>
            <a:prstGeom prst="rightBrace">
              <a:avLst>
                <a:gd name="adj1" fmla="val 60000"/>
                <a:gd name="adj2" fmla="val 50195"/>
              </a:avLst>
            </a:prstGeom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870">
            <a:off x="5871749" y="-79429"/>
            <a:ext cx="399617" cy="466032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4F464C-CBC2-4F86-B771-B2FDB5F0F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39"/>
    </mc:Choice>
    <mc:Fallback>
      <p:transition spd="slow" advTm="1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9081" y="1506220"/>
            <a:ext cx="5201193" cy="736600"/>
            <a:chOff x="1021997" y="1681480"/>
            <a:chExt cx="5201193" cy="736600"/>
          </a:xfrm>
        </p:grpSpPr>
        <p:sp>
          <p:nvSpPr>
            <p:cNvPr id="15" name="Rectangle 14"/>
            <p:cNvSpPr/>
            <p:nvPr/>
          </p:nvSpPr>
          <p:spPr>
            <a:xfrm>
              <a:off x="1021997" y="1681480"/>
              <a:ext cx="5201193" cy="736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13950" y="1772781"/>
              <a:ext cx="2985610" cy="553998"/>
              <a:chOff x="2988470" y="3129141"/>
              <a:chExt cx="2985610" cy="55399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028950" y="3186113"/>
                <a:ext cx="29451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  of 30 is less than    of 44.  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988470" y="3129141"/>
                <a:ext cx="293615" cy="553998"/>
                <a:chOff x="2390862" y="2835479"/>
                <a:chExt cx="293615" cy="553998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2390862" y="2835479"/>
                  <a:ext cx="293615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GB" dirty="0">
                      <a:solidFill>
                        <a:schemeClr val="tx1">
                          <a:lumMod val="90000"/>
                          <a:lumOff val="10000"/>
                        </a:schemeClr>
                      </a:solidFill>
                    </a:rPr>
                    <a:t>6</a:t>
                  </a:r>
                </a:p>
                <a:p>
                  <a:pPr algn="ctr">
                    <a:lnSpc>
                      <a:spcPts val="1800"/>
                    </a:lnSpc>
                  </a:pPr>
                  <a:r>
                    <a:rPr lang="en-GB" dirty="0">
                      <a:solidFill>
                        <a:schemeClr val="tx1">
                          <a:lumMod val="90000"/>
                          <a:lumOff val="10000"/>
                        </a:schemeClr>
                      </a:solidFill>
                    </a:rPr>
                    <a:t>6</a:t>
                  </a: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474251" y="3090972"/>
                  <a:ext cx="126074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5000150" y="3129141"/>
                <a:ext cx="293615" cy="553998"/>
                <a:chOff x="2390862" y="2835479"/>
                <a:chExt cx="293615" cy="553998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2390862" y="2835479"/>
                  <a:ext cx="293615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GB" dirty="0">
                      <a:solidFill>
                        <a:schemeClr val="tx1">
                          <a:lumMod val="90000"/>
                          <a:lumOff val="10000"/>
                        </a:schemeClr>
                      </a:solidFill>
                    </a:rPr>
                    <a:t>3</a:t>
                  </a:r>
                </a:p>
                <a:p>
                  <a:pPr algn="ctr">
                    <a:lnSpc>
                      <a:spcPts val="1800"/>
                    </a:lnSpc>
                  </a:pPr>
                  <a:r>
                    <a:rPr lang="en-GB" dirty="0">
                      <a:solidFill>
                        <a:schemeClr val="tx1">
                          <a:lumMod val="90000"/>
                          <a:lumOff val="10000"/>
                        </a:schemeClr>
                      </a:solidFill>
                    </a:rPr>
                    <a:t>4</a:t>
                  </a: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474251" y="3090972"/>
                  <a:ext cx="126074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1" y="678917"/>
            <a:ext cx="2384918" cy="613092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92162" y="3857624"/>
            <a:ext cx="7596187" cy="2200275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30574" y="4289280"/>
            <a:ext cx="3764280" cy="1323447"/>
            <a:chOff x="2286000" y="2746212"/>
            <a:chExt cx="3764280" cy="1323447"/>
          </a:xfrm>
        </p:grpSpPr>
        <p:sp>
          <p:nvSpPr>
            <p:cNvPr id="5" name="Rectangle 4"/>
            <p:cNvSpPr/>
            <p:nvPr/>
          </p:nvSpPr>
          <p:spPr>
            <a:xfrm>
              <a:off x="2286000" y="2793538"/>
              <a:ext cx="376428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GB" dirty="0"/>
                <a:t>True,   is the same as a whole. </a:t>
              </a:r>
              <a:br>
                <a:rPr lang="en-GB" dirty="0"/>
              </a:br>
              <a:r>
                <a:rPr lang="en-GB" dirty="0"/>
                <a:t>   of 30 = 30 and    of 44 = 33 making   of 30 is less than   of 44.  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856965" y="2746212"/>
              <a:ext cx="293615" cy="553998"/>
              <a:chOff x="2390862" y="2835479"/>
              <a:chExt cx="293615" cy="55399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66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6663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2342874" y="3159621"/>
              <a:ext cx="293615" cy="553998"/>
              <a:chOff x="2114637" y="2835479"/>
              <a:chExt cx="293615" cy="55399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114637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66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190406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129917" y="3159621"/>
              <a:ext cx="293615" cy="553998"/>
              <a:chOff x="2095587" y="2835479"/>
              <a:chExt cx="293615" cy="55399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095587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3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dirty="0"/>
                  <a:t>4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2171356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098351" y="3515661"/>
              <a:ext cx="293615" cy="553998"/>
              <a:chOff x="2390862" y="2835479"/>
              <a:chExt cx="293615" cy="553998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66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46663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5042412" y="3515661"/>
              <a:ext cx="293615" cy="553998"/>
              <a:chOff x="2390862" y="2835479"/>
              <a:chExt cx="293615" cy="55399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390862" y="2835479"/>
                <a:ext cx="29361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/>
                  <a:t>3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GB" dirty="0"/>
                  <a:t>4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2466631" y="3090972"/>
                <a:ext cx="126074" cy="0"/>
              </a:xfrm>
              <a:prstGeom prst="line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915275"/>
              </p:ext>
            </p:extLst>
          </p:nvPr>
        </p:nvGraphicFramePr>
        <p:xfrm>
          <a:off x="5081802" y="4101367"/>
          <a:ext cx="296647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311516"/>
              </p:ext>
            </p:extLst>
          </p:nvPr>
        </p:nvGraphicFramePr>
        <p:xfrm>
          <a:off x="5081802" y="5093445"/>
          <a:ext cx="2966480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11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11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11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11</a:t>
                      </a:r>
                      <a:endParaRPr lang="en-GB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3951678" y="702863"/>
            <a:ext cx="1063301" cy="355276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72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60357" y="2458271"/>
            <a:ext cx="3107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True or false? Convince me.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445575" y="702863"/>
            <a:ext cx="3506104" cy="355276"/>
          </a:xfrm>
          <a:prstGeom prst="rect">
            <a:avLst/>
          </a:prstGeom>
          <a:solidFill>
            <a:srgbClr val="072F54"/>
          </a:solidFill>
        </p:spPr>
        <p:txBody>
          <a:bodyPr wrap="square" lIns="180000" tIns="36000" rIns="180000" bIns="72000" anchor="ctr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Calculate Fractions of a Quantity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951678" y="678917"/>
            <a:ext cx="0" cy="39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B7F2BE-BD4D-464C-8B77-F46E9F799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8"/>
    </mc:Choice>
    <mc:Fallback>
      <p:transition spd="slow" advTm="2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427BB997-074F-4A73-BCC3-A160949C16AA}" vid="{3779DEE8-1EA6-4D01-BADE-96D173D04F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502</TotalTime>
  <Words>561</Words>
  <Application>Microsoft Office PowerPoint</Application>
  <PresentationFormat>On-screen Show (4:3)</PresentationFormat>
  <Paragraphs>241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Twinkl</vt:lpstr>
      <vt:lpstr>Arial</vt:lpstr>
      <vt:lpstr>Kalam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 Ford</dc:creator>
  <cp:lastModifiedBy>Christina Fleming</cp:lastModifiedBy>
  <cp:revision>40</cp:revision>
  <dcterms:created xsi:type="dcterms:W3CDTF">2020-02-11T16:10:13Z</dcterms:created>
  <dcterms:modified xsi:type="dcterms:W3CDTF">2021-01-18T14:13:14Z</dcterms:modified>
</cp:coreProperties>
</file>