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2" r:id="rId7"/>
    <p:sldId id="27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A86"/>
    <a:srgbClr val="C0DEC2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23F13-6F67-49FD-AE18-1C7AB6B1D29F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A95C2-1B1B-4716-A1DA-D45B65C98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19FDC1-4DA7-4C66-AD8F-6BC2B22367AC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E8C17F-7850-4143-BF19-B56FF507B0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9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003F8E-E553-42F4-B291-F237115C6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7"/>
    </mc:Choice>
    <mc:Fallback>
      <p:transition spd="slow" advTm="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597525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proper fraction is where the numerator is less than the denominator.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Proper Fractions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4148138" y="2503488"/>
            <a:ext cx="847725" cy="1833562"/>
            <a:chOff x="4148195" y="1883062"/>
            <a:chExt cx="847609" cy="1833360"/>
          </a:xfrm>
        </p:grpSpPr>
        <p:sp>
          <p:nvSpPr>
            <p:cNvPr id="8205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5537200" y="1992313"/>
            <a:ext cx="2603500" cy="2598737"/>
            <a:chOff x="5292528" y="2800861"/>
            <a:chExt cx="2604198" cy="2598356"/>
          </a:xfrm>
        </p:grpSpPr>
        <p:pic>
          <p:nvPicPr>
            <p:cNvPr id="820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755650" y="189230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pieces we have.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50" y="3716338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parts we are dividing by.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3797300" y="2416175"/>
            <a:ext cx="547688" cy="525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3797300" y="3870325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41AF092-393F-4FB8-A0F3-713A240AD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52"/>
    </mc:Choice>
    <mc:Fallback>
      <p:transition spd="slow" advTm="1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046663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 improper fraction is where the numerator is greater than or equal to the denominator.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happens because you have a whole or more than a whole.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Improper Fractions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148138" y="2286000"/>
            <a:ext cx="847725" cy="1833563"/>
            <a:chOff x="4148195" y="1883062"/>
            <a:chExt cx="847609" cy="1833360"/>
          </a:xfrm>
        </p:grpSpPr>
        <p:sp>
          <p:nvSpPr>
            <p:cNvPr id="923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5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0" y="1674813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pieces we have.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349885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parts we are dividing by.</a:t>
            </a:r>
          </a:p>
        </p:txBody>
      </p: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6654800" y="3190875"/>
            <a:ext cx="1733550" cy="1730375"/>
            <a:chOff x="5292528" y="2800861"/>
            <a:chExt cx="2604198" cy="2598356"/>
          </a:xfrm>
        </p:grpSpPr>
        <p:pic>
          <p:nvPicPr>
            <p:cNvPr id="923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547813"/>
            <a:ext cx="8493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44638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435225"/>
            <a:ext cx="8493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435225"/>
            <a:ext cx="8286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3797300" y="2200275"/>
            <a:ext cx="547688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</p:cNvCxnSpPr>
          <p:nvPr/>
        </p:nvCxnSpPr>
        <p:spPr>
          <a:xfrm flipV="1">
            <a:off x="3797300" y="3652838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959AB6-AFE0-4D5D-A706-B50EA59B8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8"/>
    </mc:Choice>
    <mc:Fallback>
      <p:transition spd="slow" advTm="2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7963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can convert an improper fraction into a mixed number.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Improper Fractions to Mixed Numbers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771525" y="3071813"/>
            <a:ext cx="847725" cy="1833562"/>
            <a:chOff x="4148195" y="1883062"/>
            <a:chExt cx="847609" cy="1833360"/>
          </a:xfrm>
        </p:grpSpPr>
        <p:sp>
          <p:nvSpPr>
            <p:cNvPr id="1026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26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065338" y="2462213"/>
            <a:ext cx="4291012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Divide the numerator (7)  by the denominator (4).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7 ÷ 4 = 1 r3 </a:t>
            </a:r>
          </a:p>
        </p:txBody>
      </p: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6654800" y="4354513"/>
            <a:ext cx="1733550" cy="1730375"/>
            <a:chOff x="5292528" y="2800861"/>
            <a:chExt cx="2604198" cy="2598356"/>
          </a:xfrm>
        </p:grpSpPr>
        <p:pic>
          <p:nvPicPr>
            <p:cNvPr id="1026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6651625" y="2332038"/>
            <a:ext cx="1733550" cy="1728787"/>
            <a:chOff x="5192089" y="1544579"/>
            <a:chExt cx="1733812" cy="1729923"/>
          </a:xfrm>
        </p:grpSpPr>
        <p:pic>
          <p:nvPicPr>
            <p:cNvPr id="10256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1547540"/>
              <a:ext cx="850517" cy="83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1544579"/>
              <a:ext cx="828850" cy="8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2435436"/>
              <a:ext cx="850517" cy="83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2435435"/>
              <a:ext cx="828850" cy="8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067023" y="4354204"/>
            <a:ext cx="4288510" cy="929443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 r3 written as a mixed number is      </a:t>
            </a:r>
            <a:r>
              <a:rPr lang="en-GB" dirty="0">
                <a:noFill/>
              </a:rPr>
              <a:t>v</a:t>
            </a:r>
            <a:endParaRPr lang="en-GB" sz="5000" b="1" dirty="0">
              <a:noFill/>
            </a:endParaRPr>
          </a:p>
        </p:txBody>
      </p: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5994400" y="4592638"/>
            <a:ext cx="225425" cy="434975"/>
            <a:chOff x="2934419" y="3996404"/>
            <a:chExt cx="225056" cy="434157"/>
          </a:xfrm>
        </p:grpSpPr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2952503" y="3996404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254" name="Rectangle 27"/>
            <p:cNvSpPr>
              <a:spLocks noChangeArrowheads="1"/>
            </p:cNvSpPr>
            <p:nvPr/>
          </p:nvSpPr>
          <p:spPr bwMode="auto">
            <a:xfrm>
              <a:off x="2952503" y="4215117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2934419" y="4213482"/>
              <a:ext cx="225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0" name="Rectangle 30"/>
          <p:cNvSpPr>
            <a:spLocks noChangeArrowheads="1"/>
          </p:cNvSpPr>
          <p:nvPr/>
        </p:nvSpPr>
        <p:spPr bwMode="auto">
          <a:xfrm>
            <a:off x="5624513" y="4360863"/>
            <a:ext cx="428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5902325" y="3775075"/>
            <a:ext cx="887413" cy="77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237288" y="4849813"/>
            <a:ext cx="414337" cy="69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0EA356-BE50-48D4-852E-B1170E2D1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78"/>
    </mc:Choice>
    <mc:Fallback>
      <p:transition spd="slow" advTm="2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Improper Fractions to Mixed Numbers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491288" y="1689100"/>
            <a:ext cx="1897062" cy="1758950"/>
            <a:chOff x="2738691" y="2083544"/>
            <a:chExt cx="1896684" cy="1758588"/>
          </a:xfrm>
        </p:grpSpPr>
        <p:pic>
          <p:nvPicPr>
            <p:cNvPr id="11289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0" name="Group 4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91" name="Rectangle 4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1292" name="Rectangle 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4" name="Straight Connector 3"/>
              <p:cNvCxnSpPr>
                <a:cxnSpLocks/>
              </p:cNvCxnSpPr>
              <p:nvPr/>
            </p:nvCxnSpPr>
            <p:spPr>
              <a:xfrm>
                <a:off x="1299494" y="2740941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6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46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2738691" y="2083544"/>
            <a:chExt cx="1896684" cy="1758588"/>
          </a:xfrm>
        </p:grpSpPr>
        <p:pic>
          <p:nvPicPr>
            <p:cNvPr id="11284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5" name="Group 48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6" name="Rectangle 49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1287" name="Rectangle 50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299494" y="2741724"/>
                <a:ext cx="661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35288" y="1493838"/>
            <a:ext cx="1897062" cy="1758950"/>
            <a:chOff x="2738691" y="2083544"/>
            <a:chExt cx="1896684" cy="1758588"/>
          </a:xfrm>
        </p:grpSpPr>
        <p:pic>
          <p:nvPicPr>
            <p:cNvPr id="11279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0" name="Group 5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1" name="Rectangle 55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1282" name="Rectangle 5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684713" y="2659063"/>
            <a:ext cx="1897062" cy="1758950"/>
            <a:chOff x="2738691" y="2083544"/>
            <a:chExt cx="1896684" cy="1758588"/>
          </a:xfrm>
        </p:grpSpPr>
        <p:pic>
          <p:nvPicPr>
            <p:cNvPr id="11274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60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76" name="Rectangle 61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277" name="Rectangle 62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843177-54B7-45BF-8FC9-20B58465F5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28"/>
    </mc:Choice>
    <mc:Fallback>
      <p:transition spd="slow" advTm="17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can also convert a mixed number into an improper fraction.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Mixed Numbers to Improper Fractions</a:t>
            </a:r>
          </a:p>
        </p:txBody>
      </p:sp>
      <p:grpSp>
        <p:nvGrpSpPr>
          <p:cNvPr id="13316" name="Group 23"/>
          <p:cNvGrpSpPr>
            <a:grpSpLocks/>
          </p:cNvGrpSpPr>
          <p:nvPr/>
        </p:nvGrpSpPr>
        <p:grpSpPr bwMode="auto">
          <a:xfrm>
            <a:off x="6081713" y="2765425"/>
            <a:ext cx="188912" cy="434975"/>
            <a:chOff x="6127824" y="2875053"/>
            <a:chExt cx="188888" cy="434157"/>
          </a:xfrm>
        </p:grpSpPr>
        <p:sp>
          <p:nvSpPr>
            <p:cNvPr id="13336" name="Rectangle 26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37" name="Rectangle 27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Rectangle 30"/>
          <p:cNvSpPr>
            <a:spLocks noChangeArrowheads="1"/>
          </p:cNvSpPr>
          <p:nvPr/>
        </p:nvSpPr>
        <p:spPr bwMode="auto">
          <a:xfrm>
            <a:off x="5583238" y="2543175"/>
            <a:ext cx="5222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55650" y="20780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First you need to multiply the </a:t>
            </a:r>
            <a:r>
              <a:rPr lang="en-GB" altLang="en-US" b="1">
                <a:solidFill>
                  <a:schemeClr val="tx1"/>
                </a:solidFill>
              </a:rPr>
              <a:t>whole number </a:t>
            </a:r>
            <a:r>
              <a:rPr lang="en-GB" altLang="en-US">
                <a:solidFill>
                  <a:schemeClr val="tx1"/>
                </a:solidFill>
              </a:rPr>
              <a:t>by the </a:t>
            </a:r>
            <a:r>
              <a:rPr lang="en-GB" altLang="en-US" b="1">
                <a:solidFill>
                  <a:schemeClr val="tx1"/>
                </a:solidFill>
              </a:rPr>
              <a:t>denominator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57763" y="2447925"/>
            <a:ext cx="684212" cy="373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337" idx="3"/>
          </p:cNvCxnSpPr>
          <p:nvPr/>
        </p:nvCxnSpPr>
        <p:spPr>
          <a:xfrm flipH="1">
            <a:off x="6270625" y="2397125"/>
            <a:ext cx="1235075" cy="695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1" name="Group 42"/>
          <p:cNvGrpSpPr>
            <a:grpSpLocks/>
          </p:cNvGrpSpPr>
          <p:nvPr/>
        </p:nvGrpSpPr>
        <p:grpSpPr bwMode="auto">
          <a:xfrm>
            <a:off x="2127250" y="3357563"/>
            <a:ext cx="1270000" cy="1263650"/>
            <a:chOff x="1341766" y="3331357"/>
            <a:chExt cx="2620397" cy="2607415"/>
          </a:xfrm>
        </p:grpSpPr>
        <p:pic>
          <p:nvPicPr>
            <p:cNvPr id="13333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2" name="Group 43"/>
          <p:cNvGrpSpPr>
            <a:grpSpLocks/>
          </p:cNvGrpSpPr>
          <p:nvPr/>
        </p:nvGrpSpPr>
        <p:grpSpPr bwMode="auto">
          <a:xfrm>
            <a:off x="3929063" y="3370263"/>
            <a:ext cx="1270000" cy="1263650"/>
            <a:chOff x="1341766" y="3331357"/>
            <a:chExt cx="2620397" cy="2607415"/>
          </a:xfrm>
        </p:grpSpPr>
        <p:pic>
          <p:nvPicPr>
            <p:cNvPr id="13330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357563"/>
            <a:ext cx="623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51"/>
          <p:cNvSpPr txBox="1">
            <a:spLocks noChangeArrowheads="1"/>
          </p:cNvSpPr>
          <p:nvPr/>
        </p:nvSpPr>
        <p:spPr bwMode="auto">
          <a:xfrm>
            <a:off x="3298825" y="4660900"/>
            <a:ext cx="256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 × 3 = 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5650" y="5043488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Then add the total to the numerator. </a:t>
            </a:r>
            <a:r>
              <a:rPr lang="en-GB" b="1" dirty="0">
                <a:solidFill>
                  <a:schemeClr val="tx1"/>
                </a:solidFill>
              </a:rPr>
              <a:t>6 + 1 = 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Then write the answer over the denominator. </a:t>
            </a:r>
          </a:p>
        </p:txBody>
      </p:sp>
      <p:grpSp>
        <p:nvGrpSpPr>
          <p:cNvPr id="13326" name="Group 53"/>
          <p:cNvGrpSpPr>
            <a:grpSpLocks/>
          </p:cNvGrpSpPr>
          <p:nvPr/>
        </p:nvGrpSpPr>
        <p:grpSpPr bwMode="auto">
          <a:xfrm>
            <a:off x="6919913" y="5619750"/>
            <a:ext cx="188912" cy="434975"/>
            <a:chOff x="6127824" y="2875053"/>
            <a:chExt cx="188888" cy="434157"/>
          </a:xfrm>
        </p:grpSpPr>
        <p:sp>
          <p:nvSpPr>
            <p:cNvPr id="13327" name="Rectangle 54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328" name="Rectangle 55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7" name="Straight Connector 56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D98A58-25C3-4C7C-9CC2-9D57F29CB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87"/>
    </mc:Choice>
    <mc:Fallback>
      <p:transition spd="slow" advTm="2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Convert these mixed numbers into improper fractions: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Mixed Numbers to Improper Fractions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>
            <a:fillRect/>
          </a:stretch>
        </p:blipFill>
        <p:spPr bwMode="auto">
          <a:xfrm>
            <a:off x="755650" y="4062413"/>
            <a:ext cx="1987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055813" y="3835400"/>
            <a:ext cx="227012" cy="227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941513" y="4127500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2055813" y="2492375"/>
            <a:ext cx="1581150" cy="1465263"/>
            <a:chOff x="2056256" y="2492708"/>
            <a:chExt cx="1580331" cy="1465268"/>
          </a:xfrm>
        </p:grpSpPr>
        <p:pic>
          <p:nvPicPr>
            <p:cNvPr id="14358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56" y="249270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2901446" y="2960860"/>
              <a:ext cx="188888" cy="434157"/>
              <a:chOff x="6127824" y="2875053"/>
              <a:chExt cx="188888" cy="434157"/>
            </a:xfrm>
          </p:grpSpPr>
          <p:sp>
            <p:nvSpPr>
              <p:cNvPr id="14361" name="Rectangle 26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362" name="Rectangle 27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6137853" y="3092704"/>
                <a:ext cx="169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2531445" y="2728792"/>
              <a:ext cx="42832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084638" y="3478213"/>
            <a:ext cx="1579562" cy="1465262"/>
            <a:chOff x="3434956" y="3560015"/>
            <a:chExt cx="1580331" cy="1465268"/>
          </a:xfrm>
        </p:grpSpPr>
        <p:pic>
          <p:nvPicPr>
            <p:cNvPr id="14352" name="Picture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3" name="Group 105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55" name="Rectangle 107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356" name="Rectangle 108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>
                <a:off x="6137396" y="3092064"/>
                <a:ext cx="1699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4" name="Rectangle 106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929313" y="2443163"/>
            <a:ext cx="1581150" cy="1465262"/>
            <a:chOff x="3434956" y="3560015"/>
            <a:chExt cx="1580331" cy="1465268"/>
          </a:xfrm>
        </p:grpSpPr>
        <p:pic>
          <p:nvPicPr>
            <p:cNvPr id="14346" name="Picture 1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112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49" name="Rectangle 114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350" name="Rectangle 115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>
                <a:off x="6138022" y="3092064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48" name="Rectangle 113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C4303D-22F0-4C74-874A-22B95024E4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49"/>
    </mc:Choice>
    <mc:Fallback>
      <p:transition spd="slow" advTm="2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250</TotalTime>
  <Words>245</Words>
  <Application>Microsoft Office PowerPoint</Application>
  <PresentationFormat>On-screen Show (4:3)</PresentationFormat>
  <Paragraphs>59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Twinkl</vt:lpstr>
      <vt:lpstr>Arial</vt:lpstr>
      <vt:lpstr>Office Theme</vt:lpstr>
      <vt:lpstr>PowerPoint Presentation</vt:lpstr>
      <vt:lpstr>Proper Fractions</vt:lpstr>
      <vt:lpstr>Improper Fractions</vt:lpstr>
      <vt:lpstr>Improper Fractions to Mixed Numbers</vt:lpstr>
      <vt:lpstr>Improper Fractions to Mixed Numbers</vt:lpstr>
      <vt:lpstr>Mixed Numbers to Improper Fractions</vt:lpstr>
      <vt:lpstr>Mixed Numbers to Improper 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Christina Fleming</cp:lastModifiedBy>
  <cp:revision>18</cp:revision>
  <dcterms:created xsi:type="dcterms:W3CDTF">2018-12-03T14:41:59Z</dcterms:created>
  <dcterms:modified xsi:type="dcterms:W3CDTF">2021-01-18T12:34:05Z</dcterms:modified>
</cp:coreProperties>
</file>