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58" r:id="rId4"/>
    <p:sldId id="286" r:id="rId5"/>
    <p:sldId id="259" r:id="rId6"/>
    <p:sldId id="271" r:id="rId7"/>
    <p:sldId id="270" r:id="rId8"/>
    <p:sldId id="312" r:id="rId9"/>
    <p:sldId id="280" r:id="rId10"/>
    <p:sldId id="313" r:id="rId11"/>
    <p:sldId id="315" r:id="rId12"/>
    <p:sldId id="316" r:id="rId13"/>
    <p:sldId id="317" r:id="rId14"/>
    <p:sldId id="262" r:id="rId15"/>
    <p:sldId id="273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OpenDyslexic" panose="00000500000000000000" pitchFamily="50" charset="0"/>
      <p:regular r:id="rId24"/>
      <p:italic r:id="rId25"/>
    </p:embeddedFont>
    <p:embeddedFont>
      <p:font typeface="OpenDyslexicAlta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94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CAB1B-92E8-48BB-A903-76ECB41F1691}" type="doc">
      <dgm:prSet loTypeId="urn:microsoft.com/office/officeart/2005/8/layout/radial1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5CA1B30E-8947-4464-9BD7-3D7F2DEF56A5}">
      <dgm:prSet phldrT="[Text]"/>
      <dgm:spPr/>
      <dgm:t>
        <a:bodyPr/>
        <a:lstStyle/>
        <a:p>
          <a:r>
            <a:rPr lang="en-GB" dirty="0">
              <a:latin typeface="OpenDyslexic" panose="00000500000000000000" pitchFamily="50" charset="0"/>
            </a:rPr>
            <a:t>Newspaper </a:t>
          </a:r>
        </a:p>
      </dgm:t>
    </dgm:pt>
    <dgm:pt modelId="{8FFF0E4A-731F-42DF-A95C-E4C9B32BFD43}" type="parTrans" cxnId="{80BC7FA5-F3A5-48F6-AF95-CC80D546FEF6}">
      <dgm:prSet/>
      <dgm:spPr/>
      <dgm:t>
        <a:bodyPr/>
        <a:lstStyle/>
        <a:p>
          <a:endParaRPr lang="en-GB"/>
        </a:p>
      </dgm:t>
    </dgm:pt>
    <dgm:pt modelId="{7EA8AF83-D50F-4E19-A1FC-997319031CBB}" type="sibTrans" cxnId="{80BC7FA5-F3A5-48F6-AF95-CC80D546FEF6}">
      <dgm:prSet/>
      <dgm:spPr/>
      <dgm:t>
        <a:bodyPr/>
        <a:lstStyle/>
        <a:p>
          <a:endParaRPr lang="en-GB"/>
        </a:p>
      </dgm:t>
    </dgm:pt>
    <dgm:pt modelId="{ADCDFC85-872F-4A97-B4D4-EF404F9158F6}">
      <dgm:prSet phldrT="[Text]" phldr="1"/>
      <dgm:spPr/>
      <dgm:t>
        <a:bodyPr/>
        <a:lstStyle/>
        <a:p>
          <a:endParaRPr lang="en-GB"/>
        </a:p>
      </dgm:t>
    </dgm:pt>
    <dgm:pt modelId="{6A8F558F-3E26-438E-B665-F4C66CD3793D}" type="parTrans" cxnId="{78553AAD-37B0-42E7-A755-AA37C90D96F9}">
      <dgm:prSet/>
      <dgm:spPr/>
      <dgm:t>
        <a:bodyPr/>
        <a:lstStyle/>
        <a:p>
          <a:endParaRPr lang="en-GB"/>
        </a:p>
      </dgm:t>
    </dgm:pt>
    <dgm:pt modelId="{3E7DE609-01D8-4FE1-9380-C8F712C0D811}" type="sibTrans" cxnId="{78553AAD-37B0-42E7-A755-AA37C90D96F9}">
      <dgm:prSet/>
      <dgm:spPr/>
      <dgm:t>
        <a:bodyPr/>
        <a:lstStyle/>
        <a:p>
          <a:endParaRPr lang="en-GB"/>
        </a:p>
      </dgm:t>
    </dgm:pt>
    <dgm:pt modelId="{906C73E0-E4DF-486F-9CF2-75AEE6273FC5}">
      <dgm:prSet phldrT="[Text]" phldr="1"/>
      <dgm:spPr/>
      <dgm:t>
        <a:bodyPr/>
        <a:lstStyle/>
        <a:p>
          <a:endParaRPr lang="en-GB"/>
        </a:p>
      </dgm:t>
    </dgm:pt>
    <dgm:pt modelId="{B47B455B-F34F-4BAD-B107-B4CB8C460291}" type="parTrans" cxnId="{507997C4-1DCB-427F-AF4F-5CE56EF36E06}">
      <dgm:prSet/>
      <dgm:spPr/>
      <dgm:t>
        <a:bodyPr/>
        <a:lstStyle/>
        <a:p>
          <a:endParaRPr lang="en-GB"/>
        </a:p>
      </dgm:t>
    </dgm:pt>
    <dgm:pt modelId="{227818A5-0B23-4ABE-A67E-87377643E16E}" type="sibTrans" cxnId="{507997C4-1DCB-427F-AF4F-5CE56EF36E06}">
      <dgm:prSet/>
      <dgm:spPr/>
      <dgm:t>
        <a:bodyPr/>
        <a:lstStyle/>
        <a:p>
          <a:endParaRPr lang="en-GB"/>
        </a:p>
      </dgm:t>
    </dgm:pt>
    <dgm:pt modelId="{7F3F1636-E0F8-4420-BB42-ED3F2DF08388}">
      <dgm:prSet phldrT="[Text]" phldr="1"/>
      <dgm:spPr/>
      <dgm:t>
        <a:bodyPr/>
        <a:lstStyle/>
        <a:p>
          <a:endParaRPr lang="en-GB"/>
        </a:p>
      </dgm:t>
    </dgm:pt>
    <dgm:pt modelId="{9C72B9A9-41CC-492F-BFA6-642A240EAE31}" type="parTrans" cxnId="{22AB0154-D3B7-479F-81C2-541F822DB28E}">
      <dgm:prSet/>
      <dgm:spPr/>
      <dgm:t>
        <a:bodyPr/>
        <a:lstStyle/>
        <a:p>
          <a:endParaRPr lang="en-GB"/>
        </a:p>
      </dgm:t>
    </dgm:pt>
    <dgm:pt modelId="{0FFC4AE4-6DB8-49BB-B58A-6FCA86EB1378}" type="sibTrans" cxnId="{22AB0154-D3B7-479F-81C2-541F822DB28E}">
      <dgm:prSet/>
      <dgm:spPr/>
      <dgm:t>
        <a:bodyPr/>
        <a:lstStyle/>
        <a:p>
          <a:endParaRPr lang="en-GB"/>
        </a:p>
      </dgm:t>
    </dgm:pt>
    <dgm:pt modelId="{8B066733-DE36-43D5-BC2E-D7EBE24C15DE}">
      <dgm:prSet phldrT="[Text]" phldr="1"/>
      <dgm:spPr/>
      <dgm:t>
        <a:bodyPr/>
        <a:lstStyle/>
        <a:p>
          <a:endParaRPr lang="en-GB"/>
        </a:p>
      </dgm:t>
    </dgm:pt>
    <dgm:pt modelId="{5A087BD9-BD54-476C-BC28-ADD294E23BBD}" type="parTrans" cxnId="{6B890C03-AE35-4966-8D58-B86A6D6225DA}">
      <dgm:prSet/>
      <dgm:spPr/>
      <dgm:t>
        <a:bodyPr/>
        <a:lstStyle/>
        <a:p>
          <a:endParaRPr lang="en-GB"/>
        </a:p>
      </dgm:t>
    </dgm:pt>
    <dgm:pt modelId="{E436D58A-CFC1-4C25-B50A-1EF2482B0697}" type="sibTrans" cxnId="{6B890C03-AE35-4966-8D58-B86A6D6225DA}">
      <dgm:prSet/>
      <dgm:spPr/>
      <dgm:t>
        <a:bodyPr/>
        <a:lstStyle/>
        <a:p>
          <a:endParaRPr lang="en-GB"/>
        </a:p>
      </dgm:t>
    </dgm:pt>
    <dgm:pt modelId="{BD397481-EA9C-4A49-B9A7-64E43A4260F0}" type="pres">
      <dgm:prSet presAssocID="{3F8CAB1B-92E8-48BB-A903-76ECB41F169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8A44ED-2121-4E61-BDE1-33889ADDBCA5}" type="pres">
      <dgm:prSet presAssocID="{5CA1B30E-8947-4464-9BD7-3D7F2DEF56A5}" presName="centerShape" presStyleLbl="node0" presStyleIdx="0" presStyleCnt="1"/>
      <dgm:spPr/>
    </dgm:pt>
    <dgm:pt modelId="{A6971AC8-33DE-46D0-81B2-C9D4A1A55574}" type="pres">
      <dgm:prSet presAssocID="{6A8F558F-3E26-438E-B665-F4C66CD3793D}" presName="Name9" presStyleLbl="parChTrans1D2" presStyleIdx="0" presStyleCnt="4"/>
      <dgm:spPr/>
    </dgm:pt>
    <dgm:pt modelId="{9B3E078B-6D6C-40D7-9BA8-C2C1E83BB705}" type="pres">
      <dgm:prSet presAssocID="{6A8F558F-3E26-438E-B665-F4C66CD3793D}" presName="connTx" presStyleLbl="parChTrans1D2" presStyleIdx="0" presStyleCnt="4"/>
      <dgm:spPr/>
    </dgm:pt>
    <dgm:pt modelId="{E5583135-17A0-4AF3-8EED-2ECD76528490}" type="pres">
      <dgm:prSet presAssocID="{ADCDFC85-872F-4A97-B4D4-EF404F9158F6}" presName="node" presStyleLbl="node1" presStyleIdx="0" presStyleCnt="4" custRadScaleRad="98681" custRadScaleInc="3036">
        <dgm:presLayoutVars>
          <dgm:bulletEnabled val="1"/>
        </dgm:presLayoutVars>
      </dgm:prSet>
      <dgm:spPr/>
    </dgm:pt>
    <dgm:pt modelId="{10EB606B-541A-4819-8B93-DA33A120EB7C}" type="pres">
      <dgm:prSet presAssocID="{B47B455B-F34F-4BAD-B107-B4CB8C460291}" presName="Name9" presStyleLbl="parChTrans1D2" presStyleIdx="1" presStyleCnt="4"/>
      <dgm:spPr/>
    </dgm:pt>
    <dgm:pt modelId="{29665913-7C23-46E3-8A73-6ADD13E0124A}" type="pres">
      <dgm:prSet presAssocID="{B47B455B-F34F-4BAD-B107-B4CB8C460291}" presName="connTx" presStyleLbl="parChTrans1D2" presStyleIdx="1" presStyleCnt="4"/>
      <dgm:spPr/>
    </dgm:pt>
    <dgm:pt modelId="{23C00ED3-5C6A-4817-920F-0654DD8209AA}" type="pres">
      <dgm:prSet presAssocID="{906C73E0-E4DF-486F-9CF2-75AEE6273FC5}" presName="node" presStyleLbl="node1" presStyleIdx="1" presStyleCnt="4">
        <dgm:presLayoutVars>
          <dgm:bulletEnabled val="1"/>
        </dgm:presLayoutVars>
      </dgm:prSet>
      <dgm:spPr/>
    </dgm:pt>
    <dgm:pt modelId="{47F4FDB6-9594-4F4E-8E81-85988839CC0A}" type="pres">
      <dgm:prSet presAssocID="{9C72B9A9-41CC-492F-BFA6-642A240EAE31}" presName="Name9" presStyleLbl="parChTrans1D2" presStyleIdx="2" presStyleCnt="4"/>
      <dgm:spPr/>
    </dgm:pt>
    <dgm:pt modelId="{6D8B8C58-1A45-401E-8509-2FFDC3211C09}" type="pres">
      <dgm:prSet presAssocID="{9C72B9A9-41CC-492F-BFA6-642A240EAE31}" presName="connTx" presStyleLbl="parChTrans1D2" presStyleIdx="2" presStyleCnt="4"/>
      <dgm:spPr/>
    </dgm:pt>
    <dgm:pt modelId="{1FDEE421-4F1E-4DB8-B5EA-537258E067AD}" type="pres">
      <dgm:prSet presAssocID="{7F3F1636-E0F8-4420-BB42-ED3F2DF08388}" presName="node" presStyleLbl="node1" presStyleIdx="2" presStyleCnt="4">
        <dgm:presLayoutVars>
          <dgm:bulletEnabled val="1"/>
        </dgm:presLayoutVars>
      </dgm:prSet>
      <dgm:spPr/>
    </dgm:pt>
    <dgm:pt modelId="{4790C33C-A6B1-4B83-BD80-1EC175AE39B4}" type="pres">
      <dgm:prSet presAssocID="{5A087BD9-BD54-476C-BC28-ADD294E23BBD}" presName="Name9" presStyleLbl="parChTrans1D2" presStyleIdx="3" presStyleCnt="4"/>
      <dgm:spPr/>
    </dgm:pt>
    <dgm:pt modelId="{7ABBA976-3F0D-42A8-A1B8-A0BD5D56DD6F}" type="pres">
      <dgm:prSet presAssocID="{5A087BD9-BD54-476C-BC28-ADD294E23BBD}" presName="connTx" presStyleLbl="parChTrans1D2" presStyleIdx="3" presStyleCnt="4"/>
      <dgm:spPr/>
    </dgm:pt>
    <dgm:pt modelId="{09783AFF-7309-4071-AE10-057BD0559177}" type="pres">
      <dgm:prSet presAssocID="{8B066733-DE36-43D5-BC2E-D7EBE24C15DE}" presName="node" presStyleLbl="node1" presStyleIdx="3" presStyleCnt="4">
        <dgm:presLayoutVars>
          <dgm:bulletEnabled val="1"/>
        </dgm:presLayoutVars>
      </dgm:prSet>
      <dgm:spPr/>
    </dgm:pt>
  </dgm:ptLst>
  <dgm:cxnLst>
    <dgm:cxn modelId="{6B890C03-AE35-4966-8D58-B86A6D6225DA}" srcId="{5CA1B30E-8947-4464-9BD7-3D7F2DEF56A5}" destId="{8B066733-DE36-43D5-BC2E-D7EBE24C15DE}" srcOrd="3" destOrd="0" parTransId="{5A087BD9-BD54-476C-BC28-ADD294E23BBD}" sibTransId="{E436D58A-CFC1-4C25-B50A-1EF2482B0697}"/>
    <dgm:cxn modelId="{A5D26608-B70D-4453-88A2-498340B8FEA3}" type="presOf" srcId="{5CA1B30E-8947-4464-9BD7-3D7F2DEF56A5}" destId="{B28A44ED-2121-4E61-BDE1-33889ADDBCA5}" srcOrd="0" destOrd="0" presId="urn:microsoft.com/office/officeart/2005/8/layout/radial1"/>
    <dgm:cxn modelId="{6817EB17-98F0-47C9-B070-96AD6D707B27}" type="presOf" srcId="{5A087BD9-BD54-476C-BC28-ADD294E23BBD}" destId="{7ABBA976-3F0D-42A8-A1B8-A0BD5D56DD6F}" srcOrd="1" destOrd="0" presId="urn:microsoft.com/office/officeart/2005/8/layout/radial1"/>
    <dgm:cxn modelId="{226CAA19-4985-429F-8FC5-0C9B9D188012}" type="presOf" srcId="{3F8CAB1B-92E8-48BB-A903-76ECB41F1691}" destId="{BD397481-EA9C-4A49-B9A7-64E43A4260F0}" srcOrd="0" destOrd="0" presId="urn:microsoft.com/office/officeart/2005/8/layout/radial1"/>
    <dgm:cxn modelId="{654B591A-E9F0-4863-98A1-F9428E1AC1A1}" type="presOf" srcId="{9C72B9A9-41CC-492F-BFA6-642A240EAE31}" destId="{47F4FDB6-9594-4F4E-8E81-85988839CC0A}" srcOrd="0" destOrd="0" presId="urn:microsoft.com/office/officeart/2005/8/layout/radial1"/>
    <dgm:cxn modelId="{868BE624-2B80-44BE-80C4-D04191870FA4}" type="presOf" srcId="{B47B455B-F34F-4BAD-B107-B4CB8C460291}" destId="{10EB606B-541A-4819-8B93-DA33A120EB7C}" srcOrd="0" destOrd="0" presId="urn:microsoft.com/office/officeart/2005/8/layout/radial1"/>
    <dgm:cxn modelId="{8D2C6C32-831F-43B3-A990-8122E601AB46}" type="presOf" srcId="{906C73E0-E4DF-486F-9CF2-75AEE6273FC5}" destId="{23C00ED3-5C6A-4817-920F-0654DD8209AA}" srcOrd="0" destOrd="0" presId="urn:microsoft.com/office/officeart/2005/8/layout/radial1"/>
    <dgm:cxn modelId="{6B6EF73E-F172-4AC8-A940-BD5595AD6A5B}" type="presOf" srcId="{8B066733-DE36-43D5-BC2E-D7EBE24C15DE}" destId="{09783AFF-7309-4071-AE10-057BD0559177}" srcOrd="0" destOrd="0" presId="urn:microsoft.com/office/officeart/2005/8/layout/radial1"/>
    <dgm:cxn modelId="{E4E5593F-49A7-4D43-AA23-A37D953972E8}" type="presOf" srcId="{9C72B9A9-41CC-492F-BFA6-642A240EAE31}" destId="{6D8B8C58-1A45-401E-8509-2FFDC3211C09}" srcOrd="1" destOrd="0" presId="urn:microsoft.com/office/officeart/2005/8/layout/radial1"/>
    <dgm:cxn modelId="{022E3F43-98FA-4CD2-AD5F-192A10EAF76F}" type="presOf" srcId="{6A8F558F-3E26-438E-B665-F4C66CD3793D}" destId="{9B3E078B-6D6C-40D7-9BA8-C2C1E83BB705}" srcOrd="1" destOrd="0" presId="urn:microsoft.com/office/officeart/2005/8/layout/radial1"/>
    <dgm:cxn modelId="{10ACD063-0CA6-4B2E-927F-E1921F15D640}" type="presOf" srcId="{7F3F1636-E0F8-4420-BB42-ED3F2DF08388}" destId="{1FDEE421-4F1E-4DB8-B5EA-537258E067AD}" srcOrd="0" destOrd="0" presId="urn:microsoft.com/office/officeart/2005/8/layout/radial1"/>
    <dgm:cxn modelId="{22AB0154-D3B7-479F-81C2-541F822DB28E}" srcId="{5CA1B30E-8947-4464-9BD7-3D7F2DEF56A5}" destId="{7F3F1636-E0F8-4420-BB42-ED3F2DF08388}" srcOrd="2" destOrd="0" parTransId="{9C72B9A9-41CC-492F-BFA6-642A240EAE31}" sibTransId="{0FFC4AE4-6DB8-49BB-B58A-6FCA86EB1378}"/>
    <dgm:cxn modelId="{80BC7FA5-F3A5-48F6-AF95-CC80D546FEF6}" srcId="{3F8CAB1B-92E8-48BB-A903-76ECB41F1691}" destId="{5CA1B30E-8947-4464-9BD7-3D7F2DEF56A5}" srcOrd="0" destOrd="0" parTransId="{8FFF0E4A-731F-42DF-A95C-E4C9B32BFD43}" sibTransId="{7EA8AF83-D50F-4E19-A1FC-997319031CBB}"/>
    <dgm:cxn modelId="{78553AAD-37B0-42E7-A755-AA37C90D96F9}" srcId="{5CA1B30E-8947-4464-9BD7-3D7F2DEF56A5}" destId="{ADCDFC85-872F-4A97-B4D4-EF404F9158F6}" srcOrd="0" destOrd="0" parTransId="{6A8F558F-3E26-438E-B665-F4C66CD3793D}" sibTransId="{3E7DE609-01D8-4FE1-9380-C8F712C0D811}"/>
    <dgm:cxn modelId="{2D3993C3-BFF4-4012-8160-516129CFF77F}" type="presOf" srcId="{5A087BD9-BD54-476C-BC28-ADD294E23BBD}" destId="{4790C33C-A6B1-4B83-BD80-1EC175AE39B4}" srcOrd="0" destOrd="0" presId="urn:microsoft.com/office/officeart/2005/8/layout/radial1"/>
    <dgm:cxn modelId="{507997C4-1DCB-427F-AF4F-5CE56EF36E06}" srcId="{5CA1B30E-8947-4464-9BD7-3D7F2DEF56A5}" destId="{906C73E0-E4DF-486F-9CF2-75AEE6273FC5}" srcOrd="1" destOrd="0" parTransId="{B47B455B-F34F-4BAD-B107-B4CB8C460291}" sibTransId="{227818A5-0B23-4ABE-A67E-87377643E16E}"/>
    <dgm:cxn modelId="{FF2431C7-A3E4-42FA-ADB2-B8F11E70A231}" type="presOf" srcId="{6A8F558F-3E26-438E-B665-F4C66CD3793D}" destId="{A6971AC8-33DE-46D0-81B2-C9D4A1A55574}" srcOrd="0" destOrd="0" presId="urn:microsoft.com/office/officeart/2005/8/layout/radial1"/>
    <dgm:cxn modelId="{EF9C10D3-F56E-49BB-A1AF-8BE4D18D3C76}" type="presOf" srcId="{ADCDFC85-872F-4A97-B4D4-EF404F9158F6}" destId="{E5583135-17A0-4AF3-8EED-2ECD76528490}" srcOrd="0" destOrd="0" presId="urn:microsoft.com/office/officeart/2005/8/layout/radial1"/>
    <dgm:cxn modelId="{163D77D9-26AC-46C0-A0DD-90713D8B7E30}" type="presOf" srcId="{B47B455B-F34F-4BAD-B107-B4CB8C460291}" destId="{29665913-7C23-46E3-8A73-6ADD13E0124A}" srcOrd="1" destOrd="0" presId="urn:microsoft.com/office/officeart/2005/8/layout/radial1"/>
    <dgm:cxn modelId="{567DF825-27F9-4D93-BE6B-F4D03DE5A7D5}" type="presParOf" srcId="{BD397481-EA9C-4A49-B9A7-64E43A4260F0}" destId="{B28A44ED-2121-4E61-BDE1-33889ADDBCA5}" srcOrd="0" destOrd="0" presId="urn:microsoft.com/office/officeart/2005/8/layout/radial1"/>
    <dgm:cxn modelId="{E07C31E7-DE8C-4AAB-B5EB-63755C738F01}" type="presParOf" srcId="{BD397481-EA9C-4A49-B9A7-64E43A4260F0}" destId="{A6971AC8-33DE-46D0-81B2-C9D4A1A55574}" srcOrd="1" destOrd="0" presId="urn:microsoft.com/office/officeart/2005/8/layout/radial1"/>
    <dgm:cxn modelId="{781FBA87-D590-40A9-B632-D195C7F90996}" type="presParOf" srcId="{A6971AC8-33DE-46D0-81B2-C9D4A1A55574}" destId="{9B3E078B-6D6C-40D7-9BA8-C2C1E83BB705}" srcOrd="0" destOrd="0" presId="urn:microsoft.com/office/officeart/2005/8/layout/radial1"/>
    <dgm:cxn modelId="{7017244F-FC58-48D0-9934-FC982BE80C42}" type="presParOf" srcId="{BD397481-EA9C-4A49-B9A7-64E43A4260F0}" destId="{E5583135-17A0-4AF3-8EED-2ECD76528490}" srcOrd="2" destOrd="0" presId="urn:microsoft.com/office/officeart/2005/8/layout/radial1"/>
    <dgm:cxn modelId="{2759FA74-E27F-41A5-9545-F9D6AD7C22BF}" type="presParOf" srcId="{BD397481-EA9C-4A49-B9A7-64E43A4260F0}" destId="{10EB606B-541A-4819-8B93-DA33A120EB7C}" srcOrd="3" destOrd="0" presId="urn:microsoft.com/office/officeart/2005/8/layout/radial1"/>
    <dgm:cxn modelId="{EF2B0599-9FEC-463B-B1C3-8BB3F6B97577}" type="presParOf" srcId="{10EB606B-541A-4819-8B93-DA33A120EB7C}" destId="{29665913-7C23-46E3-8A73-6ADD13E0124A}" srcOrd="0" destOrd="0" presId="urn:microsoft.com/office/officeart/2005/8/layout/radial1"/>
    <dgm:cxn modelId="{3AEF2717-0B10-4902-92D7-318F3191F2FD}" type="presParOf" srcId="{BD397481-EA9C-4A49-B9A7-64E43A4260F0}" destId="{23C00ED3-5C6A-4817-920F-0654DD8209AA}" srcOrd="4" destOrd="0" presId="urn:microsoft.com/office/officeart/2005/8/layout/radial1"/>
    <dgm:cxn modelId="{23EDEF46-1880-4EAD-B7F8-CAD7F3E6AFE7}" type="presParOf" srcId="{BD397481-EA9C-4A49-B9A7-64E43A4260F0}" destId="{47F4FDB6-9594-4F4E-8E81-85988839CC0A}" srcOrd="5" destOrd="0" presId="urn:microsoft.com/office/officeart/2005/8/layout/radial1"/>
    <dgm:cxn modelId="{37AC455D-DAE2-4B7F-8F11-A286A6219B8F}" type="presParOf" srcId="{47F4FDB6-9594-4F4E-8E81-85988839CC0A}" destId="{6D8B8C58-1A45-401E-8509-2FFDC3211C09}" srcOrd="0" destOrd="0" presId="urn:microsoft.com/office/officeart/2005/8/layout/radial1"/>
    <dgm:cxn modelId="{05DAEAA1-079C-4D78-8756-1D0DC75FA30A}" type="presParOf" srcId="{BD397481-EA9C-4A49-B9A7-64E43A4260F0}" destId="{1FDEE421-4F1E-4DB8-B5EA-537258E067AD}" srcOrd="6" destOrd="0" presId="urn:microsoft.com/office/officeart/2005/8/layout/radial1"/>
    <dgm:cxn modelId="{6A18F9BE-EFB5-419E-9A65-B26F6AE50524}" type="presParOf" srcId="{BD397481-EA9C-4A49-B9A7-64E43A4260F0}" destId="{4790C33C-A6B1-4B83-BD80-1EC175AE39B4}" srcOrd="7" destOrd="0" presId="urn:microsoft.com/office/officeart/2005/8/layout/radial1"/>
    <dgm:cxn modelId="{F5D4284A-595C-43FC-BF59-2CC869F27A37}" type="presParOf" srcId="{4790C33C-A6B1-4B83-BD80-1EC175AE39B4}" destId="{7ABBA976-3F0D-42A8-A1B8-A0BD5D56DD6F}" srcOrd="0" destOrd="0" presId="urn:microsoft.com/office/officeart/2005/8/layout/radial1"/>
    <dgm:cxn modelId="{158A079A-A5CB-461B-8247-0B0022E313DC}" type="presParOf" srcId="{BD397481-EA9C-4A49-B9A7-64E43A4260F0}" destId="{09783AFF-7309-4071-AE10-057BD055917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A44ED-2121-4E61-BDE1-33889ADDBCA5}">
      <dsp:nvSpPr>
        <dsp:cNvPr id="0" name=""/>
        <dsp:cNvSpPr/>
      </dsp:nvSpPr>
      <dsp:spPr>
        <a:xfrm>
          <a:off x="3139683" y="1529693"/>
          <a:ext cx="1173628" cy="11736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OpenDyslexic" panose="00000500000000000000" pitchFamily="50" charset="0"/>
            </a:rPr>
            <a:t>Newspaper </a:t>
          </a:r>
        </a:p>
      </dsp:txBody>
      <dsp:txXfrm>
        <a:off x="3311557" y="1701567"/>
        <a:ext cx="829880" cy="829880"/>
      </dsp:txXfrm>
    </dsp:sp>
    <dsp:sp modelId="{A6971AC8-33DE-46D0-81B2-C9D4A1A55574}">
      <dsp:nvSpPr>
        <dsp:cNvPr id="0" name=""/>
        <dsp:cNvSpPr/>
      </dsp:nvSpPr>
      <dsp:spPr>
        <a:xfrm rot="16281972">
          <a:off x="3577637" y="1348906"/>
          <a:ext cx="333657" cy="28344"/>
        </a:xfrm>
        <a:custGeom>
          <a:avLst/>
          <a:gdLst/>
          <a:ahLst/>
          <a:cxnLst/>
          <a:rect l="0" t="0" r="0" b="0"/>
          <a:pathLst>
            <a:path>
              <a:moveTo>
                <a:pt x="0" y="14172"/>
              </a:moveTo>
              <a:lnTo>
                <a:pt x="333657" y="1417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736124" y="1354737"/>
        <a:ext cx="16682" cy="16682"/>
      </dsp:txXfrm>
    </dsp:sp>
    <dsp:sp modelId="{E5583135-17A0-4AF3-8EED-2ECD76528490}">
      <dsp:nvSpPr>
        <dsp:cNvPr id="0" name=""/>
        <dsp:cNvSpPr/>
      </dsp:nvSpPr>
      <dsp:spPr>
        <a:xfrm>
          <a:off x="3175620" y="22836"/>
          <a:ext cx="1173628" cy="11736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3347494" y="194710"/>
        <a:ext cx="829880" cy="829880"/>
      </dsp:txXfrm>
    </dsp:sp>
    <dsp:sp modelId="{10EB606B-541A-4819-8B93-DA33A120EB7C}">
      <dsp:nvSpPr>
        <dsp:cNvPr id="0" name=""/>
        <dsp:cNvSpPr/>
      </dsp:nvSpPr>
      <dsp:spPr>
        <a:xfrm>
          <a:off x="4313311" y="2102335"/>
          <a:ext cx="353804" cy="28344"/>
        </a:xfrm>
        <a:custGeom>
          <a:avLst/>
          <a:gdLst/>
          <a:ahLst/>
          <a:cxnLst/>
          <a:rect l="0" t="0" r="0" b="0"/>
          <a:pathLst>
            <a:path>
              <a:moveTo>
                <a:pt x="0" y="14172"/>
              </a:moveTo>
              <a:lnTo>
                <a:pt x="353804" y="1417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481368" y="2107662"/>
        <a:ext cx="17690" cy="17690"/>
      </dsp:txXfrm>
    </dsp:sp>
    <dsp:sp modelId="{23C00ED3-5C6A-4817-920F-0654DD8209AA}">
      <dsp:nvSpPr>
        <dsp:cNvPr id="0" name=""/>
        <dsp:cNvSpPr/>
      </dsp:nvSpPr>
      <dsp:spPr>
        <a:xfrm>
          <a:off x="4667116" y="1529693"/>
          <a:ext cx="1173628" cy="11736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4838990" y="1701567"/>
        <a:ext cx="829880" cy="829880"/>
      </dsp:txXfrm>
    </dsp:sp>
    <dsp:sp modelId="{47F4FDB6-9594-4F4E-8E81-85988839CC0A}">
      <dsp:nvSpPr>
        <dsp:cNvPr id="0" name=""/>
        <dsp:cNvSpPr/>
      </dsp:nvSpPr>
      <dsp:spPr>
        <a:xfrm rot="5400000">
          <a:off x="3549595" y="2866052"/>
          <a:ext cx="353804" cy="28344"/>
        </a:xfrm>
        <a:custGeom>
          <a:avLst/>
          <a:gdLst/>
          <a:ahLst/>
          <a:cxnLst/>
          <a:rect l="0" t="0" r="0" b="0"/>
          <a:pathLst>
            <a:path>
              <a:moveTo>
                <a:pt x="0" y="14172"/>
              </a:moveTo>
              <a:lnTo>
                <a:pt x="353804" y="1417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717652" y="2871379"/>
        <a:ext cx="17690" cy="17690"/>
      </dsp:txXfrm>
    </dsp:sp>
    <dsp:sp modelId="{1FDEE421-4F1E-4DB8-B5EA-537258E067AD}">
      <dsp:nvSpPr>
        <dsp:cNvPr id="0" name=""/>
        <dsp:cNvSpPr/>
      </dsp:nvSpPr>
      <dsp:spPr>
        <a:xfrm>
          <a:off x="3139683" y="3057126"/>
          <a:ext cx="1173628" cy="11736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3311557" y="3229000"/>
        <a:ext cx="829880" cy="829880"/>
      </dsp:txXfrm>
    </dsp:sp>
    <dsp:sp modelId="{4790C33C-A6B1-4B83-BD80-1EC175AE39B4}">
      <dsp:nvSpPr>
        <dsp:cNvPr id="0" name=""/>
        <dsp:cNvSpPr/>
      </dsp:nvSpPr>
      <dsp:spPr>
        <a:xfrm rot="10800000">
          <a:off x="2785878" y="2102335"/>
          <a:ext cx="353804" cy="28344"/>
        </a:xfrm>
        <a:custGeom>
          <a:avLst/>
          <a:gdLst/>
          <a:ahLst/>
          <a:cxnLst/>
          <a:rect l="0" t="0" r="0" b="0"/>
          <a:pathLst>
            <a:path>
              <a:moveTo>
                <a:pt x="0" y="14172"/>
              </a:moveTo>
              <a:lnTo>
                <a:pt x="353804" y="1417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953935" y="2107662"/>
        <a:ext cx="17690" cy="17690"/>
      </dsp:txXfrm>
    </dsp:sp>
    <dsp:sp modelId="{09783AFF-7309-4071-AE10-057BD0559177}">
      <dsp:nvSpPr>
        <dsp:cNvPr id="0" name=""/>
        <dsp:cNvSpPr/>
      </dsp:nvSpPr>
      <dsp:spPr>
        <a:xfrm>
          <a:off x="1612250" y="1529693"/>
          <a:ext cx="1173628" cy="11736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1784124" y="1701567"/>
        <a:ext cx="829880" cy="829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1812A-99C6-4FD5-86FC-C4233476A794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B56E9-B35C-4E14-97F2-1FEBAE916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Draw children’s attention to 5Ws, past tense, headlines, captions, photographs, interviews, witness statements.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190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domain: 2d – make inferences from the text / explain and justify inferences with evidence from the text. Award 1 mark for all three 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91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272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justify and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9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read this first and have the children follow along and then read on their 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9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7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5 minutes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540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5 minutes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0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could use a scale to indicate if they have heard the word before – 1 indicating no, I’ve never heard it before and 5 indicating yes, I know this word well.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7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B56E9-B35C-4E14-97F2-1FEBAE916B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88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B56E9-B35C-4E14-97F2-1FEBAE916BF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232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Challenge: Can children make up their own true/false statements to test a partner?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34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746D-A4BD-4D79-B9AD-B62758F8C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86DC5-D6DE-461E-BE34-336327585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B1528-5F21-49A9-8FA7-2B48B8EA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B3C48-B053-42D0-8E80-710D25E9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99537-B1CB-4EBF-9E5D-2D27C760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87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66C42-2F57-43C2-87A5-BA16B9FF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89EAC-73D2-402C-985B-FBA778BF9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4E48C-F6B0-42D3-857B-AE9059EE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7B01F-7978-4B5D-BFE4-82F0C6B4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961F5-0756-46C7-B785-237165EC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3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32436-E220-4BE3-88A5-0D5D2B488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D246F-8D03-4BC9-A224-479B2EBDB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A38FE-F13F-4F5F-8870-564F81CB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E775-0022-450F-8D21-16DD8D0C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4159C-2B59-4F09-9448-EC06D4F0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9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7708-AC7B-436E-B598-9479200AF9A8}" type="datetime1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401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9D72-374C-40E7-8F6E-D26096102A09}" type="datetime1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2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2B53-72B0-4E30-B438-36737286F681}" type="datetime1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7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CC82-36BC-47C5-9E2D-5C7244A5EB80}" type="datetime1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98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1040-01AB-4F45-BB74-7FAF6E05F27A}" type="datetime1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499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9742-C750-4F1A-9706-EA8224975E3D}" type="datetime1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02EB-5477-403D-837E-F1D93AD1088C}" type="datetime1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993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9F6-C579-42F7-8C64-AACB74DB9D49}" type="datetime1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5D90-9C1D-4E75-BEF2-43AC2F2F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1B424-355E-4B99-8DB2-42E9EBEFD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5D88B-1E40-4C07-A29B-4493DA81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DD431-1CDC-4AD8-9734-1DF4ECFC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A67EA-8993-422E-8CC2-FE8A059A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73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1E3D-1F45-49C7-8021-02C9D1F388EE}" type="datetime1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983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2F5D-398C-4FE8-A326-9184E34249DE}" type="datetime1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354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7A6-542B-41A2-A5BA-080327FF437C}" type="datetime1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5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E346-5223-4480-9B69-22C9045D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A1E8B-1857-4634-BFB7-505721D13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A440A-2231-4CE0-89E8-5B9950FA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4A54B-327E-435A-89F5-F56AC1DD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FBC36-68E1-4E63-92DC-F21F0E1D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2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7619-E486-4EE4-BAA2-F7A199D2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1D87-E0D6-4026-90C5-486EC8D10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5E0E6-B67D-4671-A935-CCF7D5D5E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2AC99-2E9D-4CC7-AA7E-174D46EF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7C5CD-69C2-45A5-A844-B6682D65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D2A38-2BCE-4B63-9338-05D6F77A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3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A102-D42F-4400-9BF6-C569C419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97BAA-A5F8-4E4D-8D7F-CB8C4A9B4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0BCB3-CF5B-42E8-B3A0-97BA14BF0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9C0F5-91D9-4123-A8B4-A58684778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23E05-8774-4633-A808-247DCEA15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F04BE4-6E92-43FB-A8B5-4F8B462D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33D4A-2FA5-4461-B5B2-383DD80C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4F88F-0A44-4C83-9359-6A296ED2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82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8F3D-0FFD-4CFB-8572-F3F8ED1C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315AB-6B49-44F9-ACCF-170DCEA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9F16B-0C9D-426B-ACD6-088086B8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91EC2-F71C-4BFA-8372-156A7F13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1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52426-BA17-4DD5-BC24-627BC4D9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5F413-237D-4FCC-BA40-763F6AF1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DE9FA-53AD-44EC-AD8D-FECDE96A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5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9B37-7216-4599-8E22-CAC91FAB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96F4-FBF2-4B87-A628-9A873A9F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18CA5-E365-4AFF-BE10-52F9391B8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E2FE8-EDBD-46E9-BC51-ADC4ECD7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8D7EA-3413-448F-BFCD-9C6FCA18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2E68-15E3-411D-95E2-A9F69C16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2FE6-1EA4-4061-B220-16DEB4E6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B0A92-0F46-4FA9-9C0F-F6A023D7F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13817-16A3-4A5A-BD3E-03260F127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369B8-4C60-4C4D-875E-9814815D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655F9-B9FF-41C7-B617-225523FA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E015C-0BD7-4C31-B10B-D48F0925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8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C1360-A30C-4111-9F3F-F63A811B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F4D35-DC49-4C54-89D1-C27C971F4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B89DA-0698-4A4A-B55B-F5F498886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F3B8-2D81-4242-81A7-1353D76A543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D0532-A6D5-4814-A9F4-41CC33563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6B007-CF04-434F-BA94-8369EDFF3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49E7-9D8E-4663-842C-54977F8FB68C}" type="datetime1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6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game, sitting, person, table&#10;&#10;Description automatically generated">
            <a:extLst>
              <a:ext uri="{FF2B5EF4-FFF2-40B4-BE49-F238E27FC236}">
                <a16:creationId xmlns:a16="http://schemas.microsoft.com/office/drawing/2014/main" id="{9E2DC583-0203-1043-B287-59E86539A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r="32687" b="-1"/>
          <a:stretch/>
        </p:blipFill>
        <p:spPr>
          <a:xfrm>
            <a:off x="3523488" y="-136515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D7870-DBF1-4BB0-90C9-0C2B19EC0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>
                <a:latin typeface="OpenDyslexic" panose="00000500000000000000" pitchFamily="50" charset="0"/>
              </a:rPr>
              <a:t>DRAGON ROARS INTO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BFCAD-9C42-42AD-BB07-13D02BCFB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GB" sz="2000" dirty="0">
              <a:highlight>
                <a:srgbClr val="FFFF00"/>
              </a:highlight>
              <a:latin typeface="OpenDyslexic" panose="00000500000000000000" pitchFamily="50" charset="0"/>
            </a:endParaRPr>
          </a:p>
          <a:p>
            <a:pPr algn="l"/>
            <a:r>
              <a:rPr lang="en-GB" sz="2000" dirty="0">
                <a:highlight>
                  <a:srgbClr val="FFFF00"/>
                </a:highlight>
                <a:latin typeface="OpenDyslexic" panose="00000500000000000000" pitchFamily="50" charset="0"/>
              </a:rPr>
              <a:t>Text Focus: Newspaper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1305A-C97E-4E4E-98AB-EFB193D0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</a:rPr>
              <a:t>© The Literacy Shed</a:t>
            </a:r>
          </a:p>
        </p:txBody>
      </p:sp>
    </p:spTree>
    <p:extLst>
      <p:ext uri="{BB962C8B-B14F-4D97-AF65-F5344CB8AC3E}">
        <p14:creationId xmlns:p14="http://schemas.microsoft.com/office/powerpoint/2010/main" val="422600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15BFE6-636D-4F9D-98D2-4D47CA6F5EAC}"/>
              </a:ext>
            </a:extLst>
          </p:cNvPr>
          <p:cNvSpPr txBox="1">
            <a:spLocks/>
          </p:cNvSpPr>
          <p:nvPr/>
        </p:nvSpPr>
        <p:spPr>
          <a:xfrm>
            <a:off x="938104" y="321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100" b="1" dirty="0">
                <a:solidFill>
                  <a:srgbClr val="00B050"/>
                </a:solidFill>
                <a:latin typeface="OpenDyslexic" panose="00000500000000000000" pitchFamily="50" charset="0"/>
              </a:rPr>
              <a:t>Task 4: Vocabulary Synonyms </a:t>
            </a:r>
            <a:br>
              <a:rPr lang="en-GB" dirty="0">
                <a:latin typeface="OpenDyslexic" panose="00000500000000000000" pitchFamily="50" charset="0"/>
              </a:rPr>
            </a:br>
            <a:endParaRPr lang="en-GB" sz="3100" i="1" dirty="0">
              <a:latin typeface="OpenDyslexic" panose="00000500000000000000" pitchFamily="50" charset="0"/>
            </a:endParaRP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0CA5CDF1-CEA2-436B-A766-0297B34B76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8" y="321427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BB5324-5FEF-43DF-B5F8-2187085698FD}"/>
              </a:ext>
            </a:extLst>
          </p:cNvPr>
          <p:cNvSpPr txBox="1"/>
          <p:nvPr/>
        </p:nvSpPr>
        <p:spPr>
          <a:xfrm>
            <a:off x="1256447" y="1550461"/>
            <a:ext cx="102853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" panose="00000500000000000000" pitchFamily="50" charset="0"/>
              </a:rPr>
              <a:t>Look at: It was created in 2002 with the eventual </a:t>
            </a:r>
            <a:r>
              <a:rPr lang="en-GB" sz="2800" i="1" dirty="0">
                <a:latin typeface="OpenDyslexic" panose="00000500000000000000" pitchFamily="50" charset="0"/>
              </a:rPr>
              <a:t>aim</a:t>
            </a:r>
            <a:r>
              <a:rPr lang="en-GB" sz="2800" dirty="0">
                <a:latin typeface="OpenDyslexic" panose="00000500000000000000" pitchFamily="50" charset="0"/>
              </a:rPr>
              <a:t> of sending civilians into space. </a:t>
            </a:r>
          </a:p>
          <a:p>
            <a:endParaRPr lang="en-GB" sz="2800" dirty="0">
              <a:latin typeface="OpenDyslexic" panose="00000500000000000000" pitchFamily="50" charset="0"/>
            </a:endParaRPr>
          </a:p>
          <a:p>
            <a:r>
              <a:rPr lang="en-GB" sz="2800" dirty="0">
                <a:latin typeface="OpenDyslexic" panose="00000500000000000000" pitchFamily="50" charset="0"/>
              </a:rPr>
              <a:t>What does the word </a:t>
            </a:r>
            <a:r>
              <a:rPr lang="en-GB" sz="2800" b="1" i="1" dirty="0">
                <a:latin typeface="OpenDyslexic" panose="00000500000000000000" pitchFamily="50" charset="0"/>
              </a:rPr>
              <a:t>aim </a:t>
            </a:r>
            <a:r>
              <a:rPr lang="en-GB" sz="2800" dirty="0">
                <a:latin typeface="OpenDyslexic" panose="00000500000000000000" pitchFamily="50" charset="0"/>
              </a:rPr>
              <a:t>mean in this sentence?</a:t>
            </a:r>
          </a:p>
          <a:p>
            <a:r>
              <a:rPr lang="en-GB" sz="2800" dirty="0">
                <a:latin typeface="OpenDyslexic" panose="00000500000000000000" pitchFamily="50" charset="0"/>
              </a:rPr>
              <a:t>Tick </a:t>
            </a:r>
            <a:r>
              <a:rPr lang="en-GB" sz="2800" b="1" dirty="0">
                <a:latin typeface="OpenDyslexic" panose="00000500000000000000" pitchFamily="50" charset="0"/>
              </a:rPr>
              <a:t>one</a:t>
            </a:r>
            <a:r>
              <a:rPr lang="en-GB" sz="2800" dirty="0">
                <a:latin typeface="OpenDyslexic" panose="00000500000000000000" pitchFamily="50" charset="0"/>
              </a:rPr>
              <a:t>. 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4AC667F-3D7F-4A74-AD60-7768667B7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672"/>
              </p:ext>
            </p:extLst>
          </p:nvPr>
        </p:nvGraphicFramePr>
        <p:xfrm>
          <a:off x="1256447" y="3907155"/>
          <a:ext cx="9878914" cy="259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02034">
                  <a:extLst>
                    <a:ext uri="{9D8B030D-6E8A-4147-A177-3AD203B41FA5}">
                      <a16:colId xmlns:a16="http://schemas.microsoft.com/office/drawing/2014/main" val="3965812320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4279216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8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OpenDyslexic" panose="00000500000000000000" pitchFamily="50" charset="0"/>
                        </a:rPr>
                        <a:t>Tick 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03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OpenDyslexic" panose="00000500000000000000" pitchFamily="50" charset="0"/>
                        </a:rPr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50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OpenDyslexic" panose="00000500000000000000" pitchFamily="50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2354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OpenDyslexic" panose="00000500000000000000" pitchFamily="50" charset="0"/>
                        </a:rPr>
                        <a:t>targeted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1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OpenDyslexic" panose="00000500000000000000" pitchFamily="50" charset="0"/>
                        </a:rPr>
                        <a:t>journey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693158"/>
                  </a:ext>
                </a:extLst>
              </a:tr>
            </a:tbl>
          </a:graphicData>
        </a:graphic>
      </p:graphicFrame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006EA169-B5CF-3E4C-A63D-667F64854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9176" y="4437887"/>
            <a:ext cx="525905" cy="5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7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0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OpenDyslexic" panose="00000500000000000000" pitchFamily="50" charset="0"/>
              </a:rPr>
              <a:t>Task 5: True or false?</a:t>
            </a:r>
            <a:br>
              <a:rPr lang="en-GB" dirty="0">
                <a:solidFill>
                  <a:srgbClr val="00B050"/>
                </a:solidFill>
                <a:latin typeface="OpenDyslexic" panose="00000500000000000000" pitchFamily="50" charset="0"/>
              </a:rPr>
            </a:br>
            <a:br>
              <a:rPr lang="en-GB" dirty="0">
                <a:solidFill>
                  <a:srgbClr val="00B050"/>
                </a:solidFill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Using information from the text, tick one box in each row to show whether  each statement is true or false.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7" name="Picture 6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C0EEC15E-553F-4D09-9837-823835346A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" y="274320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D328DDD-A7A9-4A4D-8983-FA7BA9DBE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601147"/>
              </p:ext>
            </p:extLst>
          </p:nvPr>
        </p:nvGraphicFramePr>
        <p:xfrm>
          <a:off x="365760" y="2499360"/>
          <a:ext cx="11531600" cy="392023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645130">
                  <a:extLst>
                    <a:ext uri="{9D8B030D-6E8A-4147-A177-3AD203B41FA5}">
                      <a16:colId xmlns:a16="http://schemas.microsoft.com/office/drawing/2014/main" val="3011569777"/>
                    </a:ext>
                  </a:extLst>
                </a:gridCol>
                <a:gridCol w="2573069">
                  <a:extLst>
                    <a:ext uri="{9D8B030D-6E8A-4147-A177-3AD203B41FA5}">
                      <a16:colId xmlns:a16="http://schemas.microsoft.com/office/drawing/2014/main" val="1475674683"/>
                    </a:ext>
                  </a:extLst>
                </a:gridCol>
                <a:gridCol w="2313401">
                  <a:extLst>
                    <a:ext uri="{9D8B030D-6E8A-4147-A177-3AD203B41FA5}">
                      <a16:colId xmlns:a16="http://schemas.microsoft.com/office/drawing/2014/main" val="1756313162"/>
                    </a:ext>
                  </a:extLst>
                </a:gridCol>
              </a:tblGrid>
              <a:tr h="72859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Alta" pitchFamily="2" charset="77"/>
                        </a:rPr>
                        <a:t>STATEMENT</a:t>
                      </a:r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Alta" pitchFamily="2" charset="77"/>
                        </a:rPr>
                        <a:t>TRUE</a:t>
                      </a:r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Alta" pitchFamily="2" charset="77"/>
                        </a:rPr>
                        <a:t>FALSE</a:t>
                      </a:r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194303"/>
                  </a:ext>
                </a:extLst>
              </a:tr>
              <a:tr h="72859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Alta" pitchFamily="2" charset="77"/>
                        </a:rPr>
                        <a:t>Reusable technology will make future space flight more expensive and more less efficient.</a:t>
                      </a:r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latin typeface="OpenDyslexicAlta" pitchFamily="2" charset="77"/>
                      </a:endParaRP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7435256"/>
                  </a:ext>
                </a:extLst>
              </a:tr>
              <a:tr h="72859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Alta" pitchFamily="2" charset="77"/>
                        </a:rPr>
                        <a:t>The SpaceX Demo-2 was the first crewed ship to launch from American soil since 2011.</a:t>
                      </a:r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latin typeface="OpenDyslexicAlta" pitchFamily="2" charset="77"/>
                      </a:endParaRP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5260961"/>
                  </a:ext>
                </a:extLst>
              </a:tr>
              <a:tr h="72859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Alta" pitchFamily="2" charset="77"/>
                        </a:rPr>
                        <a:t>On the 31st May 2017, the first-ever private spacecraft docked with the International Space Station</a:t>
                      </a:r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latin typeface="OpenDyslexicAlta" pitchFamily="2" charset="77"/>
                      </a:endParaRP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5605944"/>
                  </a:ext>
                </a:extLst>
              </a:tr>
              <a:tr h="72859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Alta" pitchFamily="2" charset="77"/>
                        </a:rPr>
                        <a:t>Doug Hurley has spent over 683 hours in space. </a:t>
                      </a:r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latin typeface="OpenDyslexicAlta" pitchFamily="2" charset="77"/>
                      </a:endParaRP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5973932"/>
                  </a:ext>
                </a:extLst>
              </a:tr>
            </a:tbl>
          </a:graphicData>
        </a:graphic>
      </p:graphicFrame>
      <p:pic>
        <p:nvPicPr>
          <p:cNvPr id="8" name="Graphic 7" descr="Tick">
            <a:extLst>
              <a:ext uri="{FF2B5EF4-FFF2-40B4-BE49-F238E27FC236}">
                <a16:creationId xmlns:a16="http://schemas.microsoft.com/office/drawing/2014/main" id="{160C15C7-77CC-8F44-9BEA-F78EC4FDD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808" y="3291839"/>
            <a:ext cx="525905" cy="525905"/>
          </a:xfrm>
          <a:prstGeom prst="rect">
            <a:avLst/>
          </a:prstGeom>
        </p:spPr>
      </p:pic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A3F48DEE-FE75-8E43-8DC8-BAE813F50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4904" y="4035551"/>
            <a:ext cx="525905" cy="525905"/>
          </a:xfrm>
          <a:prstGeom prst="rect">
            <a:avLst/>
          </a:prstGeom>
        </p:spPr>
      </p:pic>
      <p:pic>
        <p:nvPicPr>
          <p:cNvPr id="10" name="Graphic 9" descr="Tick">
            <a:extLst>
              <a:ext uri="{FF2B5EF4-FFF2-40B4-BE49-F238E27FC236}">
                <a16:creationId xmlns:a16="http://schemas.microsoft.com/office/drawing/2014/main" id="{5DEEE3D3-53A1-1246-B46B-370C03F91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808" y="4855717"/>
            <a:ext cx="525905" cy="525905"/>
          </a:xfrm>
          <a:prstGeom prst="rect">
            <a:avLst/>
          </a:prstGeom>
        </p:spPr>
      </p:pic>
      <p:pic>
        <p:nvPicPr>
          <p:cNvPr id="11" name="Graphic 10" descr="Tick">
            <a:extLst>
              <a:ext uri="{FF2B5EF4-FFF2-40B4-BE49-F238E27FC236}">
                <a16:creationId xmlns:a16="http://schemas.microsoft.com/office/drawing/2014/main" id="{D8F518C3-8859-7A45-B21C-340967939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4903" y="5830445"/>
            <a:ext cx="525905" cy="5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OpenDyslexic" panose="00000500000000000000" pitchFamily="50" charset="0"/>
              </a:rPr>
              <a:t>Task 6: Inference</a:t>
            </a: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Using information from the text, tick one box in each row to show whether each statement is a fact or an opinion.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D328DDD-A7A9-4A4D-8983-FA7BA9DBE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32891"/>
              </p:ext>
            </p:extLst>
          </p:nvPr>
        </p:nvGraphicFramePr>
        <p:xfrm>
          <a:off x="731520" y="2499359"/>
          <a:ext cx="10607040" cy="38941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12348">
                  <a:extLst>
                    <a:ext uri="{9D8B030D-6E8A-4147-A177-3AD203B41FA5}">
                      <a16:colId xmlns:a16="http://schemas.microsoft.com/office/drawing/2014/main" val="3011569777"/>
                    </a:ext>
                  </a:extLst>
                </a:gridCol>
                <a:gridCol w="2366770">
                  <a:extLst>
                    <a:ext uri="{9D8B030D-6E8A-4147-A177-3AD203B41FA5}">
                      <a16:colId xmlns:a16="http://schemas.microsoft.com/office/drawing/2014/main" val="1475674683"/>
                    </a:ext>
                  </a:extLst>
                </a:gridCol>
                <a:gridCol w="2127922">
                  <a:extLst>
                    <a:ext uri="{9D8B030D-6E8A-4147-A177-3AD203B41FA5}">
                      <a16:colId xmlns:a16="http://schemas.microsoft.com/office/drawing/2014/main" val="1756313162"/>
                    </a:ext>
                  </a:extLst>
                </a:gridCol>
              </a:tblGrid>
              <a:tr h="941229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FACT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OPINION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94303"/>
                  </a:ext>
                </a:extLst>
              </a:tr>
              <a:tr h="94122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" panose="00000500000000000000" pitchFamily="50" charset="0"/>
                        </a:rPr>
                        <a:t>The Falcon 9 rocket that launched the shuttle is one of the world’s most reusable rockets.</a:t>
                      </a:r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435256"/>
                  </a:ext>
                </a:extLst>
              </a:tr>
              <a:tr h="941229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Doug Hurley is an amazing, wonderful person.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60961"/>
                  </a:ext>
                </a:extLst>
              </a:tr>
              <a:tr h="94122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" panose="00000500000000000000" pitchFamily="50" charset="0"/>
                        </a:rPr>
                        <a:t>The Dragon shuttle, SpaceX Demo-2, launched from Cape Canaveral in Florida on the 30th May. </a:t>
                      </a:r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05944"/>
                  </a:ext>
                </a:extLst>
              </a:tr>
            </a:tbl>
          </a:graphicData>
        </a:graphic>
      </p:graphicFrame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D3E6A841-0979-4837-A0C9-F0F14FE5E1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4" y="183197"/>
            <a:ext cx="1034415" cy="821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Graphic 6" descr="Tick">
            <a:extLst>
              <a:ext uri="{FF2B5EF4-FFF2-40B4-BE49-F238E27FC236}">
                <a16:creationId xmlns:a16="http://schemas.microsoft.com/office/drawing/2014/main" id="{A1769654-0C31-5B47-B042-8C6528828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0447" y="3638997"/>
            <a:ext cx="525905" cy="525905"/>
          </a:xfrm>
          <a:prstGeom prst="rect">
            <a:avLst/>
          </a:prstGeom>
        </p:spPr>
      </p:pic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F0A8BC94-6BFD-D04F-8592-E87736121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8776" y="4620767"/>
            <a:ext cx="525905" cy="525905"/>
          </a:xfrm>
          <a:prstGeom prst="rect">
            <a:avLst/>
          </a:prstGeom>
        </p:spPr>
      </p:pic>
      <p:pic>
        <p:nvPicPr>
          <p:cNvPr id="10" name="Graphic 9" descr="Tick">
            <a:extLst>
              <a:ext uri="{FF2B5EF4-FFF2-40B4-BE49-F238E27FC236}">
                <a16:creationId xmlns:a16="http://schemas.microsoft.com/office/drawing/2014/main" id="{E6384DB2-4038-034D-ABFD-0DEC4D0D7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0446" y="5540409"/>
            <a:ext cx="525905" cy="5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F111-5730-4464-AAE9-8293C609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B050"/>
                </a:solidFill>
                <a:latin typeface="OpenDyslexic" panose="00000500000000000000" pitchFamily="50" charset="0"/>
              </a:rPr>
              <a:t>Task 7: Summarise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E6D8-8EFF-403F-AFFF-93118C174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888490"/>
            <a:ext cx="10515600" cy="4351338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As they let the Earth’s atmosphere, Behnken said that Earth was, “a single planet with a shared atmosphere. It’s our shared place in this universe.”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What do you think astronaut Robert Behnken meant be this?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0BB590-3726-42F5-87E1-669FF148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9" name="Picture 8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947DF123-A7D8-405F-96B8-981A46EED5A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7" y="563721"/>
            <a:ext cx="977265" cy="80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BB4BB0-0894-4210-8F1C-0024AB18E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48225"/>
            <a:ext cx="1220724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B050"/>
                </a:solidFill>
                <a:latin typeface="OpenDyslexic" panose="00000500000000000000" pitchFamily="50" charset="0"/>
              </a:rPr>
              <a:t>You have reached the end of the lesson!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60" y="1803667"/>
            <a:ext cx="10515600" cy="29940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Summarise this newspaper text in one word and explain your word choice.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What features of a newspaper text can you find in ‘Dragon Roars into Space’? What features are missing? 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Can you think of a new headline for this newspaper article?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10" name="Picture 9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F909043B-C894-4915-AE22-1D6A34465A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" y="295752"/>
            <a:ext cx="977265" cy="80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1C0345-8BB9-451D-80A6-94C697D4C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48225"/>
            <a:ext cx="1220724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5B17-BECE-4899-BD41-A7A40E17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689" y="1694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00B050"/>
                </a:solidFill>
                <a:latin typeface="OpenDyslexic" panose="00000500000000000000" pitchFamily="50" charset="0"/>
              </a:rPr>
              <a:t>Today we are learning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BE71-2DAD-4F77-A4DD-CCB64CB3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15084"/>
            <a:ext cx="10515600" cy="4351338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identify new words when you read and discuss their meaning in context</a:t>
            </a:r>
          </a:p>
          <a:p>
            <a:pPr marL="0" indent="0">
              <a:buNone/>
            </a:pPr>
            <a:br>
              <a:rPr lang="en-GB" dirty="0">
                <a:latin typeface="OpenDyslexic" panose="00000500000000000000" pitchFamily="50" charset="0"/>
              </a:rPr>
            </a:br>
            <a:r>
              <a:rPr lang="en-GB" dirty="0">
                <a:latin typeface="OpenDyslexic" panose="00000500000000000000" pitchFamily="50" charset="0"/>
              </a:rPr>
              <a:t>explain and justify using evidence from the text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retrieve simple facts</a:t>
            </a:r>
          </a:p>
        </p:txBody>
      </p:sp>
      <p:pic>
        <p:nvPicPr>
          <p:cNvPr id="7" name="Picture 6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ECF45050-602A-450E-9E07-C60638E265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4" y="1736996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576E6-1223-41E2-A4F7-CD0B764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11" name="Picture 10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954DF670-8B95-4A40-913A-1EB5549C8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1" y="3912269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3719FCDA-2320-4FAA-AA08-EAE1DEC6CB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5" y="2802498"/>
            <a:ext cx="1059815" cy="83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659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26A0-7584-4C54-ACD0-BC586073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0"/>
            <a:ext cx="1101852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00B050"/>
                </a:solidFill>
                <a:latin typeface="OpenDyslexic" panose="00000500000000000000" pitchFamily="50" charset="0"/>
              </a:rPr>
              <a:t>Before beginning…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67177-E924-4CA7-90DD-563D35B00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07188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OpenDyslexic" panose="00000500000000000000" pitchFamily="50" charset="0"/>
              </a:rPr>
              <a:t>What can you remember about the features of a NEWSPAPER ARTICLE?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826E-BBBE-4E45-9F1B-AB30963C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A1A44BB-C4C6-4CFC-92BC-A56B8B7A5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830015"/>
              </p:ext>
            </p:extLst>
          </p:nvPr>
        </p:nvGraphicFramePr>
        <p:xfrm>
          <a:off x="2422525" y="2123334"/>
          <a:ext cx="7452995" cy="423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picture containing game, sitting, person, table&#10;&#10;Description automatically generated">
            <a:extLst>
              <a:ext uri="{FF2B5EF4-FFF2-40B4-BE49-F238E27FC236}">
                <a16:creationId xmlns:a16="http://schemas.microsoft.com/office/drawing/2014/main" id="{707BF376-DA70-CF46-A5F2-7C85C0AFCF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712" y="5339391"/>
            <a:ext cx="3727196" cy="16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1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26A0-7584-4C54-ACD0-BC586073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222885"/>
            <a:ext cx="1101852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B050"/>
                </a:solidFill>
                <a:latin typeface="OpenDyslexic" panose="00000500000000000000" pitchFamily="50" charset="0"/>
              </a:rPr>
              <a:t>Task 1: Read ‘Dragon Roars into Space’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67177-E924-4CA7-90DD-563D35B0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b="1" i="1" dirty="0">
                <a:latin typeface="OpenDyslexic" panose="00000500000000000000" pitchFamily="50" charset="0"/>
              </a:rPr>
              <a:t>While you are reading, you may wish to:</a:t>
            </a:r>
          </a:p>
          <a:p>
            <a:endParaRPr lang="en-GB" dirty="0">
              <a:latin typeface="OpenDyslexic" panose="00000500000000000000" pitchFamily="50" charset="0"/>
            </a:endParaRPr>
          </a:p>
          <a:p>
            <a:r>
              <a:rPr lang="en-GB" dirty="0">
                <a:latin typeface="OpenDyslexic" panose="00000500000000000000" pitchFamily="50" charset="0"/>
              </a:rPr>
              <a:t>Underline and identify any new, unknown words</a:t>
            </a:r>
          </a:p>
          <a:p>
            <a:r>
              <a:rPr lang="en-GB" dirty="0">
                <a:latin typeface="OpenDyslexic" panose="00000500000000000000" pitchFamily="50" charset="0"/>
              </a:rPr>
              <a:t>Underline any interesting facts</a:t>
            </a:r>
          </a:p>
          <a:p>
            <a:endParaRPr lang="en-GB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b="1" i="1" dirty="0">
                <a:latin typeface="OpenDyslexic" panose="00000500000000000000" pitchFamily="50" charset="0"/>
              </a:rPr>
              <a:t>Challenge:</a:t>
            </a:r>
          </a:p>
          <a:p>
            <a:pPr marL="0" indent="0" algn="ctr">
              <a:buNone/>
            </a:pPr>
            <a:r>
              <a:rPr lang="en-GB" b="1" i="1" dirty="0">
                <a:solidFill>
                  <a:srgbClr val="00B050"/>
                </a:solidFill>
                <a:latin typeface="OpenDyslexic" panose="00000500000000000000" pitchFamily="50" charset="0"/>
              </a:rPr>
              <a:t>What does ‘remained in the realm of science fiction fantasy’ mean?</a:t>
            </a:r>
          </a:p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826E-BBBE-4E45-9F1B-AB30963C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A picture containing game, sitting, person, table&#10;&#10;Description automatically generated">
            <a:extLst>
              <a:ext uri="{FF2B5EF4-FFF2-40B4-BE49-F238E27FC236}">
                <a16:creationId xmlns:a16="http://schemas.microsoft.com/office/drawing/2014/main" id="{C40D5735-4E0F-1F44-9720-253887C9C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712" y="5339391"/>
            <a:ext cx="3727196" cy="16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6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28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OpenDyslexic" panose="00000500000000000000" pitchFamily="50" charset="0"/>
              </a:rPr>
              <a:t>Task 1: Read ‘Dragon Roars into Space’ </a:t>
            </a:r>
            <a:br>
              <a:rPr lang="en-GB" dirty="0">
                <a:solidFill>
                  <a:srgbClr val="00B050"/>
                </a:solidFill>
                <a:latin typeface="OpenDyslexic" panose="00000500000000000000" pitchFamily="50" charset="0"/>
              </a:rPr>
            </a:br>
            <a:br>
              <a:rPr lang="en-GB" dirty="0">
                <a:solidFill>
                  <a:srgbClr val="00B050"/>
                </a:solidFill>
                <a:latin typeface="OpenDyslexic" panose="00000500000000000000" pitchFamily="50" charset="0"/>
              </a:rPr>
            </a:br>
            <a:r>
              <a:rPr lang="en-GB" sz="3100" b="1" i="1" dirty="0">
                <a:latin typeface="OpenDyslexic" panose="00000500000000000000" pitchFamily="50" charset="0"/>
              </a:rPr>
              <a:t>Read this extract from the text. Think carefully about punctuation and how to make the speech sound engaging!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611562"/>
            <a:ext cx="11551920" cy="150907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OpenDyslexic" panose="00000500000000000000" pitchFamily="50" charset="0"/>
              </a:rPr>
              <a:t>As they left the Earth’s atmosphere, Behnken said that Earth was, “a single planet with a shared atmosphere. It’s our shared place in this universe.”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</p:spTree>
    <p:extLst>
      <p:ext uri="{BB962C8B-B14F-4D97-AF65-F5344CB8AC3E}">
        <p14:creationId xmlns:p14="http://schemas.microsoft.com/office/powerpoint/2010/main" val="12263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28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OpenDyslexic" panose="00000500000000000000" pitchFamily="50" charset="0"/>
              </a:rPr>
              <a:t>Task 2: Quick-fire retrieval</a:t>
            </a:r>
            <a:br>
              <a:rPr lang="en-GB" dirty="0">
                <a:solidFill>
                  <a:srgbClr val="00B050"/>
                </a:solidFill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9642"/>
            <a:ext cx="10515600" cy="4206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Write the answers to these! 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1) Who spoke these famous words? “One small step for man. One giant leap for mankind.”</a:t>
            </a: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2) When did the first-ever private spacecraft dock with the International Space Station?</a:t>
            </a: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3) Who owns SpaceX?</a:t>
            </a: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4) Where did SpaceX Demo-2 launch from?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22960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9497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28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OpenDyslexic" panose="00000500000000000000" pitchFamily="50" charset="0"/>
              </a:rPr>
              <a:t>Task 2: Quick-fire retrieval ANSWERS</a:t>
            </a:r>
            <a:br>
              <a:rPr lang="en-GB" dirty="0">
                <a:solidFill>
                  <a:srgbClr val="00B050"/>
                </a:solidFill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9642"/>
            <a:ext cx="10515600" cy="42067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1) Who spoke these famous words? “One small step for man. One giant leap for mankind.” </a:t>
            </a:r>
            <a:r>
              <a:rPr lang="en-GB" i="1" dirty="0">
                <a:solidFill>
                  <a:srgbClr val="00B050"/>
                </a:solidFill>
                <a:latin typeface="OpenDyslexic" panose="00000500000000000000" pitchFamily="50" charset="0"/>
              </a:rPr>
              <a:t>Neil Armstrong</a:t>
            </a: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2) When did the first-ever private spacecraft dock with the International Space Station? </a:t>
            </a:r>
            <a:r>
              <a:rPr lang="en-GB" i="1" dirty="0">
                <a:solidFill>
                  <a:srgbClr val="00B050"/>
                </a:solidFill>
                <a:latin typeface="OpenDyslexic" panose="00000500000000000000" pitchFamily="50" charset="0"/>
              </a:rPr>
              <a:t>31</a:t>
            </a:r>
            <a:r>
              <a:rPr lang="en-GB" i="1" baseline="30000" dirty="0">
                <a:solidFill>
                  <a:srgbClr val="00B050"/>
                </a:solidFill>
                <a:latin typeface="OpenDyslexic" panose="00000500000000000000" pitchFamily="50" charset="0"/>
              </a:rPr>
              <a:t>st</a:t>
            </a:r>
            <a:r>
              <a:rPr lang="en-GB" i="1" dirty="0">
                <a:solidFill>
                  <a:srgbClr val="00B050"/>
                </a:solidFill>
                <a:latin typeface="OpenDyslexic" panose="00000500000000000000" pitchFamily="50" charset="0"/>
              </a:rPr>
              <a:t> May 2020</a:t>
            </a: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3) Who owns SpaceX? </a:t>
            </a:r>
            <a:r>
              <a:rPr lang="en-GB" i="1" dirty="0">
                <a:solidFill>
                  <a:srgbClr val="00B050"/>
                </a:solidFill>
                <a:latin typeface="OpenDyslexic" panose="00000500000000000000" pitchFamily="50" charset="0"/>
              </a:rPr>
              <a:t>Elon Musk</a:t>
            </a: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4) Where did SpaceX Demo-2 launch from? </a:t>
            </a:r>
            <a:r>
              <a:rPr lang="en-GB" i="1" dirty="0">
                <a:solidFill>
                  <a:srgbClr val="00B050"/>
                </a:solidFill>
                <a:latin typeface="OpenDyslexic" panose="00000500000000000000" pitchFamily="50" charset="0"/>
              </a:rPr>
              <a:t>Cape Canaveral in Florida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22960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3011242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8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OpenDyslexic" panose="00000500000000000000" pitchFamily="50" charset="0"/>
              </a:rPr>
              <a:t>Task 3: Vocabulary Check</a:t>
            </a:r>
            <a:br>
              <a:rPr lang="en-GB" dirty="0">
                <a:solidFill>
                  <a:srgbClr val="00B050"/>
                </a:solidFill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Complete this table to show your understanding of these words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47" y="410961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CDC8856-5849-4079-8C57-F3030F219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215784"/>
              </p:ext>
            </p:extLst>
          </p:nvPr>
        </p:nvGraphicFramePr>
        <p:xfrm>
          <a:off x="792480" y="2401809"/>
          <a:ext cx="10561320" cy="34720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40330">
                  <a:extLst>
                    <a:ext uri="{9D8B030D-6E8A-4147-A177-3AD203B41FA5}">
                      <a16:colId xmlns:a16="http://schemas.microsoft.com/office/drawing/2014/main" val="2746525837"/>
                    </a:ext>
                  </a:extLst>
                </a:gridCol>
                <a:gridCol w="2640330">
                  <a:extLst>
                    <a:ext uri="{9D8B030D-6E8A-4147-A177-3AD203B41FA5}">
                      <a16:colId xmlns:a16="http://schemas.microsoft.com/office/drawing/2014/main" val="2746955558"/>
                    </a:ext>
                  </a:extLst>
                </a:gridCol>
                <a:gridCol w="2640330">
                  <a:extLst>
                    <a:ext uri="{9D8B030D-6E8A-4147-A177-3AD203B41FA5}">
                      <a16:colId xmlns:a16="http://schemas.microsoft.com/office/drawing/2014/main" val="2776669998"/>
                    </a:ext>
                  </a:extLst>
                </a:gridCol>
                <a:gridCol w="2640330">
                  <a:extLst>
                    <a:ext uri="{9D8B030D-6E8A-4147-A177-3AD203B41FA5}">
                      <a16:colId xmlns:a16="http://schemas.microsoft.com/office/drawing/2014/main" val="283282535"/>
                    </a:ext>
                  </a:extLst>
                </a:gridCol>
              </a:tblGrid>
              <a:tr h="86800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Alta" pitchFamily="2" charset="77"/>
                        </a:rPr>
                        <a:t>Word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Alta" pitchFamily="2" charset="77"/>
                        </a:rPr>
                        <a:t>Have you heard the word before?</a:t>
                      </a:r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Alta" pitchFamily="2" charset="77"/>
                        </a:rPr>
                        <a:t>What do you think it means?</a:t>
                      </a:r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Alta" pitchFamily="2" charset="77"/>
                        </a:rPr>
                        <a:t>Use in a sentence of your own</a:t>
                      </a:r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663662"/>
                  </a:ext>
                </a:extLst>
              </a:tr>
              <a:tr h="868005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OpenDyslexicAlta" pitchFamily="2" charset="77"/>
                        </a:rPr>
                        <a:t>realm</a:t>
                      </a:r>
                      <a:endParaRPr lang="en-GB" sz="2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953810"/>
                  </a:ext>
                </a:extLst>
              </a:tr>
              <a:tr h="868005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OpenDyslexicAlta" pitchFamily="2" charset="77"/>
                        </a:rPr>
                        <a:t>immortal</a:t>
                      </a:r>
                      <a:endParaRPr lang="en-GB" sz="2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228112"/>
                  </a:ext>
                </a:extLst>
              </a:tr>
              <a:tr h="868005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OpenDyslexicAlta" pitchFamily="2" charset="77"/>
                        </a:rPr>
                        <a:t>frontiers</a:t>
                      </a:r>
                      <a:endParaRPr lang="en-GB" sz="2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5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2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15BFE6-636D-4F9D-98D2-4D47CA6F5EAC}"/>
              </a:ext>
            </a:extLst>
          </p:cNvPr>
          <p:cNvSpPr txBox="1">
            <a:spLocks/>
          </p:cNvSpPr>
          <p:nvPr/>
        </p:nvSpPr>
        <p:spPr>
          <a:xfrm>
            <a:off x="938104" y="321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100" b="1" dirty="0">
                <a:solidFill>
                  <a:srgbClr val="00B050"/>
                </a:solidFill>
                <a:latin typeface="OpenDyslexic" panose="00000500000000000000" pitchFamily="50" charset="0"/>
              </a:rPr>
              <a:t>Task 4: Vocabulary Synonyms</a:t>
            </a:r>
            <a:br>
              <a:rPr lang="en-GB" dirty="0">
                <a:latin typeface="OpenDyslexic" panose="00000500000000000000" pitchFamily="50" charset="0"/>
              </a:rPr>
            </a:br>
            <a:endParaRPr lang="en-GB" sz="3100" i="1" dirty="0">
              <a:latin typeface="OpenDyslexic" panose="00000500000000000000" pitchFamily="50" charset="0"/>
            </a:endParaRP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0CA5CDF1-CEA2-436B-A766-0297B34B76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8" y="321427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BB5324-5FEF-43DF-B5F8-2187085698FD}"/>
              </a:ext>
            </a:extLst>
          </p:cNvPr>
          <p:cNvSpPr txBox="1"/>
          <p:nvPr/>
        </p:nvSpPr>
        <p:spPr>
          <a:xfrm>
            <a:off x="1256447" y="1229475"/>
            <a:ext cx="102853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" panose="00000500000000000000" pitchFamily="50" charset="0"/>
              </a:rPr>
              <a:t>The idea of sending civilians into space, or </a:t>
            </a:r>
            <a:r>
              <a:rPr lang="en-GB" sz="2800" i="1" dirty="0">
                <a:latin typeface="OpenDyslexic" panose="00000500000000000000" pitchFamily="50" charset="0"/>
              </a:rPr>
              <a:t>colonising</a:t>
            </a:r>
            <a:r>
              <a:rPr lang="en-GB" sz="2800" dirty="0">
                <a:latin typeface="OpenDyslexic" panose="00000500000000000000" pitchFamily="50" charset="0"/>
              </a:rPr>
              <a:t> Mars…</a:t>
            </a:r>
          </a:p>
          <a:p>
            <a:endParaRPr lang="en-GB" sz="2800" dirty="0">
              <a:latin typeface="OpenDyslexic" panose="00000500000000000000" pitchFamily="50" charset="0"/>
            </a:endParaRPr>
          </a:p>
          <a:p>
            <a:r>
              <a:rPr lang="en-GB" sz="2800" dirty="0">
                <a:latin typeface="OpenDyslexic" panose="00000500000000000000" pitchFamily="50" charset="0"/>
              </a:rPr>
              <a:t>What does the word </a:t>
            </a:r>
            <a:r>
              <a:rPr lang="en-GB" sz="2800" b="1" i="1" dirty="0">
                <a:latin typeface="OpenDyslexic" panose="00000500000000000000" pitchFamily="50" charset="0"/>
              </a:rPr>
              <a:t>colonising</a:t>
            </a:r>
            <a:r>
              <a:rPr lang="en-GB" sz="2800" dirty="0">
                <a:latin typeface="OpenDyslexic" panose="00000500000000000000" pitchFamily="50" charset="0"/>
              </a:rPr>
              <a:t> mean in this sentence?</a:t>
            </a:r>
          </a:p>
          <a:p>
            <a:r>
              <a:rPr lang="en-GB" sz="2800" dirty="0">
                <a:latin typeface="OpenDyslexic" panose="00000500000000000000" pitchFamily="50" charset="0"/>
              </a:rPr>
              <a:t>Tick </a:t>
            </a:r>
            <a:r>
              <a:rPr lang="en-GB" sz="2800" b="1" dirty="0">
                <a:latin typeface="OpenDyslexic" panose="00000500000000000000" pitchFamily="50" charset="0"/>
              </a:rPr>
              <a:t>one</a:t>
            </a:r>
            <a:r>
              <a:rPr lang="en-GB" sz="2800" dirty="0">
                <a:latin typeface="OpenDyslexic" panose="00000500000000000000" pitchFamily="50" charset="0"/>
              </a:rPr>
              <a:t>. 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4AC667F-3D7F-4A74-AD60-7768667B7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59524"/>
              </p:ext>
            </p:extLst>
          </p:nvPr>
        </p:nvGraphicFramePr>
        <p:xfrm>
          <a:off x="1256447" y="3907155"/>
          <a:ext cx="9878914" cy="259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02034">
                  <a:extLst>
                    <a:ext uri="{9D8B030D-6E8A-4147-A177-3AD203B41FA5}">
                      <a16:colId xmlns:a16="http://schemas.microsoft.com/office/drawing/2014/main" val="3965812320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4279216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8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OpenDyslexic" panose="00000500000000000000" pitchFamily="50" charset="0"/>
                        </a:rPr>
                        <a:t>Tick 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03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OpenDyslexic" panose="00000500000000000000" pitchFamily="50" charset="0"/>
                        </a:rPr>
                        <a:t>controlling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50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OpenDyslexic" panose="00000500000000000000" pitchFamily="50" charset="0"/>
                        </a:rPr>
                        <a:t>loading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2354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OpenDyslexic" panose="00000500000000000000" pitchFamily="50" charset="0"/>
                        </a:rPr>
                        <a:t>populating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1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OpenDyslexic" panose="00000500000000000000" pitchFamily="50" charset="0"/>
                        </a:rPr>
                        <a:t>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693158"/>
                  </a:ext>
                </a:extLst>
              </a:tr>
            </a:tbl>
          </a:graphicData>
        </a:graphic>
      </p:graphicFrame>
      <p:pic>
        <p:nvPicPr>
          <p:cNvPr id="3" name="Graphic 2" descr="Tick">
            <a:extLst>
              <a:ext uri="{FF2B5EF4-FFF2-40B4-BE49-F238E27FC236}">
                <a16:creationId xmlns:a16="http://schemas.microsoft.com/office/drawing/2014/main" id="{33B61E2D-554C-494F-8A1B-F0FBF816F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3560" y="5462015"/>
            <a:ext cx="525905" cy="5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6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906</Words>
  <Application>Microsoft Office PowerPoint</Application>
  <PresentationFormat>Widescreen</PresentationFormat>
  <Paragraphs>121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OpenDyslexic</vt:lpstr>
      <vt:lpstr>Calibri Light</vt:lpstr>
      <vt:lpstr>Calibri</vt:lpstr>
      <vt:lpstr>OpenDyslexicAlta</vt:lpstr>
      <vt:lpstr>Arial</vt:lpstr>
      <vt:lpstr>Office Theme</vt:lpstr>
      <vt:lpstr>1_Office Theme</vt:lpstr>
      <vt:lpstr>DRAGON ROARS INTO SPACE</vt:lpstr>
      <vt:lpstr>Today we are learning to…</vt:lpstr>
      <vt:lpstr>Before beginning…</vt:lpstr>
      <vt:lpstr>Task 1: Read ‘Dragon Roars into Space’  </vt:lpstr>
      <vt:lpstr>Task 1: Read ‘Dragon Roars into Space’   Read this extract from the text. Think carefully about punctuation and how to make the speech sound engaging!</vt:lpstr>
      <vt:lpstr>Task 2: Quick-fire retrieval  </vt:lpstr>
      <vt:lpstr>Task 2: Quick-fire retrieval ANSWERS  </vt:lpstr>
      <vt:lpstr>Task 3: Vocabulary Check  Complete this table to show your understanding of these words</vt:lpstr>
      <vt:lpstr>PowerPoint Presentation</vt:lpstr>
      <vt:lpstr>PowerPoint Presentation</vt:lpstr>
      <vt:lpstr>Task 5: True or false?  Using information from the text, tick one box in each row to show whether  each statement is true or false.</vt:lpstr>
      <vt:lpstr>Task 6: Inference Using information from the text, tick one box in each row to show whether each statement is a fact or an opinion.</vt:lpstr>
      <vt:lpstr>Task 7: Summarise</vt:lpstr>
      <vt:lpstr>You have reached the end of the lesson!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DRAGON ROARS INTO SPACE</dc:title>
  <dc:creator>Rob Smith</dc:creator>
  <cp:lastModifiedBy>Christina Fleming</cp:lastModifiedBy>
  <cp:revision>3</cp:revision>
  <dcterms:created xsi:type="dcterms:W3CDTF">2020-09-21T09:40:47Z</dcterms:created>
  <dcterms:modified xsi:type="dcterms:W3CDTF">2021-01-14T10:07:30Z</dcterms:modified>
</cp:coreProperties>
</file>