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8" r:id="rId4"/>
    <p:sldId id="259" r:id="rId5"/>
    <p:sldId id="271" r:id="rId6"/>
    <p:sldId id="280" r:id="rId7"/>
    <p:sldId id="340" r:id="rId8"/>
    <p:sldId id="341" r:id="rId9"/>
    <p:sldId id="342" r:id="rId10"/>
    <p:sldId id="343" r:id="rId11"/>
    <p:sldId id="318" r:id="rId12"/>
    <p:sldId id="333" r:id="rId13"/>
    <p:sldId id="325" r:id="rId14"/>
    <p:sldId id="332" r:id="rId15"/>
    <p:sldId id="338" r:id="rId16"/>
    <p:sldId id="335" r:id="rId17"/>
    <p:sldId id="269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OpenDyslexic" panose="00000500000000000000" pitchFamily="50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FFCC"/>
    <a:srgbClr val="CCCC00"/>
    <a:srgbClr val="CCECFF"/>
    <a:srgbClr val="C55A1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94648"/>
  </p:normalViewPr>
  <p:slideViewPr>
    <p:cSldViewPr snapToGrid="0">
      <p:cViewPr varScale="1">
        <p:scale>
          <a:sx n="108" d="100"/>
          <a:sy n="108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812A-99C6-4FD5-86FC-C4233476A79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56E9-B35C-4E14-97F2-1FEBAE9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this first and have the children follow along and then read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8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78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their opinions!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131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1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54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pace, volume, expression. Do any words need emphasising?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could use a scale to indicate if they have heard the word before – 1 indicating no, I’ve never heard it before and 5 indicating yes, I know this word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3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46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61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Challenge: Can children make up their own true/false statements to test a partner?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2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8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746D-A4BD-4D79-B9AD-B62758F8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86DC5-D6DE-461E-BE34-33632758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1528-5F21-49A9-8FA7-2B48B8E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3C48-B053-42D0-8E80-710D25E9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99537-B1CB-4EBF-9E5D-2D27C76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6C42-2F57-43C2-87A5-BA16B9FF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89EAC-73D2-402C-985B-FBA778BF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E48C-F6B0-42D3-857B-AE9059EE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B01F-7978-4B5D-BFE4-82F0C6B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61F5-0756-46C7-B785-237165E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32436-E220-4BE3-88A5-0D5D2B48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246F-8D03-4BC9-A224-479B2EBD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38FE-F13F-4F5F-8870-564F81CB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E775-0022-450F-8D21-16DD8D0C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159C-2B59-4F09-9448-EC06D4F0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7708-AC7B-436E-B598-9479200AF9A8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9D72-374C-40E7-8F6E-D26096102A09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2B53-72B0-4E30-B438-36737286F681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C82-36BC-47C5-9E2D-5C7244A5EB80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8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1040-01AB-4F45-BB74-7FAF6E05F27A}" type="datetime1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3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9742-C750-4F1A-9706-EA8224975E3D}" type="datetime1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5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02EB-5477-403D-837E-F1D93AD1088C}" type="datetime1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9F6-C579-42F7-8C64-AACB74DB9D49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6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D90-9C1D-4E75-BEF2-43AC2F2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B424-355E-4B99-8DB2-42E9EBEF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D88B-1E40-4C07-A29B-4493DA81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431-1CDC-4AD8-9734-1DF4ECF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67EA-8993-422E-8CC2-FE8A059A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7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1E3D-1F45-49C7-8021-02C9D1F388EE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6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2F5D-398C-4FE8-A326-9184E34249DE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47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7A6-542B-41A2-A5BA-080327FF437C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E346-5223-4480-9B69-22C9045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1E8B-1857-4634-BFB7-505721D1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440A-2231-4CE0-89E8-5B9950FA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A54B-327E-435A-89F5-F56AC1DD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FBC36-68E1-4E63-92DC-F21F0E1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7619-E486-4EE4-BAA2-F7A199D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D87-E0D6-4026-90C5-486EC8D1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5E0E6-B67D-4671-A935-CCF7D5D5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AC99-2E9D-4CC7-AA7E-174D46EF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C5CD-69C2-45A5-A844-B6682D6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2A38-2BCE-4B63-9338-05D6F77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A102-D42F-4400-9BF6-C569C41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7BAA-A5F8-4E4D-8D7F-CB8C4A9B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BCB3-CF5B-42E8-B3A0-97BA14B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9C0F5-91D9-4123-A8B4-A58684778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23E05-8774-4633-A808-247DCEA1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04BE4-6E92-43FB-A8B5-4F8B462D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33D4A-2FA5-4461-B5B2-383DD80C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4F88F-0A44-4C83-9359-6A296ED2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2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F3D-0FFD-4CFB-8572-F3F8ED1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315AB-6B49-44F9-ACCF-170DCEA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9F16B-0C9D-426B-ACD6-088086B8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1EC2-F71C-4BFA-8372-156A7F13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52426-BA17-4DD5-BC24-627BC4D9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F413-237D-4FCC-BA40-763F6AF1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DE9FA-53AD-44EC-AD8D-FECDE96A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9B37-7216-4599-8E22-CAC91FA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6F4-FBF2-4B87-A628-9A873A9F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8CA5-E365-4AFF-BE10-52F9391B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E2FE8-EDBD-46E9-BC51-ADC4ECD7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D7EA-3413-448F-BFCD-9C6FCA1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2E68-15E3-411D-95E2-A9F69C1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2FE6-1EA4-4061-B220-16DEB4E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B0A92-0F46-4FA9-9C0F-F6A023D7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13817-16A3-4A5A-BD3E-03260F12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369B8-4C60-4C4D-875E-9814815D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55F9-B9FF-41C7-B617-225523FA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015C-0BD7-4C31-B10B-D48F092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1360-A30C-4111-9F3F-F63A811B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4D35-DC49-4C54-89D1-C27C971F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89DA-0698-4A4A-B55B-F5F498886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3B8-2D81-4242-81A7-1353D76A54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0532-A6D5-4814-A9F4-41CC33563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B007-CF04-434F-BA94-8369EDFF3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49E7-9D8E-4663-842C-54977F8FB68C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7870-DBF1-4BB0-90C9-0C2B19EC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2377242"/>
            <a:ext cx="10759440" cy="13236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Mount Everest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FCAD-9C42-42AD-BB07-13D02BCF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6902"/>
            <a:ext cx="9144000" cy="1655762"/>
          </a:xfrm>
        </p:spPr>
        <p:txBody>
          <a:bodyPr>
            <a:normAutofit/>
          </a:bodyPr>
          <a:lstStyle/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Text Focus: Information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1305A-C97E-4E4E-98AB-EFB193D0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FA8EB-7E09-49BE-8FAA-C90EDB8A2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5: True or false? </a:t>
            </a:r>
            <a:br>
              <a:rPr lang="en-GB" dirty="0">
                <a:solidFill>
                  <a:srgbClr val="00B0F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 each statement is true or false.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0EEC15E-553F-4D09-9837-823835346A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" y="274320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42798"/>
              </p:ext>
            </p:extLst>
          </p:nvPr>
        </p:nvGraphicFramePr>
        <p:xfrm>
          <a:off x="274320" y="2499363"/>
          <a:ext cx="11653520" cy="380716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96544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507234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7777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The wind at the summit of Mount Everest often reaches nearly 200mph.</a:t>
                      </a: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60684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Since 1924, over 300 people have died while trying to climb Everest.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777456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Over half of Mount Everest is underwater.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  <a:tr h="876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Everest is the tallest mountain in the world.</a:t>
                      </a:r>
                    </a:p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73932"/>
                  </a:ext>
                </a:extLst>
              </a:tr>
            </a:tbl>
          </a:graphicData>
        </a:graphic>
      </p:graphicFrame>
      <p:pic>
        <p:nvPicPr>
          <p:cNvPr id="8" name="Graphic 7" descr="Tick">
            <a:extLst>
              <a:ext uri="{FF2B5EF4-FFF2-40B4-BE49-F238E27FC236}">
                <a16:creationId xmlns:a16="http://schemas.microsoft.com/office/drawing/2014/main" id="{06990C5E-A048-4B7E-86D4-943E873B5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9360" y="2971800"/>
            <a:ext cx="914400" cy="914400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F241423B-7092-4F31-9FFE-C1ABD3BCA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9360" y="3837692"/>
            <a:ext cx="914400" cy="914400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FE79930D-49F0-496A-AC6A-B7051A5D1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2016" y="4628971"/>
            <a:ext cx="914400" cy="914400"/>
          </a:xfrm>
          <a:prstGeom prst="rect">
            <a:avLst/>
          </a:prstGeom>
        </p:spPr>
      </p:pic>
      <p:pic>
        <p:nvPicPr>
          <p:cNvPr id="11" name="Graphic 10" descr="Tick">
            <a:extLst>
              <a:ext uri="{FF2B5EF4-FFF2-40B4-BE49-F238E27FC236}">
                <a16:creationId xmlns:a16="http://schemas.microsoft.com/office/drawing/2014/main" id="{5D9EF7C6-ED49-46F9-BB63-B5BBD5893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2016" y="53880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1) </a:t>
            </a:r>
            <a:r>
              <a:rPr lang="en-GB" dirty="0">
                <a:latin typeface="OpenDyslexic" panose="00000500000000000000" pitchFamily="50" charset="0"/>
              </a:rPr>
              <a:t>Who is the youngest person to climb Mount Everest?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Edmund Hillary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OpenDyslexic" panose="00000500000000000000" pitchFamily="50" charset="0"/>
              </a:rPr>
              <a:t>Tenzing</a:t>
            </a:r>
            <a:r>
              <a:rPr lang="en-GB" dirty="0">
                <a:latin typeface="OpenDyslexic" panose="00000500000000000000" pitchFamily="50" charset="0"/>
              </a:rPr>
              <a:t> Norgay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Junko </a:t>
            </a:r>
            <a:r>
              <a:rPr lang="en-GB" dirty="0" err="1">
                <a:latin typeface="OpenDyslexic" panose="00000500000000000000" pitchFamily="50" charset="0"/>
              </a:rPr>
              <a:t>Tabei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Jordan Romero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8999061" y="4315861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2) </a:t>
            </a:r>
            <a:r>
              <a:rPr lang="en-GB" dirty="0">
                <a:latin typeface="OpenDyslexic" panose="00000500000000000000" pitchFamily="50" charset="0"/>
              </a:rPr>
              <a:t>When is the mountain safest to climb?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May/June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May/November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December/</a:t>
            </a:r>
          </a:p>
          <a:p>
            <a:pPr algn="ctr"/>
            <a:r>
              <a:rPr lang="en-GB" dirty="0">
                <a:latin typeface="OpenDyslexic" panose="00000500000000000000" pitchFamily="50" charset="0"/>
              </a:rPr>
              <a:t>January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April/May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3097528" y="4281094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3) </a:t>
            </a:r>
            <a:r>
              <a:rPr lang="en-GB" dirty="0">
                <a:latin typeface="OpenDyslexic" panose="00000500000000000000" pitchFamily="50" charset="0"/>
              </a:rPr>
              <a:t>Who was the first woman to scale the mountain?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Christina Dodwell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Isabelle Bird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Junko </a:t>
            </a:r>
            <a:r>
              <a:rPr lang="en-GB" dirty="0" err="1">
                <a:latin typeface="OpenDyslexic" panose="00000500000000000000" pitchFamily="50" charset="0"/>
              </a:rPr>
              <a:t>Tabei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Sylvia Earle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6088062" y="4214017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Agree or disagree? </a:t>
            </a:r>
            <a:br>
              <a:rPr lang="en-GB" dirty="0">
                <a:solidFill>
                  <a:srgbClr val="00B0F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Which of these statements do you agree with? Which do you disagree with? Why?.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29277"/>
              </p:ext>
            </p:extLst>
          </p:nvPr>
        </p:nvGraphicFramePr>
        <p:xfrm>
          <a:off x="274320" y="2458722"/>
          <a:ext cx="11653520" cy="41960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32968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385636840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53784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Not 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Disagree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I would like to climb to the top of Mount Everest.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Scaling Mount Everest seems very dangerous.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82359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I would feel more comfortable climbing Mount Everest in November.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  <a:tr h="92945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George Everest did not deserve to have the mountain named after himself.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73932"/>
                  </a:ext>
                </a:extLst>
              </a:tr>
            </a:tbl>
          </a:graphicData>
        </a:graphic>
      </p:graphicFrame>
      <p:pic>
        <p:nvPicPr>
          <p:cNvPr id="12" name="Picture 1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FF3EA1B-2B83-429E-86AB-4A2434C14A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3" y="262890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89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6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8: Summarise!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462"/>
            <a:ext cx="10515600" cy="4406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Complete these sentence stems, using information from the text!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Climbing Mount Everest is treacherous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because</a:t>
            </a:r>
            <a:r>
              <a:rPr lang="en-GB" i="1" dirty="0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Climbing Mount Everest is treacherous</a:t>
            </a:r>
            <a:r>
              <a:rPr lang="en-GB" i="1" dirty="0">
                <a:latin typeface="OpenDyslexic" panose="00000500000000000000" pitchFamily="50" charset="0"/>
              </a:rPr>
              <a:t>,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but</a:t>
            </a:r>
            <a:r>
              <a:rPr lang="en-GB" i="1" dirty="0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Climbing Mount Everest is treacherous</a:t>
            </a:r>
            <a:r>
              <a:rPr lang="en-GB" i="1" dirty="0">
                <a:latin typeface="OpenDyslexic" panose="00000500000000000000" pitchFamily="50" charset="0"/>
              </a:rPr>
              <a:t>,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so</a:t>
            </a:r>
            <a:r>
              <a:rPr lang="en-GB" i="1" dirty="0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1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9: Odd one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Which is the odd one out and why?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George Everest      Edmund Hillary      Junko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Tabei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Dyslexic" panose="00000500000000000000" pitchFamily="50" charset="0"/>
            </a:endParaRP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and your own ideas to support your opinion. There are no right or wrong answers!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29B0EB2-8E87-4DF2-A69B-10A78AC53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3" y="439262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8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You have reached the end of the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8989"/>
            <a:ext cx="10515600" cy="25572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Can you think of a sub-title for each paragraph?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Perhaps you can use alliteration in your sub-titles! 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If you liked this try: </a:t>
            </a:r>
            <a:r>
              <a:rPr lang="en-GB" i="1" dirty="0">
                <a:latin typeface="OpenDyslexic" panose="00000500000000000000" pitchFamily="50" charset="0"/>
              </a:rPr>
              <a:t>Survivors</a:t>
            </a:r>
            <a:r>
              <a:rPr lang="en-GB" dirty="0">
                <a:latin typeface="OpenDyslexic" panose="00000500000000000000" pitchFamily="50" charset="0"/>
              </a:rPr>
              <a:t> by David Long and Kerry Hyndman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89B6E-EE73-4FA2-B92D-F535C8514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680"/>
            <a:ext cx="12192000" cy="20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Today we are learning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6" y="2788574"/>
            <a:ext cx="10515600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identify new words and their meaning</a:t>
            </a:r>
          </a:p>
          <a:p>
            <a:pPr marL="0" indent="0">
              <a:buNone/>
            </a:pPr>
            <a:br>
              <a:rPr lang="en-GB" dirty="0">
                <a:latin typeface="OpenDyslexic" panose="00000500000000000000" pitchFamily="50" charset="0"/>
              </a:rPr>
            </a:br>
            <a:r>
              <a:rPr lang="en-GB" dirty="0">
                <a:latin typeface="OpenDyslexic" panose="00000500000000000000" pitchFamily="50" charset="0"/>
              </a:rPr>
              <a:t>explain and justify using evidence from the text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retrieve simple facts, match figures, answer true and false questions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ECF45050-602A-450E-9E07-C60638E26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3" y="3214789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1" name="Picture 10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54DF670-8B95-4A40-913A-1EB5549C8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6" y="5383502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3719FCDA-2320-4FAA-AA08-EAE1DEC6CB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2" y="4272280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3E024E-9065-4D42-A40A-67631B4F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0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22885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1: Read ‘Mount Everest’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i="1" dirty="0">
                <a:latin typeface="OpenDyslexic" panose="00000500000000000000" pitchFamily="50" charset="0"/>
              </a:rPr>
              <a:t>While you are reading, you may wish to: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Underline and identify any new, unknown words</a:t>
            </a:r>
          </a:p>
          <a:p>
            <a:r>
              <a:rPr lang="en-GB" dirty="0">
                <a:latin typeface="OpenDyslexic" panose="00000500000000000000" pitchFamily="50" charset="0"/>
              </a:rPr>
              <a:t>Underline any interesting facts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i="1" dirty="0">
                <a:latin typeface="OpenDyslexic" panose="00000500000000000000" pitchFamily="50" charset="0"/>
              </a:rPr>
              <a:t>Challenge: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C00000"/>
                </a:solidFill>
                <a:latin typeface="OpenDyslexic" panose="00000500000000000000" pitchFamily="50" charset="0"/>
              </a:rPr>
              <a:t>What is the most interesting fact you’ve learnt?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C00000"/>
                </a:solidFill>
                <a:latin typeface="OpenDyslexic" panose="00000500000000000000" pitchFamily="50" charset="0"/>
              </a:rPr>
              <a:t>Was there anything puzzling or confusing?</a:t>
            </a:r>
          </a:p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198766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7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2: Fluency and Expression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b="1" i="1" dirty="0">
                <a:latin typeface="OpenDyslexic" panose="00000500000000000000" pitchFamily="50" charset="0"/>
              </a:rPr>
              <a:t>Read this extract from the text. Think carefully about how to make this extract engaging!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CE60AD5-23BE-4215-920F-6A904F93C7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" y="819935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119C5-4126-4FF9-A172-48DF4B9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02" y="2977952"/>
            <a:ext cx="11339195" cy="2737215"/>
          </a:xfr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endParaRPr lang="en-GB" sz="1600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As Sir Edmund Hillary said, “I am a lucky man. I have had a dream and it has come true, and that is not a thing that happens often to men.”</a:t>
            </a:r>
            <a:endParaRPr lang="en-GB" sz="24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3: Vocabulary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Complete this table to show your understanding of these words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47" y="410961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1105"/>
            <a:ext cx="4114800" cy="365125"/>
          </a:xfrm>
        </p:spPr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DC8856-5849-4079-8C57-F3030F219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50516"/>
              </p:ext>
            </p:extLst>
          </p:nvPr>
        </p:nvGraphicFramePr>
        <p:xfrm>
          <a:off x="792480" y="2523729"/>
          <a:ext cx="10515600" cy="38624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465258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46955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766699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282535"/>
                    </a:ext>
                  </a:extLst>
                </a:gridCol>
              </a:tblGrid>
              <a:tr h="96561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Non, verb, adjective?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Draw a picture of the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6366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53810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summit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2811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expedition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>
                <a:latin typeface="OpenDyslexic" panose="00000500000000000000" pitchFamily="50" charset="0"/>
              </a:rPr>
              <a:t>Find and copy a group or words or sentence which tells us that Mount Everest is known throughout the world. 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41290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372819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>
                <a:latin typeface="OpenDyslexic" panose="00000500000000000000" pitchFamily="50" charset="0"/>
              </a:rPr>
              <a:t>Find and copy a group or words or sentence which tells us that Mount Everest is known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</a:t>
            </a:r>
            <a:r>
              <a:rPr lang="en-GB" dirty="0">
                <a:latin typeface="OpenDyslexic" panose="00000500000000000000" pitchFamily="50" charset="0"/>
              </a:rPr>
              <a:t>throughout the world. 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C00000"/>
                </a:solidFill>
                <a:latin typeface="OpenDyslexic" panose="00000500000000000000" pitchFamily="50" charset="0"/>
              </a:rPr>
              <a:t>Mount Everest is one of the most famous        mountains in the world.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41290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D05B8E3-5DA8-4C16-9CE1-45BE74149006}"/>
              </a:ext>
            </a:extLst>
          </p:cNvPr>
          <p:cNvSpPr/>
          <p:nvPr/>
        </p:nvSpPr>
        <p:spPr>
          <a:xfrm>
            <a:off x="3876040" y="5233194"/>
            <a:ext cx="4130040" cy="1107440"/>
          </a:xfrm>
          <a:prstGeom prst="wedgeRectCallout">
            <a:avLst>
              <a:gd name="adj1" fmla="val -59947"/>
              <a:gd name="adj2" fmla="val 735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Do you agree? Are there any other phrases or sentences you could use?</a:t>
            </a:r>
          </a:p>
        </p:txBody>
      </p:sp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166736CE-6F93-42C4-8A2B-29188417B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6680" y="4135006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1265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>
                <a:latin typeface="OpenDyslexic" panose="00000500000000000000" pitchFamily="50" charset="0"/>
              </a:rPr>
              <a:t>Find and copy a group or words or sentence in paragraph which tell us that Mount Everest is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treacherous</a:t>
            </a:r>
            <a:r>
              <a:rPr lang="en-GB" dirty="0">
                <a:latin typeface="OpenDyslexic" panose="00000500000000000000" pitchFamily="50" charset="0"/>
              </a:rPr>
              <a:t>. 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41290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244110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 ANSWERS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2) Find and copy a group or words or sentence in paragraph which tell us that Mount Everest is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treacherous</a:t>
            </a:r>
            <a:r>
              <a:rPr lang="en-GB" dirty="0">
                <a:latin typeface="OpenDyslexic" panose="00000500000000000000" pitchFamily="50" charset="0"/>
              </a:rPr>
              <a:t>. 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C00000"/>
                </a:solidFill>
                <a:latin typeface="OpenDyslexic" panose="00000500000000000000" pitchFamily="50" charset="0"/>
              </a:rPr>
              <a:t>The peak is constantly covered in a deep layer of snow.</a:t>
            </a:r>
          </a:p>
          <a:p>
            <a:pPr marL="0" indent="0">
              <a:buNone/>
            </a:pPr>
            <a:r>
              <a:rPr lang="en-GB" i="1" dirty="0">
                <a:solidFill>
                  <a:srgbClr val="C00000"/>
                </a:solidFill>
                <a:latin typeface="OpenDyslexic" panose="00000500000000000000" pitchFamily="50" charset="0"/>
              </a:rPr>
              <a:t>There are only two periods each year where the mountain is safe enough to climb.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" y="408780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063086C-3C00-4F1D-A1A0-3297F15B117A}"/>
              </a:ext>
            </a:extLst>
          </p:cNvPr>
          <p:cNvSpPr/>
          <p:nvPr/>
        </p:nvSpPr>
        <p:spPr>
          <a:xfrm>
            <a:off x="3977640" y="5398699"/>
            <a:ext cx="4130040" cy="1107440"/>
          </a:xfrm>
          <a:prstGeom prst="wedgeRectCallout">
            <a:avLst>
              <a:gd name="adj1" fmla="val -59947"/>
              <a:gd name="adj2" fmla="val 735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Do you agree? Are there any other phrases or sentences you could use?</a:t>
            </a:r>
          </a:p>
        </p:txBody>
      </p:sp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F06CF1C7-6D63-4ECF-B644-CDBEBE1E2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1760" y="4608645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397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985</Words>
  <Application>Microsoft Office PowerPoint</Application>
  <PresentationFormat>Widescreen</PresentationFormat>
  <Paragraphs>152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OpenDyslexic</vt:lpstr>
      <vt:lpstr>Arial</vt:lpstr>
      <vt:lpstr>Calibri Light</vt:lpstr>
      <vt:lpstr>Office Theme</vt:lpstr>
      <vt:lpstr>1_Office Theme</vt:lpstr>
      <vt:lpstr>Mount Everest</vt:lpstr>
      <vt:lpstr>Today we are learning to…</vt:lpstr>
      <vt:lpstr>Task 1: Read ‘Mount Everest’  </vt:lpstr>
      <vt:lpstr>Task 2: Fluency and Expression  Read this extract from the text. Think carefully about how to make this extract engaging!</vt:lpstr>
      <vt:lpstr>Task 3: Vocabulary Check  Complete this table to show your understanding of these words</vt:lpstr>
      <vt:lpstr>Task 4: Find and Copy  </vt:lpstr>
      <vt:lpstr>Task 4: Find and Copy  </vt:lpstr>
      <vt:lpstr>Task 4: Find and Copy  </vt:lpstr>
      <vt:lpstr>Task 4: Find and Copy ANSWERS  </vt:lpstr>
      <vt:lpstr>Task 5: True or false?   Using information from the text, tick one box in each row to show whether  each statement is true or false.</vt:lpstr>
      <vt:lpstr>Task 6: Multiple choice  </vt:lpstr>
      <vt:lpstr>Task 6: Multiple choice  </vt:lpstr>
      <vt:lpstr>Task 6: Multiple choice  </vt:lpstr>
      <vt:lpstr>Task 7: Agree or disagree?   Which of these statements do you agree with? Which do you disagree with? Why?.</vt:lpstr>
      <vt:lpstr>Task 8: Summarise!</vt:lpstr>
      <vt:lpstr>Task 9: Odd one out!</vt:lpstr>
      <vt:lpstr>You have reached the end of the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Finch Solution</dc:title>
  <dc:creator>Ian Eagleton</dc:creator>
  <cp:lastModifiedBy>Christina Fleming</cp:lastModifiedBy>
  <cp:revision>96</cp:revision>
  <dcterms:created xsi:type="dcterms:W3CDTF">2020-03-02T10:35:52Z</dcterms:created>
  <dcterms:modified xsi:type="dcterms:W3CDTF">2021-01-12T11:36:16Z</dcterms:modified>
</cp:coreProperties>
</file>