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707"/>
  </p:normalViewPr>
  <p:slideViewPr>
    <p:cSldViewPr snapToGrid="0" snapToObjects="1">
      <p:cViewPr varScale="1">
        <p:scale>
          <a:sx n="64" d="100"/>
          <a:sy n="64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1FA75-83C5-E84D-AF06-89FC5746CFF1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F5EA9-6C78-6B49-9485-262AB4796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0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5EA9-6C78-6B49-9485-262AB47967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4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5EA9-6C78-6B49-9485-262AB47967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8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A145-11C9-444F-86A7-5AB8924BA62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E8C8-1E87-2048-B064-D09C4501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4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A145-11C9-444F-86A7-5AB8924BA62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E8C8-1E87-2048-B064-D09C4501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A145-11C9-444F-86A7-5AB8924BA62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E8C8-1E87-2048-B064-D09C4501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A145-11C9-444F-86A7-5AB8924BA62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E8C8-1E87-2048-B064-D09C4501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A145-11C9-444F-86A7-5AB8924BA62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E8C8-1E87-2048-B064-D09C4501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1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A145-11C9-444F-86A7-5AB8924BA62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E8C8-1E87-2048-B064-D09C4501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5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A145-11C9-444F-86A7-5AB8924BA62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E8C8-1E87-2048-B064-D09C4501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3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A145-11C9-444F-86A7-5AB8924BA62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E8C8-1E87-2048-B064-D09C4501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2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A145-11C9-444F-86A7-5AB8924BA62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E8C8-1E87-2048-B064-D09C4501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3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A145-11C9-444F-86A7-5AB8924BA62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E8C8-1E87-2048-B064-D09C4501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A145-11C9-444F-86A7-5AB8924BA62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E8C8-1E87-2048-B064-D09C4501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5A145-11C9-444F-86A7-5AB8924BA627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DE8C8-1E87-2048-B064-D09C4501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8441" y="839955"/>
            <a:ext cx="78124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Intention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find equivalent fractions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9611" y="3474297"/>
            <a:ext cx="5745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</a:t>
            </a:r>
            <a:r>
              <a:rPr lang="en-GB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equivalent?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93718A1-D83D-4890-A5F8-B03F1F4247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74"/>
    </mc:Choice>
    <mc:Fallback>
      <p:transition spd="slow" advTm="1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9494" y="1529478"/>
            <a:ext cx="37237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—   =         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0294" y="1521457"/>
            <a:ext cx="372378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            </a:t>
            </a:r>
          </a:p>
          <a:p>
            <a:pPr algn="ctr"/>
            <a:endParaRPr lang="en-GB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08880" y="159966"/>
            <a:ext cx="2821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turn</a:t>
            </a:r>
          </a:p>
        </p:txBody>
      </p:sp>
      <p:sp>
        <p:nvSpPr>
          <p:cNvPr id="2" name="Rectangle 1"/>
          <p:cNvSpPr/>
          <p:nvPr/>
        </p:nvSpPr>
        <p:spPr>
          <a:xfrm>
            <a:off x="6224394" y="1555633"/>
            <a:ext cx="5774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GB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7087" y="348870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489AB13-7ABF-44EB-A83F-7BC16C2AD0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5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70"/>
    </mc:Choice>
    <mc:Fallback>
      <p:transition spd="slow" advTm="24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5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9494" y="1529478"/>
            <a:ext cx="37237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—   =         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0294" y="1521457"/>
            <a:ext cx="372378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           </a:t>
            </a:r>
          </a:p>
          <a:p>
            <a:pPr algn="ctr"/>
            <a:endParaRPr lang="en-GB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95021" y="159966"/>
            <a:ext cx="2449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turn</a:t>
            </a:r>
          </a:p>
        </p:txBody>
      </p:sp>
      <p:sp>
        <p:nvSpPr>
          <p:cNvPr id="2" name="Rectangle 1"/>
          <p:cNvSpPr/>
          <p:nvPr/>
        </p:nvSpPr>
        <p:spPr>
          <a:xfrm>
            <a:off x="6205959" y="1555633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n-GB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7087" y="348870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U-Turn Arrow 8"/>
          <p:cNvSpPr/>
          <p:nvPr/>
        </p:nvSpPr>
        <p:spPr>
          <a:xfrm>
            <a:off x="4106778" y="930442"/>
            <a:ext cx="2502569" cy="657726"/>
          </a:xfrm>
          <a:prstGeom prst="uturnArrow">
            <a:avLst>
              <a:gd name="adj1" fmla="val 5488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U-Turn Arrow 9"/>
          <p:cNvSpPr/>
          <p:nvPr/>
        </p:nvSpPr>
        <p:spPr>
          <a:xfrm flipV="1">
            <a:off x="4307304" y="4620126"/>
            <a:ext cx="2502569" cy="713874"/>
          </a:xfrm>
          <a:prstGeom prst="uturnArrow">
            <a:avLst>
              <a:gd name="adj1" fmla="val 5488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4333" y="4282787"/>
            <a:ext cx="12266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÷ 3</a:t>
            </a:r>
            <a:endParaRPr lang="en-GB" sz="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12144" y="793629"/>
            <a:ext cx="12266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÷ 3</a:t>
            </a:r>
            <a:endParaRPr lang="en-GB" sz="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B7C51E9-E813-42AB-912A-9957685838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8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58"/>
    </mc:Choice>
    <mc:Fallback>
      <p:transition spd="slow" advTm="38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5" grpId="1"/>
      <p:bldP spid="2" grpId="0"/>
      <p:bldP spid="2" grpId="1"/>
      <p:bldP spid="9" grpId="0" animBg="1"/>
      <p:bldP spid="10" grpId="0" animBg="1"/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9494" y="1529478"/>
            <a:ext cx="37237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—   =         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0294" y="1521457"/>
            <a:ext cx="372378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           </a:t>
            </a:r>
          </a:p>
          <a:p>
            <a:pPr algn="ctr"/>
            <a:endParaRPr lang="en-GB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08881" y="159966"/>
            <a:ext cx="2821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turn</a:t>
            </a:r>
          </a:p>
        </p:txBody>
      </p:sp>
      <p:sp>
        <p:nvSpPr>
          <p:cNvPr id="2" name="Rectangle 1"/>
          <p:cNvSpPr/>
          <p:nvPr/>
        </p:nvSpPr>
        <p:spPr>
          <a:xfrm>
            <a:off x="6224394" y="1555633"/>
            <a:ext cx="5774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GB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7087" y="348870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AC05BA4-B164-48DA-BDFA-0042C5B76A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6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63"/>
    </mc:Choice>
    <mc:Fallback>
      <p:transition spd="slow" advTm="34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5" grpId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9494" y="1529478"/>
            <a:ext cx="37237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—   =         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0294" y="1521457"/>
            <a:ext cx="372378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           </a:t>
            </a:r>
          </a:p>
          <a:p>
            <a:pPr algn="ctr"/>
            <a:endParaRPr lang="en-GB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08881" y="159966"/>
            <a:ext cx="2821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turn</a:t>
            </a:r>
          </a:p>
        </p:txBody>
      </p:sp>
      <p:sp>
        <p:nvSpPr>
          <p:cNvPr id="2" name="Rectangle 1"/>
          <p:cNvSpPr/>
          <p:nvPr/>
        </p:nvSpPr>
        <p:spPr>
          <a:xfrm>
            <a:off x="6224394" y="1555633"/>
            <a:ext cx="5774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GB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7087" y="348870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050B1D4-084F-44CF-BB62-48C9911A17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8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66"/>
    </mc:Choice>
    <mc:Fallback>
      <p:transition spd="slow" advTm="27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5" grpId="1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9494" y="1529478"/>
            <a:ext cx="37237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—   =         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0294" y="1521457"/>
            <a:ext cx="372378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           </a:t>
            </a:r>
          </a:p>
          <a:p>
            <a:pPr algn="ctr"/>
            <a:endParaRPr lang="en-GB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08881" y="159966"/>
            <a:ext cx="2821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turn</a:t>
            </a:r>
          </a:p>
        </p:txBody>
      </p:sp>
      <p:sp>
        <p:nvSpPr>
          <p:cNvPr id="2" name="Rectangle 1"/>
          <p:cNvSpPr/>
          <p:nvPr/>
        </p:nvSpPr>
        <p:spPr>
          <a:xfrm>
            <a:off x="6224394" y="1555633"/>
            <a:ext cx="5774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GB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7087" y="348870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78E0445-F4AB-4C24-9CAF-34F2CB114B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5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04"/>
    </mc:Choice>
    <mc:Fallback>
      <p:transition spd="slow" advTm="29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5" grpId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6084" y="1170618"/>
            <a:ext cx="991402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 try finding the equivalent fractions either multiplying or dividing.</a:t>
            </a:r>
          </a:p>
          <a:p>
            <a:pPr algn="ctr"/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EFC7DE4-BE6F-4AA2-98BE-9601271BF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4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55"/>
    </mc:Choice>
    <mc:Fallback>
      <p:transition spd="slow" advTm="11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32392"/>
              </p:ext>
            </p:extLst>
          </p:nvPr>
        </p:nvGraphicFramePr>
        <p:xfrm>
          <a:off x="5182514" y="240631"/>
          <a:ext cx="6079044" cy="6112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0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0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5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03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10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10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031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052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041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062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062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041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052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5031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50104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738666">
                <a:tc gridSpan="24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03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1/2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1/2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053">
                <a:tc gridSpan="8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053">
                <a:tc gridSpan="6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053"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1/5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95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1/6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1/6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1/6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1/6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1/6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1/6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30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1/8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1/8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1/8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1/8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1/8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1/8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1/8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0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1/10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1/10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1/10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1/10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1/10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1/10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1/10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1/10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1/10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1/10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105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1/12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1/12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1/12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1/12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1/12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1/12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1/12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1/12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1/12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1/12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1/12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1/12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032" y="1616409"/>
            <a:ext cx="447173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Let us look at the fraction wall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is equivalent to ½?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29726" y="962526"/>
            <a:ext cx="2967790" cy="689811"/>
          </a:xfrm>
          <a:prstGeom prst="rect">
            <a:avLst/>
          </a:prstGeom>
          <a:noFill/>
          <a:ln w="1143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21705" y="2318084"/>
            <a:ext cx="2967790" cy="689811"/>
          </a:xfrm>
          <a:prstGeom prst="rect">
            <a:avLst/>
          </a:prstGeom>
          <a:noFill/>
          <a:ln w="1143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9620" y="3601453"/>
            <a:ext cx="2967790" cy="689811"/>
          </a:xfrm>
          <a:prstGeom prst="rect">
            <a:avLst/>
          </a:prstGeom>
          <a:noFill/>
          <a:ln w="1143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97641" y="4283243"/>
            <a:ext cx="2967790" cy="689811"/>
          </a:xfrm>
          <a:prstGeom prst="rect">
            <a:avLst/>
          </a:prstGeom>
          <a:noFill/>
          <a:ln w="1143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29725" y="4989096"/>
            <a:ext cx="2967790" cy="689811"/>
          </a:xfrm>
          <a:prstGeom prst="rect">
            <a:avLst/>
          </a:prstGeom>
          <a:noFill/>
          <a:ln w="1143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29725" y="5598695"/>
            <a:ext cx="2967790" cy="689811"/>
          </a:xfrm>
          <a:prstGeom prst="rect">
            <a:avLst/>
          </a:prstGeom>
          <a:noFill/>
          <a:ln w="1143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4312E63-9BC7-4E61-8751-5F4971CDCE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4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42"/>
    </mc:Choice>
    <mc:Fallback>
      <p:transition spd="slow" advTm="34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0301" y="0"/>
            <a:ext cx="84333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 us look at some equivalent fractions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280" y="4272677"/>
            <a:ext cx="283067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—  =  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001281"/>
              </p:ext>
            </p:extLst>
          </p:nvPr>
        </p:nvGraphicFramePr>
        <p:xfrm>
          <a:off x="642558" y="867321"/>
          <a:ext cx="2036148" cy="324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70042" y="4272677"/>
            <a:ext cx="283067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—  =      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355650"/>
              </p:ext>
            </p:extLst>
          </p:nvPr>
        </p:nvGraphicFramePr>
        <p:xfrm>
          <a:off x="3409822" y="891384"/>
          <a:ext cx="2036148" cy="324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650431"/>
              </p:ext>
            </p:extLst>
          </p:nvPr>
        </p:nvGraphicFramePr>
        <p:xfrm>
          <a:off x="6433758" y="899405"/>
          <a:ext cx="2036148" cy="324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5580631" y="4272677"/>
            <a:ext cx="283067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      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31" name="Cloud Callout 30"/>
          <p:cNvSpPr/>
          <p:nvPr/>
        </p:nvSpPr>
        <p:spPr>
          <a:xfrm>
            <a:off x="8213558" y="320843"/>
            <a:ext cx="3978442" cy="30800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is the relationship between these fractions?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374232" y="6304547"/>
            <a:ext cx="1524000" cy="1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510590" y="4740441"/>
            <a:ext cx="1524000" cy="1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907781" y="6150114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 2</a:t>
            </a:r>
            <a:endParaRPr lang="en-GB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99759" y="4120788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 2</a:t>
            </a:r>
            <a:endParaRPr lang="en-GB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65032" y="6408820"/>
            <a:ext cx="1524000" cy="1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093369" y="4788568"/>
            <a:ext cx="1524000" cy="1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322118" y="6174177"/>
            <a:ext cx="8258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 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06075" y="4217040"/>
            <a:ext cx="8258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 4</a:t>
            </a:r>
          </a:p>
        </p:txBody>
      </p:sp>
      <p:sp>
        <p:nvSpPr>
          <p:cNvPr id="42" name="Cloud Callout 41"/>
          <p:cNvSpPr/>
          <p:nvPr/>
        </p:nvSpPr>
        <p:spPr>
          <a:xfrm>
            <a:off x="7996989" y="4170947"/>
            <a:ext cx="1836821" cy="21817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Could it be equal to…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9502925" y="4120277"/>
            <a:ext cx="283067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      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26DFA81-8FEE-45B9-A409-7D4C8A65CB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00"/>
    </mc:Choice>
    <mc:Fallback>
      <p:transition spd="slow" advTm="18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6" grpId="0"/>
      <p:bldP spid="30" grpId="0"/>
      <p:bldP spid="31" grpId="0" animBg="1"/>
      <p:bldP spid="36" grpId="0"/>
      <p:bldP spid="37" grpId="0"/>
      <p:bldP spid="40" grpId="0"/>
      <p:bldP spid="41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8510" y="0"/>
            <a:ext cx="75169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 write the equivalent fractions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280" y="4272677"/>
            <a:ext cx="283067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—  =  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856233"/>
              </p:ext>
            </p:extLst>
          </p:nvPr>
        </p:nvGraphicFramePr>
        <p:xfrm>
          <a:off x="642558" y="867321"/>
          <a:ext cx="2036148" cy="324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70042" y="4272677"/>
            <a:ext cx="283067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—  =      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802927"/>
              </p:ext>
            </p:extLst>
          </p:nvPr>
        </p:nvGraphicFramePr>
        <p:xfrm>
          <a:off x="3409822" y="891384"/>
          <a:ext cx="2036148" cy="324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78313"/>
              </p:ext>
            </p:extLst>
          </p:nvPr>
        </p:nvGraphicFramePr>
        <p:xfrm>
          <a:off x="6433758" y="899405"/>
          <a:ext cx="2036148" cy="324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5580631" y="4272677"/>
            <a:ext cx="283067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       64</a:t>
            </a:r>
          </a:p>
        </p:txBody>
      </p:sp>
    </p:spTree>
    <p:extLst>
      <p:ext uri="{BB962C8B-B14F-4D97-AF65-F5344CB8AC3E}">
        <p14:creationId xmlns:p14="http://schemas.microsoft.com/office/powerpoint/2010/main" val="105162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032" y="462046"/>
            <a:ext cx="10515600" cy="2826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To find equivalent fraction we can use either fraction wall or multiply /divide the numerator and the denominator by the same number.</a:t>
            </a: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89137" y="3181815"/>
            <a:ext cx="37237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—   =           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864252" y="3133688"/>
            <a:ext cx="37237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—   =         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3894" y="3069520"/>
            <a:ext cx="37237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—   =         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5420210" y="3069519"/>
            <a:ext cx="37237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—   =         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</a:p>
        </p:txBody>
      </p:sp>
      <p:sp>
        <p:nvSpPr>
          <p:cNvPr id="9" name="Rectangle 8"/>
          <p:cNvSpPr/>
          <p:nvPr/>
        </p:nvSpPr>
        <p:spPr>
          <a:xfrm>
            <a:off x="7682146" y="3021393"/>
            <a:ext cx="3723789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</a:t>
            </a:r>
          </a:p>
          <a:p>
            <a:pPr algn="ctr"/>
            <a:r>
              <a:rPr lang="en-GB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</a:t>
            </a:r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62E181D-7029-4D08-9D45-C9F8E8D8CE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7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78"/>
    </mc:Choice>
    <mc:Fallback>
      <p:transition spd="slow" advTm="42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9494" y="1529478"/>
            <a:ext cx="37237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—   =         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0294" y="1521457"/>
            <a:ext cx="37237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           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9395020" y="159966"/>
            <a:ext cx="2449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turn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U-Turn Arrow 10"/>
          <p:cNvSpPr/>
          <p:nvPr/>
        </p:nvSpPr>
        <p:spPr>
          <a:xfrm>
            <a:off x="4106778" y="930442"/>
            <a:ext cx="2502569" cy="657726"/>
          </a:xfrm>
          <a:prstGeom prst="uturnArrow">
            <a:avLst>
              <a:gd name="adj1" fmla="val 5488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U-Turn Arrow 11"/>
          <p:cNvSpPr/>
          <p:nvPr/>
        </p:nvSpPr>
        <p:spPr>
          <a:xfrm flipV="1">
            <a:off x="4227093" y="4620126"/>
            <a:ext cx="2502569" cy="649706"/>
          </a:xfrm>
          <a:prstGeom prst="uturnArrow">
            <a:avLst>
              <a:gd name="adj1" fmla="val 5488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20897" y="881862"/>
            <a:ext cx="1074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X 2</a:t>
            </a:r>
            <a:endParaRPr lang="en-GB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8918" y="4419146"/>
            <a:ext cx="1074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X 2</a:t>
            </a:r>
            <a:endParaRPr lang="en-GB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AD3126E-8E47-4978-AFA3-10CFC411F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0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24"/>
    </mc:Choice>
    <mc:Fallback>
      <p:transition spd="slow" advTm="18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5" grpId="1"/>
      <p:bldP spid="11" grpId="0" animBg="1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9494" y="1529478"/>
            <a:ext cx="37237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—   =         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0294" y="1521457"/>
            <a:ext cx="37237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           </a:t>
            </a:r>
          </a:p>
          <a:p>
            <a:pPr algn="ctr"/>
            <a:endParaRPr lang="en-GB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08880" y="159966"/>
            <a:ext cx="2821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turn</a:t>
            </a:r>
          </a:p>
        </p:txBody>
      </p:sp>
      <p:sp>
        <p:nvSpPr>
          <p:cNvPr id="2" name="Rectangle 1"/>
          <p:cNvSpPr/>
          <p:nvPr/>
        </p:nvSpPr>
        <p:spPr>
          <a:xfrm>
            <a:off x="6320647" y="3544853"/>
            <a:ext cx="5774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GB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7087" y="348870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87F4BF3-95D9-4953-A0D1-E7888682A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1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50"/>
    </mc:Choice>
    <mc:Fallback>
      <p:transition spd="slow" advTm="7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5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9494" y="1529478"/>
            <a:ext cx="37237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—   =         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0294" y="1521457"/>
            <a:ext cx="37237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           </a:t>
            </a:r>
          </a:p>
          <a:p>
            <a:pPr algn="ctr"/>
            <a:endParaRPr lang="en-GB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08880" y="159966"/>
            <a:ext cx="2821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turn</a:t>
            </a:r>
          </a:p>
        </p:txBody>
      </p:sp>
      <p:sp>
        <p:nvSpPr>
          <p:cNvPr id="2" name="Rectangle 1"/>
          <p:cNvSpPr/>
          <p:nvPr/>
        </p:nvSpPr>
        <p:spPr>
          <a:xfrm>
            <a:off x="6320647" y="3544853"/>
            <a:ext cx="5774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GB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7087" y="348870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8D5D795-D114-445D-8432-AE71030D05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98"/>
    </mc:Choice>
    <mc:Fallback>
      <p:transition spd="slow" advTm="23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5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9494" y="1529478"/>
            <a:ext cx="37237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—   =         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0294" y="1521457"/>
            <a:ext cx="372378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</a:t>
            </a:r>
          </a:p>
          <a:p>
            <a:pPr algn="ctr"/>
            <a:r>
              <a:rPr lang="en-GB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            </a:t>
            </a:r>
          </a:p>
          <a:p>
            <a:pPr algn="ctr"/>
            <a:endParaRPr lang="en-GB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08880" y="159966"/>
            <a:ext cx="2821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turn</a:t>
            </a:r>
          </a:p>
        </p:txBody>
      </p:sp>
      <p:sp>
        <p:nvSpPr>
          <p:cNvPr id="2" name="Rectangle 1"/>
          <p:cNvSpPr/>
          <p:nvPr/>
        </p:nvSpPr>
        <p:spPr>
          <a:xfrm>
            <a:off x="6224394" y="1555633"/>
            <a:ext cx="5774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GB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7087" y="348870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CB08C62-B198-43FD-99F2-CAE805549E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7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14"/>
    </mc:Choice>
    <mc:Fallback>
      <p:transition spd="slow" advTm="29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5" grpId="1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305</Words>
  <Application>Microsoft Office PowerPoint</Application>
  <PresentationFormat>Widescreen</PresentationFormat>
  <Paragraphs>175</Paragraphs>
  <Slides>15</Slides>
  <Notes>2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Let us look at the fraction wall  What is equivalent to ½?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Vicki Grogan</cp:lastModifiedBy>
  <cp:revision>14</cp:revision>
  <dcterms:created xsi:type="dcterms:W3CDTF">2020-02-25T20:14:43Z</dcterms:created>
  <dcterms:modified xsi:type="dcterms:W3CDTF">2021-01-17T13:12:26Z</dcterms:modified>
</cp:coreProperties>
</file>