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4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82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51DA1-A753-4FB4-AD95-746A502265B3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2670D-8168-4FBC-960B-F8BEA89D50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864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Alternative activity:</a:t>
            </a:r>
            <a:r>
              <a:rPr lang="en-GB" baseline="0" dirty="0"/>
              <a:t> more able children could make posters of each of the suffix rules to display on the working wall / Learning Platform. They could also produce lists of words that go with each rule, using a dictionary for guidance. There could be a competition to see who could get the most words correctly in a certain time for each of the rules!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2670D-8168-4FBC-960B-F8BEA89D50A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568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5B4C82F4-352D-41B7-97CF-DCA5EDAB0362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806F3B1-576A-4EFB-90C3-56E101B0E33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82F4-352D-41B7-97CF-DCA5EDAB0362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F3B1-576A-4EFB-90C3-56E101B0E3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82F4-352D-41B7-97CF-DCA5EDAB0362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F3B1-576A-4EFB-90C3-56E101B0E3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82F4-352D-41B7-97CF-DCA5EDAB0362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F3B1-576A-4EFB-90C3-56E101B0E3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5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82F4-352D-41B7-97CF-DCA5EDAB0362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F3B1-576A-4EFB-90C3-56E101B0E3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82F4-352D-41B7-97CF-DCA5EDAB0362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F3B1-576A-4EFB-90C3-56E101B0E33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82F4-352D-41B7-97CF-DCA5EDAB0362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F3B1-576A-4EFB-90C3-56E101B0E336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82F4-352D-41B7-97CF-DCA5EDAB0362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F3B1-576A-4EFB-90C3-56E101B0E3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82F4-352D-41B7-97CF-DCA5EDAB0362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F3B1-576A-4EFB-90C3-56E101B0E3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82F4-352D-41B7-97CF-DCA5EDAB0362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F3B1-576A-4EFB-90C3-56E101B0E3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C82F4-352D-41B7-97CF-DCA5EDAB0362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6F3B1-576A-4EFB-90C3-56E101B0E33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5B4C82F4-352D-41B7-97CF-DCA5EDAB0362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A806F3B1-576A-4EFB-90C3-56E101B0E33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Suffixes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WALT: spell words with suffixes correctly and understand their effect.</a:t>
            </a:r>
            <a:endParaRPr lang="en-GB" sz="3200" dirty="0">
              <a:latin typeface="Times New Roman"/>
              <a:ea typeface="Times New Roman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176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548680"/>
            <a:ext cx="7920880" cy="2031325"/>
          </a:xfrm>
          <a:prstGeom prst="rec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13000">
                <a:srgbClr val="FFC000"/>
              </a:gs>
              <a:gs pos="100000">
                <a:schemeClr val="bg2">
                  <a:lumMod val="90000"/>
                </a:schemeClr>
              </a:gs>
            </a:gsLst>
            <a:lin ang="5400000" scaled="0"/>
          </a:gradFill>
          <a:ln>
            <a:solidFill>
              <a:srgbClr val="A5822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Elephant" pitchFamily="18" charset="0"/>
              </a:rPr>
              <a:t>SILENT ‘E’</a:t>
            </a:r>
          </a:p>
          <a:p>
            <a:pPr algn="ctr"/>
            <a:r>
              <a:rPr lang="en-GB" dirty="0">
                <a:latin typeface="Elephant" pitchFamily="18" charset="0"/>
              </a:rPr>
              <a:t>If the root word ends in a </a:t>
            </a:r>
            <a:r>
              <a:rPr lang="en-GB" u="sng" dirty="0">
                <a:latin typeface="Elephant" pitchFamily="18" charset="0"/>
              </a:rPr>
              <a:t>silent e</a:t>
            </a:r>
            <a:r>
              <a:rPr lang="en-GB" dirty="0">
                <a:latin typeface="Elephant" pitchFamily="18" charset="0"/>
              </a:rPr>
              <a:t> and the suffix begins with a </a:t>
            </a:r>
            <a:r>
              <a:rPr lang="en-GB" u="sng" dirty="0">
                <a:latin typeface="Elephant" pitchFamily="18" charset="0"/>
              </a:rPr>
              <a:t>consonant,</a:t>
            </a:r>
          </a:p>
          <a:p>
            <a:pPr algn="ctr"/>
            <a:r>
              <a:rPr lang="en-GB" dirty="0">
                <a:latin typeface="Elephant" pitchFamily="18" charset="0"/>
              </a:rPr>
              <a:t>The root word </a:t>
            </a:r>
            <a:r>
              <a:rPr lang="en-GB" b="1" u="sng" dirty="0">
                <a:latin typeface="Elephant" pitchFamily="18" charset="0"/>
              </a:rPr>
              <a:t>DOES NOT CHANGE</a:t>
            </a:r>
          </a:p>
          <a:p>
            <a:pPr algn="ctr"/>
            <a:endParaRPr lang="en-GB" u="sng" dirty="0">
              <a:latin typeface="Elephant" pitchFamily="18" charset="0"/>
            </a:endParaRPr>
          </a:p>
          <a:p>
            <a:pPr algn="ctr"/>
            <a:r>
              <a:rPr lang="en-GB" dirty="0">
                <a:latin typeface="Elephant" pitchFamily="18" charset="0"/>
              </a:rPr>
              <a:t>If the root word ends in a </a:t>
            </a:r>
            <a:r>
              <a:rPr lang="en-GB" u="sng" dirty="0">
                <a:latin typeface="Elephant" pitchFamily="18" charset="0"/>
              </a:rPr>
              <a:t>silent e</a:t>
            </a:r>
            <a:r>
              <a:rPr lang="en-GB" dirty="0">
                <a:latin typeface="Elephant" pitchFamily="18" charset="0"/>
              </a:rPr>
              <a:t> and the suffix begins with a </a:t>
            </a:r>
            <a:r>
              <a:rPr lang="en-GB" u="sng" dirty="0">
                <a:latin typeface="Elephant" pitchFamily="18" charset="0"/>
              </a:rPr>
              <a:t>vowel,</a:t>
            </a:r>
          </a:p>
          <a:p>
            <a:pPr algn="ctr"/>
            <a:r>
              <a:rPr lang="en-GB" dirty="0">
                <a:latin typeface="Elephant" pitchFamily="18" charset="0"/>
              </a:rPr>
              <a:t>DROP THE ‘E’ from the root word</a:t>
            </a:r>
            <a:endParaRPr lang="en-GB" b="1" u="sng" dirty="0">
              <a:latin typeface="Elephant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1956" y="539731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Berlin Sans FB Demi" pitchFamily="34" charset="0"/>
                <a:cs typeface="Aharoni" pitchFamily="2" charset="-79"/>
              </a:rPr>
              <a:t>3</a:t>
            </a:r>
          </a:p>
        </p:txBody>
      </p:sp>
      <p:sp>
        <p:nvSpPr>
          <p:cNvPr id="6" name="Freeform 5"/>
          <p:cNvSpPr/>
          <p:nvPr/>
        </p:nvSpPr>
        <p:spPr>
          <a:xfrm>
            <a:off x="388396" y="560864"/>
            <a:ext cx="518746" cy="571500"/>
          </a:xfrm>
          <a:custGeom>
            <a:avLst/>
            <a:gdLst>
              <a:gd name="connsiteX0" fmla="*/ 193431 w 518746"/>
              <a:gd name="connsiteY0" fmla="*/ 52754 h 571500"/>
              <a:gd name="connsiteX1" fmla="*/ 351693 w 518746"/>
              <a:gd name="connsiteY1" fmla="*/ 70338 h 571500"/>
              <a:gd name="connsiteX2" fmla="*/ 439616 w 518746"/>
              <a:gd name="connsiteY2" fmla="*/ 87923 h 571500"/>
              <a:gd name="connsiteX3" fmla="*/ 465993 w 518746"/>
              <a:gd name="connsiteY3" fmla="*/ 105508 h 571500"/>
              <a:gd name="connsiteX4" fmla="*/ 474785 w 518746"/>
              <a:gd name="connsiteY4" fmla="*/ 158261 h 571500"/>
              <a:gd name="connsiteX5" fmla="*/ 483577 w 518746"/>
              <a:gd name="connsiteY5" fmla="*/ 202223 h 571500"/>
              <a:gd name="connsiteX6" fmla="*/ 492370 w 518746"/>
              <a:gd name="connsiteY6" fmla="*/ 228600 h 571500"/>
              <a:gd name="connsiteX7" fmla="*/ 518746 w 518746"/>
              <a:gd name="connsiteY7" fmla="*/ 254977 h 571500"/>
              <a:gd name="connsiteX8" fmla="*/ 518746 w 518746"/>
              <a:gd name="connsiteY8" fmla="*/ 307731 h 571500"/>
              <a:gd name="connsiteX9" fmla="*/ 501162 w 518746"/>
              <a:gd name="connsiteY9" fmla="*/ 439615 h 571500"/>
              <a:gd name="connsiteX10" fmla="*/ 492370 w 518746"/>
              <a:gd name="connsiteY10" fmla="*/ 465992 h 571500"/>
              <a:gd name="connsiteX11" fmla="*/ 474785 w 518746"/>
              <a:gd name="connsiteY11" fmla="*/ 492369 h 571500"/>
              <a:gd name="connsiteX12" fmla="*/ 448408 w 518746"/>
              <a:gd name="connsiteY12" fmla="*/ 501161 h 571500"/>
              <a:gd name="connsiteX13" fmla="*/ 386862 w 518746"/>
              <a:gd name="connsiteY13" fmla="*/ 545123 h 571500"/>
              <a:gd name="connsiteX14" fmla="*/ 351693 w 518746"/>
              <a:gd name="connsiteY14" fmla="*/ 553915 h 571500"/>
              <a:gd name="connsiteX15" fmla="*/ 281354 w 518746"/>
              <a:gd name="connsiteY15" fmla="*/ 571500 h 571500"/>
              <a:gd name="connsiteX16" fmla="*/ 149470 w 518746"/>
              <a:gd name="connsiteY16" fmla="*/ 553915 h 571500"/>
              <a:gd name="connsiteX17" fmla="*/ 123093 w 518746"/>
              <a:gd name="connsiteY17" fmla="*/ 536331 h 571500"/>
              <a:gd name="connsiteX18" fmla="*/ 105508 w 518746"/>
              <a:gd name="connsiteY18" fmla="*/ 509954 h 571500"/>
              <a:gd name="connsiteX19" fmla="*/ 79131 w 518746"/>
              <a:gd name="connsiteY19" fmla="*/ 483577 h 571500"/>
              <a:gd name="connsiteX20" fmla="*/ 70339 w 518746"/>
              <a:gd name="connsiteY20" fmla="*/ 457200 h 571500"/>
              <a:gd name="connsiteX21" fmla="*/ 43962 w 518746"/>
              <a:gd name="connsiteY21" fmla="*/ 430823 h 571500"/>
              <a:gd name="connsiteX22" fmla="*/ 26377 w 518746"/>
              <a:gd name="connsiteY22" fmla="*/ 395654 h 571500"/>
              <a:gd name="connsiteX23" fmla="*/ 17585 w 518746"/>
              <a:gd name="connsiteY23" fmla="*/ 360484 h 571500"/>
              <a:gd name="connsiteX24" fmla="*/ 0 w 518746"/>
              <a:gd name="connsiteY24" fmla="*/ 307731 h 571500"/>
              <a:gd name="connsiteX25" fmla="*/ 8793 w 518746"/>
              <a:gd name="connsiteY25" fmla="*/ 202223 h 571500"/>
              <a:gd name="connsiteX26" fmla="*/ 26377 w 518746"/>
              <a:gd name="connsiteY26" fmla="*/ 123092 h 571500"/>
              <a:gd name="connsiteX27" fmla="*/ 52754 w 518746"/>
              <a:gd name="connsiteY27" fmla="*/ 70338 h 571500"/>
              <a:gd name="connsiteX28" fmla="*/ 79131 w 518746"/>
              <a:gd name="connsiteY28" fmla="*/ 61546 h 571500"/>
              <a:gd name="connsiteX29" fmla="*/ 96716 w 518746"/>
              <a:gd name="connsiteY29" fmla="*/ 35169 h 571500"/>
              <a:gd name="connsiteX30" fmla="*/ 149470 w 518746"/>
              <a:gd name="connsiteY30" fmla="*/ 17584 h 571500"/>
              <a:gd name="connsiteX31" fmla="*/ 228600 w 518746"/>
              <a:gd name="connsiteY31" fmla="*/ 0 h 571500"/>
              <a:gd name="connsiteX32" fmla="*/ 281354 w 518746"/>
              <a:gd name="connsiteY32" fmla="*/ 17584 h 571500"/>
              <a:gd name="connsiteX33" fmla="*/ 334108 w 518746"/>
              <a:gd name="connsiteY33" fmla="*/ 43961 h 571500"/>
              <a:gd name="connsiteX34" fmla="*/ 386862 w 518746"/>
              <a:gd name="connsiteY34" fmla="*/ 96715 h 571500"/>
              <a:gd name="connsiteX35" fmla="*/ 439616 w 518746"/>
              <a:gd name="connsiteY35" fmla="*/ 184638 h 571500"/>
              <a:gd name="connsiteX36" fmla="*/ 448408 w 518746"/>
              <a:gd name="connsiteY36" fmla="*/ 228600 h 571500"/>
              <a:gd name="connsiteX37" fmla="*/ 465993 w 518746"/>
              <a:gd name="connsiteY37" fmla="*/ 298938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18746" h="571500">
                <a:moveTo>
                  <a:pt x="193431" y="52754"/>
                </a:moveTo>
                <a:cubicBezTo>
                  <a:pt x="246185" y="58615"/>
                  <a:pt x="299645" y="59928"/>
                  <a:pt x="351693" y="70338"/>
                </a:cubicBezTo>
                <a:lnTo>
                  <a:pt x="439616" y="87923"/>
                </a:lnTo>
                <a:cubicBezTo>
                  <a:pt x="448408" y="93785"/>
                  <a:pt x="461267" y="96056"/>
                  <a:pt x="465993" y="105508"/>
                </a:cubicBezTo>
                <a:cubicBezTo>
                  <a:pt x="473965" y="121453"/>
                  <a:pt x="471596" y="140722"/>
                  <a:pt x="474785" y="158261"/>
                </a:cubicBezTo>
                <a:cubicBezTo>
                  <a:pt x="477458" y="172964"/>
                  <a:pt x="479952" y="187725"/>
                  <a:pt x="483577" y="202223"/>
                </a:cubicBezTo>
                <a:cubicBezTo>
                  <a:pt x="485825" y="211214"/>
                  <a:pt x="487229" y="220889"/>
                  <a:pt x="492370" y="228600"/>
                </a:cubicBezTo>
                <a:cubicBezTo>
                  <a:pt x="499267" y="238946"/>
                  <a:pt x="509954" y="246185"/>
                  <a:pt x="518746" y="254977"/>
                </a:cubicBezTo>
                <a:cubicBezTo>
                  <a:pt x="495301" y="325316"/>
                  <a:pt x="518746" y="237392"/>
                  <a:pt x="518746" y="307731"/>
                </a:cubicBezTo>
                <a:cubicBezTo>
                  <a:pt x="518746" y="359586"/>
                  <a:pt x="514115" y="394279"/>
                  <a:pt x="501162" y="439615"/>
                </a:cubicBezTo>
                <a:cubicBezTo>
                  <a:pt x="498616" y="448526"/>
                  <a:pt x="496515" y="457703"/>
                  <a:pt x="492370" y="465992"/>
                </a:cubicBezTo>
                <a:cubicBezTo>
                  <a:pt x="487644" y="475444"/>
                  <a:pt x="483037" y="485768"/>
                  <a:pt x="474785" y="492369"/>
                </a:cubicBezTo>
                <a:cubicBezTo>
                  <a:pt x="467548" y="498159"/>
                  <a:pt x="457200" y="498230"/>
                  <a:pt x="448408" y="501161"/>
                </a:cubicBezTo>
                <a:cubicBezTo>
                  <a:pt x="444406" y="504163"/>
                  <a:pt x="396861" y="540838"/>
                  <a:pt x="386862" y="545123"/>
                </a:cubicBezTo>
                <a:cubicBezTo>
                  <a:pt x="375755" y="549883"/>
                  <a:pt x="363312" y="550595"/>
                  <a:pt x="351693" y="553915"/>
                </a:cubicBezTo>
                <a:cubicBezTo>
                  <a:pt x="288604" y="571941"/>
                  <a:pt x="370740" y="553624"/>
                  <a:pt x="281354" y="571500"/>
                </a:cubicBezTo>
                <a:cubicBezTo>
                  <a:pt x="257764" y="569534"/>
                  <a:pt x="185388" y="571874"/>
                  <a:pt x="149470" y="553915"/>
                </a:cubicBezTo>
                <a:cubicBezTo>
                  <a:pt x="140019" y="549189"/>
                  <a:pt x="131885" y="542192"/>
                  <a:pt x="123093" y="536331"/>
                </a:cubicBezTo>
                <a:cubicBezTo>
                  <a:pt x="117231" y="527539"/>
                  <a:pt x="112273" y="518072"/>
                  <a:pt x="105508" y="509954"/>
                </a:cubicBezTo>
                <a:cubicBezTo>
                  <a:pt x="97548" y="500402"/>
                  <a:pt x="86028" y="493923"/>
                  <a:pt x="79131" y="483577"/>
                </a:cubicBezTo>
                <a:cubicBezTo>
                  <a:pt x="73990" y="475866"/>
                  <a:pt x="75480" y="464911"/>
                  <a:pt x="70339" y="457200"/>
                </a:cubicBezTo>
                <a:cubicBezTo>
                  <a:pt x="63442" y="446854"/>
                  <a:pt x="51189" y="440941"/>
                  <a:pt x="43962" y="430823"/>
                </a:cubicBezTo>
                <a:cubicBezTo>
                  <a:pt x="36344" y="420158"/>
                  <a:pt x="32239" y="407377"/>
                  <a:pt x="26377" y="395654"/>
                </a:cubicBezTo>
                <a:cubicBezTo>
                  <a:pt x="23446" y="383931"/>
                  <a:pt x="21057" y="372058"/>
                  <a:pt x="17585" y="360484"/>
                </a:cubicBezTo>
                <a:cubicBezTo>
                  <a:pt x="12259" y="342730"/>
                  <a:pt x="0" y="307731"/>
                  <a:pt x="0" y="307731"/>
                </a:cubicBezTo>
                <a:cubicBezTo>
                  <a:pt x="2931" y="272562"/>
                  <a:pt x="4669" y="237273"/>
                  <a:pt x="8793" y="202223"/>
                </a:cubicBezTo>
                <a:cubicBezTo>
                  <a:pt x="10606" y="186812"/>
                  <a:pt x="21520" y="140092"/>
                  <a:pt x="26377" y="123092"/>
                </a:cubicBezTo>
                <a:cubicBezTo>
                  <a:pt x="31096" y="106576"/>
                  <a:pt x="38484" y="81754"/>
                  <a:pt x="52754" y="70338"/>
                </a:cubicBezTo>
                <a:cubicBezTo>
                  <a:pt x="59991" y="64548"/>
                  <a:pt x="70339" y="64477"/>
                  <a:pt x="79131" y="61546"/>
                </a:cubicBezTo>
                <a:cubicBezTo>
                  <a:pt x="84993" y="52754"/>
                  <a:pt x="87755" y="40770"/>
                  <a:pt x="96716" y="35169"/>
                </a:cubicBezTo>
                <a:cubicBezTo>
                  <a:pt x="112434" y="25345"/>
                  <a:pt x="131885" y="23446"/>
                  <a:pt x="149470" y="17584"/>
                </a:cubicBezTo>
                <a:cubicBezTo>
                  <a:pt x="192757" y="3155"/>
                  <a:pt x="166707" y="10315"/>
                  <a:pt x="228600" y="0"/>
                </a:cubicBezTo>
                <a:cubicBezTo>
                  <a:pt x="246185" y="5861"/>
                  <a:pt x="265931" y="7302"/>
                  <a:pt x="281354" y="17584"/>
                </a:cubicBezTo>
                <a:cubicBezTo>
                  <a:pt x="315442" y="40310"/>
                  <a:pt x="297706" y="31827"/>
                  <a:pt x="334108" y="43961"/>
                </a:cubicBezTo>
                <a:cubicBezTo>
                  <a:pt x="391282" y="129721"/>
                  <a:pt x="299612" y="-1443"/>
                  <a:pt x="386862" y="96715"/>
                </a:cubicBezTo>
                <a:cubicBezTo>
                  <a:pt x="411111" y="123996"/>
                  <a:pt x="423860" y="153127"/>
                  <a:pt x="439616" y="184638"/>
                </a:cubicBezTo>
                <a:cubicBezTo>
                  <a:pt x="442547" y="199292"/>
                  <a:pt x="444476" y="214182"/>
                  <a:pt x="448408" y="228600"/>
                </a:cubicBezTo>
                <a:cubicBezTo>
                  <a:pt x="467847" y="299875"/>
                  <a:pt x="465993" y="258720"/>
                  <a:pt x="465993" y="29893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21996" y="2996952"/>
            <a:ext cx="3668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tune + </a:t>
            </a:r>
            <a:r>
              <a:rPr lang="en-GB" sz="2400" dirty="0" err="1"/>
              <a:t>ful</a:t>
            </a:r>
            <a:r>
              <a:rPr lang="en-GB" sz="2400" dirty="0"/>
              <a:t> = tuneful</a:t>
            </a:r>
          </a:p>
          <a:p>
            <a:r>
              <a:rPr lang="en-GB" sz="2400" dirty="0"/>
              <a:t>state + </a:t>
            </a:r>
            <a:r>
              <a:rPr lang="en-GB" sz="2400" dirty="0" err="1"/>
              <a:t>ment</a:t>
            </a:r>
            <a:r>
              <a:rPr lang="en-GB" sz="2400" dirty="0"/>
              <a:t> = statement</a:t>
            </a:r>
          </a:p>
          <a:p>
            <a:r>
              <a:rPr lang="en-GB" sz="2400" dirty="0"/>
              <a:t>sore + ness = soreness</a:t>
            </a:r>
          </a:p>
          <a:p>
            <a:r>
              <a:rPr lang="en-GB" sz="2400" dirty="0"/>
              <a:t>smoke + less = smokeless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4312" y="2996952"/>
            <a:ext cx="3024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hope + </a:t>
            </a:r>
            <a:r>
              <a:rPr lang="en-GB" sz="2400" dirty="0" err="1"/>
              <a:t>ing</a:t>
            </a:r>
            <a:r>
              <a:rPr lang="en-GB" sz="2400" dirty="0"/>
              <a:t> = hoping</a:t>
            </a:r>
          </a:p>
          <a:p>
            <a:r>
              <a:rPr lang="en-GB" sz="2400" dirty="0"/>
              <a:t>bake + </a:t>
            </a:r>
            <a:r>
              <a:rPr lang="en-GB" sz="2400" dirty="0" err="1"/>
              <a:t>ed</a:t>
            </a:r>
            <a:r>
              <a:rPr lang="en-GB" sz="2400" dirty="0"/>
              <a:t> = baked</a:t>
            </a:r>
          </a:p>
          <a:p>
            <a:r>
              <a:rPr lang="en-GB" sz="2400" dirty="0"/>
              <a:t>style + </a:t>
            </a:r>
            <a:r>
              <a:rPr lang="en-GB" sz="2400" dirty="0" err="1"/>
              <a:t>ish</a:t>
            </a:r>
            <a:r>
              <a:rPr lang="en-GB" sz="2400" dirty="0"/>
              <a:t> = stylish</a:t>
            </a:r>
          </a:p>
          <a:p>
            <a:r>
              <a:rPr lang="en-GB" sz="2400" dirty="0"/>
              <a:t>make + </a:t>
            </a:r>
            <a:r>
              <a:rPr lang="en-GB" sz="2400" dirty="0" err="1"/>
              <a:t>er</a:t>
            </a:r>
            <a:r>
              <a:rPr lang="en-GB" sz="2400" dirty="0"/>
              <a:t> = maker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5576" y="4941168"/>
            <a:ext cx="7983072" cy="1200329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Elephant" pitchFamily="18" charset="0"/>
              </a:rPr>
              <a:t>WATCH OUT!!!</a:t>
            </a:r>
          </a:p>
          <a:p>
            <a:pPr algn="ctr"/>
            <a:r>
              <a:rPr lang="en-GB" dirty="0">
                <a:solidFill>
                  <a:srgbClr val="FF0000"/>
                </a:solidFill>
                <a:latin typeface="Elephant" pitchFamily="18" charset="0"/>
              </a:rPr>
              <a:t>If the </a:t>
            </a:r>
            <a:r>
              <a:rPr lang="en-GB" u="sng" dirty="0">
                <a:solidFill>
                  <a:srgbClr val="FF0000"/>
                </a:solidFill>
                <a:latin typeface="Elephant" pitchFamily="18" charset="0"/>
              </a:rPr>
              <a:t>root word </a:t>
            </a:r>
            <a:r>
              <a:rPr lang="en-GB" dirty="0">
                <a:solidFill>
                  <a:srgbClr val="FF0000"/>
                </a:solidFill>
                <a:latin typeface="Elephant" pitchFamily="18" charset="0"/>
              </a:rPr>
              <a:t>ends with the </a:t>
            </a:r>
            <a:r>
              <a:rPr lang="en-GB" u="sng" dirty="0">
                <a:solidFill>
                  <a:srgbClr val="FF0000"/>
                </a:solidFill>
                <a:latin typeface="Elephant" pitchFamily="18" charset="0"/>
              </a:rPr>
              <a:t>soft sounds </a:t>
            </a:r>
            <a:r>
              <a:rPr lang="en-GB" u="sng" dirty="0" err="1">
                <a:solidFill>
                  <a:srgbClr val="FF0000"/>
                </a:solidFill>
                <a:latin typeface="Elephant" pitchFamily="18" charset="0"/>
              </a:rPr>
              <a:t>ce</a:t>
            </a:r>
            <a:r>
              <a:rPr lang="en-GB" u="sng" dirty="0">
                <a:solidFill>
                  <a:srgbClr val="FF0000"/>
                </a:solidFill>
                <a:latin typeface="Elephant" pitchFamily="18" charset="0"/>
              </a:rPr>
              <a:t> </a:t>
            </a:r>
            <a:r>
              <a:rPr lang="en-GB" dirty="0">
                <a:solidFill>
                  <a:srgbClr val="FF0000"/>
                </a:solidFill>
                <a:latin typeface="Elephant" pitchFamily="18" charset="0"/>
              </a:rPr>
              <a:t>or </a:t>
            </a:r>
            <a:r>
              <a:rPr lang="en-GB" u="sng" dirty="0" err="1">
                <a:solidFill>
                  <a:srgbClr val="FF0000"/>
                </a:solidFill>
                <a:latin typeface="Elephant" pitchFamily="18" charset="0"/>
              </a:rPr>
              <a:t>ge</a:t>
            </a:r>
            <a:r>
              <a:rPr lang="en-GB" dirty="0">
                <a:solidFill>
                  <a:srgbClr val="FF0000"/>
                </a:solidFill>
                <a:latin typeface="Elephant" pitchFamily="18" charset="0"/>
              </a:rPr>
              <a:t> and the </a:t>
            </a:r>
            <a:r>
              <a:rPr lang="en-GB" u="sng" dirty="0">
                <a:solidFill>
                  <a:srgbClr val="FF0000"/>
                </a:solidFill>
                <a:latin typeface="Elephant" pitchFamily="18" charset="0"/>
              </a:rPr>
              <a:t>suffix</a:t>
            </a:r>
            <a:r>
              <a:rPr lang="en-GB" dirty="0">
                <a:solidFill>
                  <a:srgbClr val="FF0000"/>
                </a:solidFill>
                <a:latin typeface="Elephant" pitchFamily="18" charset="0"/>
              </a:rPr>
              <a:t> begins with </a:t>
            </a:r>
            <a:r>
              <a:rPr lang="en-GB" u="sng" dirty="0">
                <a:solidFill>
                  <a:srgbClr val="FF0000"/>
                </a:solidFill>
                <a:latin typeface="Elephant" pitchFamily="18" charset="0"/>
              </a:rPr>
              <a:t>a or o</a:t>
            </a:r>
            <a:r>
              <a:rPr lang="en-GB" dirty="0">
                <a:solidFill>
                  <a:srgbClr val="FF0000"/>
                </a:solidFill>
                <a:latin typeface="Elephant" pitchFamily="18" charset="0"/>
              </a:rPr>
              <a:t>, DON’T DROP THE ‘E’!</a:t>
            </a:r>
          </a:p>
          <a:p>
            <a:pPr algn="ctr"/>
            <a:r>
              <a:rPr lang="en-GB" dirty="0">
                <a:solidFill>
                  <a:srgbClr val="FF0000"/>
                </a:solidFill>
                <a:latin typeface="Elephant" pitchFamily="18" charset="0"/>
              </a:rPr>
              <a:t>notice + able = noticeable		courage + </a:t>
            </a:r>
            <a:r>
              <a:rPr lang="en-GB" dirty="0" err="1">
                <a:solidFill>
                  <a:srgbClr val="FF0000"/>
                </a:solidFill>
                <a:latin typeface="Elephant" pitchFamily="18" charset="0"/>
              </a:rPr>
              <a:t>ous</a:t>
            </a:r>
            <a:r>
              <a:rPr lang="en-GB" dirty="0">
                <a:solidFill>
                  <a:srgbClr val="FF0000"/>
                </a:solidFill>
                <a:latin typeface="Elephant" pitchFamily="18" charset="0"/>
              </a:rPr>
              <a:t> = courageous</a:t>
            </a:r>
          </a:p>
        </p:txBody>
      </p:sp>
    </p:spTree>
    <p:extLst>
      <p:ext uri="{BB962C8B-B14F-4D97-AF65-F5344CB8AC3E}">
        <p14:creationId xmlns:p14="http://schemas.microsoft.com/office/powerpoint/2010/main" val="109816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12" grpId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548680"/>
            <a:ext cx="7920880" cy="1200329"/>
          </a:xfrm>
          <a:prstGeom prst="rec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13000">
                <a:srgbClr val="FFC000"/>
              </a:gs>
              <a:gs pos="100000">
                <a:schemeClr val="bg2">
                  <a:lumMod val="90000"/>
                </a:schemeClr>
              </a:gs>
            </a:gsLst>
            <a:lin ang="5400000" scaled="0"/>
          </a:gradFill>
          <a:ln>
            <a:solidFill>
              <a:srgbClr val="A5822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Elephant" pitchFamily="18" charset="0"/>
              </a:rPr>
              <a:t>WORDS ENDING IN ‘Y’</a:t>
            </a:r>
          </a:p>
          <a:p>
            <a:pPr algn="ctr"/>
            <a:r>
              <a:rPr lang="en-GB" dirty="0">
                <a:latin typeface="Elephant" pitchFamily="18" charset="0"/>
              </a:rPr>
              <a:t>A root word ending in y </a:t>
            </a:r>
            <a:r>
              <a:rPr lang="en-GB" b="1" u="sng" dirty="0">
                <a:latin typeface="Elephant" pitchFamily="18" charset="0"/>
              </a:rPr>
              <a:t>DOES NOT CHANGE</a:t>
            </a:r>
            <a:r>
              <a:rPr lang="en-GB" b="1" dirty="0">
                <a:latin typeface="Elephant" pitchFamily="18" charset="0"/>
              </a:rPr>
              <a:t> when you add </a:t>
            </a:r>
            <a:r>
              <a:rPr lang="en-GB" b="1" u="sng" dirty="0">
                <a:latin typeface="Elephant" pitchFamily="18" charset="0"/>
              </a:rPr>
              <a:t>–</a:t>
            </a:r>
            <a:r>
              <a:rPr lang="en-GB" b="1" u="sng" dirty="0" err="1">
                <a:latin typeface="Elephant" pitchFamily="18" charset="0"/>
              </a:rPr>
              <a:t>ing</a:t>
            </a:r>
            <a:r>
              <a:rPr lang="en-GB" b="1" dirty="0">
                <a:latin typeface="Elephant" pitchFamily="18" charset="0"/>
              </a:rPr>
              <a:t>.</a:t>
            </a:r>
          </a:p>
          <a:p>
            <a:pPr algn="ctr"/>
            <a:r>
              <a:rPr lang="en-GB" b="1" dirty="0">
                <a:latin typeface="Elephant" pitchFamily="18" charset="0"/>
              </a:rPr>
              <a:t>A root word ending in a </a:t>
            </a:r>
            <a:r>
              <a:rPr lang="en-GB" b="1" u="sng" dirty="0">
                <a:latin typeface="Elephant" pitchFamily="18" charset="0"/>
              </a:rPr>
              <a:t>vowel and y</a:t>
            </a:r>
            <a:r>
              <a:rPr lang="en-GB" b="1" dirty="0">
                <a:latin typeface="Elephant" pitchFamily="18" charset="0"/>
              </a:rPr>
              <a:t> also </a:t>
            </a:r>
            <a:r>
              <a:rPr lang="en-GB" b="1" u="sng" dirty="0">
                <a:latin typeface="Elephant" pitchFamily="18" charset="0"/>
              </a:rPr>
              <a:t>DOES NOT CHANGE </a:t>
            </a:r>
            <a:r>
              <a:rPr lang="en-GB" b="1" dirty="0">
                <a:latin typeface="Elephant" pitchFamily="18" charset="0"/>
              </a:rPr>
              <a:t>when you add any other suffix.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1956" y="539731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Berlin Sans FB Demi" pitchFamily="34" charset="0"/>
                <a:cs typeface="Aharoni" pitchFamily="2" charset="-79"/>
              </a:rPr>
              <a:t>4</a:t>
            </a:r>
          </a:p>
        </p:txBody>
      </p:sp>
      <p:sp>
        <p:nvSpPr>
          <p:cNvPr id="6" name="Freeform 5"/>
          <p:cNvSpPr/>
          <p:nvPr/>
        </p:nvSpPr>
        <p:spPr>
          <a:xfrm>
            <a:off x="388396" y="560864"/>
            <a:ext cx="518746" cy="571500"/>
          </a:xfrm>
          <a:custGeom>
            <a:avLst/>
            <a:gdLst>
              <a:gd name="connsiteX0" fmla="*/ 193431 w 518746"/>
              <a:gd name="connsiteY0" fmla="*/ 52754 h 571500"/>
              <a:gd name="connsiteX1" fmla="*/ 351693 w 518746"/>
              <a:gd name="connsiteY1" fmla="*/ 70338 h 571500"/>
              <a:gd name="connsiteX2" fmla="*/ 439616 w 518746"/>
              <a:gd name="connsiteY2" fmla="*/ 87923 h 571500"/>
              <a:gd name="connsiteX3" fmla="*/ 465993 w 518746"/>
              <a:gd name="connsiteY3" fmla="*/ 105508 h 571500"/>
              <a:gd name="connsiteX4" fmla="*/ 474785 w 518746"/>
              <a:gd name="connsiteY4" fmla="*/ 158261 h 571500"/>
              <a:gd name="connsiteX5" fmla="*/ 483577 w 518746"/>
              <a:gd name="connsiteY5" fmla="*/ 202223 h 571500"/>
              <a:gd name="connsiteX6" fmla="*/ 492370 w 518746"/>
              <a:gd name="connsiteY6" fmla="*/ 228600 h 571500"/>
              <a:gd name="connsiteX7" fmla="*/ 518746 w 518746"/>
              <a:gd name="connsiteY7" fmla="*/ 254977 h 571500"/>
              <a:gd name="connsiteX8" fmla="*/ 518746 w 518746"/>
              <a:gd name="connsiteY8" fmla="*/ 307731 h 571500"/>
              <a:gd name="connsiteX9" fmla="*/ 501162 w 518746"/>
              <a:gd name="connsiteY9" fmla="*/ 439615 h 571500"/>
              <a:gd name="connsiteX10" fmla="*/ 492370 w 518746"/>
              <a:gd name="connsiteY10" fmla="*/ 465992 h 571500"/>
              <a:gd name="connsiteX11" fmla="*/ 474785 w 518746"/>
              <a:gd name="connsiteY11" fmla="*/ 492369 h 571500"/>
              <a:gd name="connsiteX12" fmla="*/ 448408 w 518746"/>
              <a:gd name="connsiteY12" fmla="*/ 501161 h 571500"/>
              <a:gd name="connsiteX13" fmla="*/ 386862 w 518746"/>
              <a:gd name="connsiteY13" fmla="*/ 545123 h 571500"/>
              <a:gd name="connsiteX14" fmla="*/ 351693 w 518746"/>
              <a:gd name="connsiteY14" fmla="*/ 553915 h 571500"/>
              <a:gd name="connsiteX15" fmla="*/ 281354 w 518746"/>
              <a:gd name="connsiteY15" fmla="*/ 571500 h 571500"/>
              <a:gd name="connsiteX16" fmla="*/ 149470 w 518746"/>
              <a:gd name="connsiteY16" fmla="*/ 553915 h 571500"/>
              <a:gd name="connsiteX17" fmla="*/ 123093 w 518746"/>
              <a:gd name="connsiteY17" fmla="*/ 536331 h 571500"/>
              <a:gd name="connsiteX18" fmla="*/ 105508 w 518746"/>
              <a:gd name="connsiteY18" fmla="*/ 509954 h 571500"/>
              <a:gd name="connsiteX19" fmla="*/ 79131 w 518746"/>
              <a:gd name="connsiteY19" fmla="*/ 483577 h 571500"/>
              <a:gd name="connsiteX20" fmla="*/ 70339 w 518746"/>
              <a:gd name="connsiteY20" fmla="*/ 457200 h 571500"/>
              <a:gd name="connsiteX21" fmla="*/ 43962 w 518746"/>
              <a:gd name="connsiteY21" fmla="*/ 430823 h 571500"/>
              <a:gd name="connsiteX22" fmla="*/ 26377 w 518746"/>
              <a:gd name="connsiteY22" fmla="*/ 395654 h 571500"/>
              <a:gd name="connsiteX23" fmla="*/ 17585 w 518746"/>
              <a:gd name="connsiteY23" fmla="*/ 360484 h 571500"/>
              <a:gd name="connsiteX24" fmla="*/ 0 w 518746"/>
              <a:gd name="connsiteY24" fmla="*/ 307731 h 571500"/>
              <a:gd name="connsiteX25" fmla="*/ 8793 w 518746"/>
              <a:gd name="connsiteY25" fmla="*/ 202223 h 571500"/>
              <a:gd name="connsiteX26" fmla="*/ 26377 w 518746"/>
              <a:gd name="connsiteY26" fmla="*/ 123092 h 571500"/>
              <a:gd name="connsiteX27" fmla="*/ 52754 w 518746"/>
              <a:gd name="connsiteY27" fmla="*/ 70338 h 571500"/>
              <a:gd name="connsiteX28" fmla="*/ 79131 w 518746"/>
              <a:gd name="connsiteY28" fmla="*/ 61546 h 571500"/>
              <a:gd name="connsiteX29" fmla="*/ 96716 w 518746"/>
              <a:gd name="connsiteY29" fmla="*/ 35169 h 571500"/>
              <a:gd name="connsiteX30" fmla="*/ 149470 w 518746"/>
              <a:gd name="connsiteY30" fmla="*/ 17584 h 571500"/>
              <a:gd name="connsiteX31" fmla="*/ 228600 w 518746"/>
              <a:gd name="connsiteY31" fmla="*/ 0 h 571500"/>
              <a:gd name="connsiteX32" fmla="*/ 281354 w 518746"/>
              <a:gd name="connsiteY32" fmla="*/ 17584 h 571500"/>
              <a:gd name="connsiteX33" fmla="*/ 334108 w 518746"/>
              <a:gd name="connsiteY33" fmla="*/ 43961 h 571500"/>
              <a:gd name="connsiteX34" fmla="*/ 386862 w 518746"/>
              <a:gd name="connsiteY34" fmla="*/ 96715 h 571500"/>
              <a:gd name="connsiteX35" fmla="*/ 439616 w 518746"/>
              <a:gd name="connsiteY35" fmla="*/ 184638 h 571500"/>
              <a:gd name="connsiteX36" fmla="*/ 448408 w 518746"/>
              <a:gd name="connsiteY36" fmla="*/ 228600 h 571500"/>
              <a:gd name="connsiteX37" fmla="*/ 465993 w 518746"/>
              <a:gd name="connsiteY37" fmla="*/ 298938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18746" h="571500">
                <a:moveTo>
                  <a:pt x="193431" y="52754"/>
                </a:moveTo>
                <a:cubicBezTo>
                  <a:pt x="246185" y="58615"/>
                  <a:pt x="299645" y="59928"/>
                  <a:pt x="351693" y="70338"/>
                </a:cubicBezTo>
                <a:lnTo>
                  <a:pt x="439616" y="87923"/>
                </a:lnTo>
                <a:cubicBezTo>
                  <a:pt x="448408" y="93785"/>
                  <a:pt x="461267" y="96056"/>
                  <a:pt x="465993" y="105508"/>
                </a:cubicBezTo>
                <a:cubicBezTo>
                  <a:pt x="473965" y="121453"/>
                  <a:pt x="471596" y="140722"/>
                  <a:pt x="474785" y="158261"/>
                </a:cubicBezTo>
                <a:cubicBezTo>
                  <a:pt x="477458" y="172964"/>
                  <a:pt x="479952" y="187725"/>
                  <a:pt x="483577" y="202223"/>
                </a:cubicBezTo>
                <a:cubicBezTo>
                  <a:pt x="485825" y="211214"/>
                  <a:pt x="487229" y="220889"/>
                  <a:pt x="492370" y="228600"/>
                </a:cubicBezTo>
                <a:cubicBezTo>
                  <a:pt x="499267" y="238946"/>
                  <a:pt x="509954" y="246185"/>
                  <a:pt x="518746" y="254977"/>
                </a:cubicBezTo>
                <a:cubicBezTo>
                  <a:pt x="495301" y="325316"/>
                  <a:pt x="518746" y="237392"/>
                  <a:pt x="518746" y="307731"/>
                </a:cubicBezTo>
                <a:cubicBezTo>
                  <a:pt x="518746" y="359586"/>
                  <a:pt x="514115" y="394279"/>
                  <a:pt x="501162" y="439615"/>
                </a:cubicBezTo>
                <a:cubicBezTo>
                  <a:pt x="498616" y="448526"/>
                  <a:pt x="496515" y="457703"/>
                  <a:pt x="492370" y="465992"/>
                </a:cubicBezTo>
                <a:cubicBezTo>
                  <a:pt x="487644" y="475444"/>
                  <a:pt x="483037" y="485768"/>
                  <a:pt x="474785" y="492369"/>
                </a:cubicBezTo>
                <a:cubicBezTo>
                  <a:pt x="467548" y="498159"/>
                  <a:pt x="457200" y="498230"/>
                  <a:pt x="448408" y="501161"/>
                </a:cubicBezTo>
                <a:cubicBezTo>
                  <a:pt x="444406" y="504163"/>
                  <a:pt x="396861" y="540838"/>
                  <a:pt x="386862" y="545123"/>
                </a:cubicBezTo>
                <a:cubicBezTo>
                  <a:pt x="375755" y="549883"/>
                  <a:pt x="363312" y="550595"/>
                  <a:pt x="351693" y="553915"/>
                </a:cubicBezTo>
                <a:cubicBezTo>
                  <a:pt x="288604" y="571941"/>
                  <a:pt x="370740" y="553624"/>
                  <a:pt x="281354" y="571500"/>
                </a:cubicBezTo>
                <a:cubicBezTo>
                  <a:pt x="257764" y="569534"/>
                  <a:pt x="185388" y="571874"/>
                  <a:pt x="149470" y="553915"/>
                </a:cubicBezTo>
                <a:cubicBezTo>
                  <a:pt x="140019" y="549189"/>
                  <a:pt x="131885" y="542192"/>
                  <a:pt x="123093" y="536331"/>
                </a:cubicBezTo>
                <a:cubicBezTo>
                  <a:pt x="117231" y="527539"/>
                  <a:pt x="112273" y="518072"/>
                  <a:pt x="105508" y="509954"/>
                </a:cubicBezTo>
                <a:cubicBezTo>
                  <a:pt x="97548" y="500402"/>
                  <a:pt x="86028" y="493923"/>
                  <a:pt x="79131" y="483577"/>
                </a:cubicBezTo>
                <a:cubicBezTo>
                  <a:pt x="73990" y="475866"/>
                  <a:pt x="75480" y="464911"/>
                  <a:pt x="70339" y="457200"/>
                </a:cubicBezTo>
                <a:cubicBezTo>
                  <a:pt x="63442" y="446854"/>
                  <a:pt x="51189" y="440941"/>
                  <a:pt x="43962" y="430823"/>
                </a:cubicBezTo>
                <a:cubicBezTo>
                  <a:pt x="36344" y="420158"/>
                  <a:pt x="32239" y="407377"/>
                  <a:pt x="26377" y="395654"/>
                </a:cubicBezTo>
                <a:cubicBezTo>
                  <a:pt x="23446" y="383931"/>
                  <a:pt x="21057" y="372058"/>
                  <a:pt x="17585" y="360484"/>
                </a:cubicBezTo>
                <a:cubicBezTo>
                  <a:pt x="12259" y="342730"/>
                  <a:pt x="0" y="307731"/>
                  <a:pt x="0" y="307731"/>
                </a:cubicBezTo>
                <a:cubicBezTo>
                  <a:pt x="2931" y="272562"/>
                  <a:pt x="4669" y="237273"/>
                  <a:pt x="8793" y="202223"/>
                </a:cubicBezTo>
                <a:cubicBezTo>
                  <a:pt x="10606" y="186812"/>
                  <a:pt x="21520" y="140092"/>
                  <a:pt x="26377" y="123092"/>
                </a:cubicBezTo>
                <a:cubicBezTo>
                  <a:pt x="31096" y="106576"/>
                  <a:pt x="38484" y="81754"/>
                  <a:pt x="52754" y="70338"/>
                </a:cubicBezTo>
                <a:cubicBezTo>
                  <a:pt x="59991" y="64548"/>
                  <a:pt x="70339" y="64477"/>
                  <a:pt x="79131" y="61546"/>
                </a:cubicBezTo>
                <a:cubicBezTo>
                  <a:pt x="84993" y="52754"/>
                  <a:pt x="87755" y="40770"/>
                  <a:pt x="96716" y="35169"/>
                </a:cubicBezTo>
                <a:cubicBezTo>
                  <a:pt x="112434" y="25345"/>
                  <a:pt x="131885" y="23446"/>
                  <a:pt x="149470" y="17584"/>
                </a:cubicBezTo>
                <a:cubicBezTo>
                  <a:pt x="192757" y="3155"/>
                  <a:pt x="166707" y="10315"/>
                  <a:pt x="228600" y="0"/>
                </a:cubicBezTo>
                <a:cubicBezTo>
                  <a:pt x="246185" y="5861"/>
                  <a:pt x="265931" y="7302"/>
                  <a:pt x="281354" y="17584"/>
                </a:cubicBezTo>
                <a:cubicBezTo>
                  <a:pt x="315442" y="40310"/>
                  <a:pt x="297706" y="31827"/>
                  <a:pt x="334108" y="43961"/>
                </a:cubicBezTo>
                <a:cubicBezTo>
                  <a:pt x="391282" y="129721"/>
                  <a:pt x="299612" y="-1443"/>
                  <a:pt x="386862" y="96715"/>
                </a:cubicBezTo>
                <a:cubicBezTo>
                  <a:pt x="411111" y="123996"/>
                  <a:pt x="423860" y="153127"/>
                  <a:pt x="439616" y="184638"/>
                </a:cubicBezTo>
                <a:cubicBezTo>
                  <a:pt x="442547" y="199292"/>
                  <a:pt x="444476" y="214182"/>
                  <a:pt x="448408" y="228600"/>
                </a:cubicBezTo>
                <a:cubicBezTo>
                  <a:pt x="467847" y="299875"/>
                  <a:pt x="465993" y="258720"/>
                  <a:pt x="465993" y="29893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27584" y="1916832"/>
            <a:ext cx="3668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hurry + </a:t>
            </a:r>
            <a:r>
              <a:rPr lang="en-GB" sz="2400" dirty="0" err="1"/>
              <a:t>ing</a:t>
            </a:r>
            <a:r>
              <a:rPr lang="en-GB" sz="2400" dirty="0"/>
              <a:t> = hurrying</a:t>
            </a:r>
          </a:p>
          <a:p>
            <a:r>
              <a:rPr lang="en-GB" sz="2400" dirty="0"/>
              <a:t>cry + </a:t>
            </a:r>
            <a:r>
              <a:rPr lang="en-GB" sz="2400" dirty="0" err="1"/>
              <a:t>ing</a:t>
            </a:r>
            <a:r>
              <a:rPr lang="en-GB" sz="2400" dirty="0"/>
              <a:t> = crying</a:t>
            </a:r>
          </a:p>
          <a:p>
            <a:r>
              <a:rPr lang="en-GB" sz="2400" dirty="0"/>
              <a:t>play + </a:t>
            </a:r>
            <a:r>
              <a:rPr lang="en-GB" sz="2400" dirty="0" err="1"/>
              <a:t>er</a:t>
            </a:r>
            <a:r>
              <a:rPr lang="en-GB" sz="2400" dirty="0"/>
              <a:t> = player</a:t>
            </a:r>
          </a:p>
          <a:p>
            <a:r>
              <a:rPr lang="en-GB" sz="2400" dirty="0"/>
              <a:t>enjoy + </a:t>
            </a:r>
            <a:r>
              <a:rPr lang="en-GB" sz="2400" dirty="0" err="1"/>
              <a:t>ment</a:t>
            </a:r>
            <a:r>
              <a:rPr lang="en-GB" sz="2400" dirty="0"/>
              <a:t> = enjoyment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76056" y="1916832"/>
            <a:ext cx="3668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/>
              <a:t>A FEW EXCEPTIONS</a:t>
            </a:r>
          </a:p>
          <a:p>
            <a:r>
              <a:rPr lang="en-GB" sz="2400" dirty="0"/>
              <a:t>pay + </a:t>
            </a:r>
            <a:r>
              <a:rPr lang="en-GB" sz="2400" dirty="0" err="1"/>
              <a:t>ed</a:t>
            </a:r>
            <a:r>
              <a:rPr lang="en-GB" sz="2400" dirty="0"/>
              <a:t> = paid</a:t>
            </a:r>
          </a:p>
          <a:p>
            <a:r>
              <a:rPr lang="en-GB" sz="2400" dirty="0"/>
              <a:t>day + </a:t>
            </a:r>
            <a:r>
              <a:rPr lang="en-GB" sz="2400" dirty="0" err="1"/>
              <a:t>ly</a:t>
            </a:r>
            <a:r>
              <a:rPr lang="en-GB" sz="2400" dirty="0"/>
              <a:t> = daily</a:t>
            </a:r>
          </a:p>
          <a:p>
            <a:r>
              <a:rPr lang="en-GB" sz="2400" dirty="0"/>
              <a:t>lay + </a:t>
            </a:r>
            <a:r>
              <a:rPr lang="en-GB" sz="2400" dirty="0" err="1"/>
              <a:t>ed</a:t>
            </a:r>
            <a:r>
              <a:rPr lang="en-GB" sz="2400" dirty="0"/>
              <a:t> = laid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96953" y="3861048"/>
            <a:ext cx="7983072" cy="1200329"/>
          </a:xfrm>
          <a:prstGeom prst="rect">
            <a:avLst/>
          </a:prstGeom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Elephant" pitchFamily="18" charset="0"/>
              </a:rPr>
              <a:t>WATCH OUT!!!</a:t>
            </a:r>
          </a:p>
          <a:p>
            <a:pPr algn="ctr"/>
            <a:r>
              <a:rPr lang="en-GB" dirty="0">
                <a:solidFill>
                  <a:srgbClr val="FF0000"/>
                </a:solidFill>
                <a:latin typeface="Elephant" pitchFamily="18" charset="0"/>
              </a:rPr>
              <a:t>If the </a:t>
            </a:r>
            <a:r>
              <a:rPr lang="en-GB" u="sng" dirty="0">
                <a:solidFill>
                  <a:srgbClr val="FF0000"/>
                </a:solidFill>
                <a:latin typeface="Elephant" pitchFamily="18" charset="0"/>
              </a:rPr>
              <a:t>root word </a:t>
            </a:r>
            <a:r>
              <a:rPr lang="en-GB" dirty="0">
                <a:solidFill>
                  <a:srgbClr val="FF0000"/>
                </a:solidFill>
                <a:latin typeface="Elephant" pitchFamily="18" charset="0"/>
              </a:rPr>
              <a:t>ends with a </a:t>
            </a:r>
            <a:r>
              <a:rPr lang="en-GB" u="sng" dirty="0">
                <a:solidFill>
                  <a:srgbClr val="FF0000"/>
                </a:solidFill>
                <a:latin typeface="Elephant" pitchFamily="18" charset="0"/>
              </a:rPr>
              <a:t>consonant then y, 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latin typeface="Elephant" pitchFamily="18" charset="0"/>
              </a:rPr>
              <a:t>Change the </a:t>
            </a:r>
            <a:r>
              <a:rPr lang="en-GB" b="1" u="sng" dirty="0">
                <a:solidFill>
                  <a:srgbClr val="FF0000"/>
                </a:solidFill>
                <a:latin typeface="Elephant" pitchFamily="18" charset="0"/>
              </a:rPr>
              <a:t>y to </a:t>
            </a:r>
            <a:r>
              <a:rPr lang="en-GB" b="1" u="sng" dirty="0" err="1">
                <a:solidFill>
                  <a:srgbClr val="FF0000"/>
                </a:solidFill>
                <a:latin typeface="Elephant" pitchFamily="18" charset="0"/>
              </a:rPr>
              <a:t>i</a:t>
            </a:r>
            <a:r>
              <a:rPr lang="en-GB" b="1" u="sng" dirty="0">
                <a:solidFill>
                  <a:srgbClr val="FF0000"/>
                </a:solidFill>
                <a:latin typeface="Elephant" pitchFamily="18" charset="0"/>
              </a:rPr>
              <a:t> before all suffixes except </a:t>
            </a:r>
            <a:r>
              <a:rPr lang="en-GB" b="1" u="sng" dirty="0" err="1">
                <a:solidFill>
                  <a:srgbClr val="FF0000"/>
                </a:solidFill>
                <a:latin typeface="Elephant" pitchFamily="18" charset="0"/>
              </a:rPr>
              <a:t>ing</a:t>
            </a:r>
            <a:r>
              <a:rPr lang="en-GB" b="1" u="sng" dirty="0">
                <a:solidFill>
                  <a:srgbClr val="FF0000"/>
                </a:solidFill>
                <a:latin typeface="Elephant" pitchFamily="18" charset="0"/>
              </a:rPr>
              <a:t>.</a:t>
            </a:r>
          </a:p>
          <a:p>
            <a:pPr algn="ctr"/>
            <a:r>
              <a:rPr lang="en-GB" dirty="0">
                <a:solidFill>
                  <a:srgbClr val="FF0000"/>
                </a:solidFill>
                <a:latin typeface="Elephant" pitchFamily="18" charset="0"/>
              </a:rPr>
              <a:t>happy+ ness = happiness		lucky+ </a:t>
            </a:r>
            <a:r>
              <a:rPr lang="en-GB" dirty="0" err="1">
                <a:solidFill>
                  <a:srgbClr val="FF0000"/>
                </a:solidFill>
                <a:latin typeface="Elephant" pitchFamily="18" charset="0"/>
              </a:rPr>
              <a:t>er</a:t>
            </a:r>
            <a:r>
              <a:rPr lang="en-GB" dirty="0">
                <a:solidFill>
                  <a:srgbClr val="FF0000"/>
                </a:solidFill>
                <a:latin typeface="Elephant" pitchFamily="18" charset="0"/>
              </a:rPr>
              <a:t> = luckier</a:t>
            </a:r>
          </a:p>
        </p:txBody>
      </p:sp>
    </p:spTree>
    <p:extLst>
      <p:ext uri="{BB962C8B-B14F-4D97-AF65-F5344CB8AC3E}">
        <p14:creationId xmlns:p14="http://schemas.microsoft.com/office/powerpoint/2010/main" val="354532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12" grpId="0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Make a list of words with </a:t>
            </a:r>
            <a:r>
              <a:rPr lang="en-GB" dirty="0" err="1"/>
              <a:t>ful</a:t>
            </a:r>
            <a:r>
              <a:rPr lang="en-GB" dirty="0"/>
              <a:t> at the end as a suffix.</a:t>
            </a:r>
          </a:p>
          <a:p>
            <a:r>
              <a:rPr lang="en-GB" dirty="0"/>
              <a:t>Start with </a:t>
            </a:r>
            <a:r>
              <a:rPr lang="en-GB" i="1" dirty="0"/>
              <a:t>masterful…</a:t>
            </a:r>
          </a:p>
          <a:p>
            <a:r>
              <a:rPr lang="en-GB" dirty="0"/>
              <a:t>You have 1 minute.</a:t>
            </a:r>
          </a:p>
          <a:p>
            <a:endParaRPr lang="en-GB" dirty="0"/>
          </a:p>
          <a:p>
            <a:r>
              <a:rPr lang="en-GB" dirty="0"/>
              <a:t>Now, let’s make a list of them…</a:t>
            </a:r>
          </a:p>
          <a:p>
            <a:endParaRPr lang="en-GB" dirty="0"/>
          </a:p>
          <a:p>
            <a:r>
              <a:rPr lang="en-GB" dirty="0"/>
              <a:t>What do you notice about what happens to the suffix? </a:t>
            </a:r>
          </a:p>
        </p:txBody>
      </p:sp>
    </p:spTree>
    <p:extLst>
      <p:ext uri="{BB962C8B-B14F-4D97-AF65-F5344CB8AC3E}">
        <p14:creationId xmlns:p14="http://schemas.microsoft.com/office/powerpoint/2010/main" val="233760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Word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Now use the list to make a word search of ‘</a:t>
            </a:r>
            <a:r>
              <a:rPr lang="en-GB" dirty="0" err="1"/>
              <a:t>ful</a:t>
            </a:r>
            <a:r>
              <a:rPr lang="en-GB" dirty="0"/>
              <a:t>’ words.</a:t>
            </a:r>
          </a:p>
          <a:p>
            <a:r>
              <a:rPr lang="en-GB" dirty="0"/>
              <a:t>Every time you put a word in the grid, list it at the bottom of the page. </a:t>
            </a:r>
          </a:p>
          <a:p>
            <a:r>
              <a:rPr lang="en-GB" dirty="0"/>
              <a:t>When you think you have put enough words on the grid, fill up the spaces with other random letters. </a:t>
            </a:r>
          </a:p>
          <a:p>
            <a:r>
              <a:rPr lang="en-GB" dirty="0"/>
              <a:t>Make sure you use all CAPITALS or all lower case letters, not a mixture of both!</a:t>
            </a:r>
          </a:p>
        </p:txBody>
      </p:sp>
    </p:spTree>
    <p:extLst>
      <p:ext uri="{BB962C8B-B14F-4D97-AF65-F5344CB8AC3E}">
        <p14:creationId xmlns:p14="http://schemas.microsoft.com/office/powerpoint/2010/main" val="145473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What have you learned about when we add full to the end of a root word?</a:t>
            </a:r>
          </a:p>
          <a:p>
            <a:r>
              <a:rPr lang="en-GB" dirty="0"/>
              <a:t>What else have you learned about adding suffixes?</a:t>
            </a:r>
          </a:p>
        </p:txBody>
      </p:sp>
    </p:spTree>
    <p:extLst>
      <p:ext uri="{BB962C8B-B14F-4D97-AF65-F5344CB8AC3E}">
        <p14:creationId xmlns:p14="http://schemas.microsoft.com/office/powerpoint/2010/main" val="2515578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Suffixes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suffixes are added to a root word, they can change the meaning of the word or the way that it can be used. </a:t>
            </a:r>
          </a:p>
        </p:txBody>
      </p:sp>
    </p:spTree>
    <p:extLst>
      <p:ext uri="{BB962C8B-B14F-4D97-AF65-F5344CB8AC3E}">
        <p14:creationId xmlns:p14="http://schemas.microsoft.com/office/powerpoint/2010/main" val="348422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Suffixes that form 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2816"/>
            <a:ext cx="7467600" cy="4216909"/>
          </a:xfrm>
        </p:spPr>
        <p:txBody>
          <a:bodyPr>
            <a:normAutofit lnSpcReduction="10000"/>
          </a:bodyPr>
          <a:lstStyle/>
          <a:p>
            <a:r>
              <a:rPr lang="en-GB" dirty="0" err="1"/>
              <a:t>er</a:t>
            </a:r>
            <a:r>
              <a:rPr lang="en-GB" dirty="0"/>
              <a:t> – player, singer</a:t>
            </a:r>
          </a:p>
          <a:p>
            <a:r>
              <a:rPr lang="en-GB" dirty="0"/>
              <a:t>or – conductor, instructor</a:t>
            </a:r>
          </a:p>
          <a:p>
            <a:r>
              <a:rPr lang="en-GB" dirty="0" err="1"/>
              <a:t>eer</a:t>
            </a:r>
            <a:r>
              <a:rPr lang="en-GB" dirty="0"/>
              <a:t> – engineer, mountaineer</a:t>
            </a:r>
          </a:p>
          <a:p>
            <a:r>
              <a:rPr lang="en-GB" dirty="0" err="1"/>
              <a:t>ist</a:t>
            </a:r>
            <a:r>
              <a:rPr lang="en-GB" dirty="0"/>
              <a:t> – pianist, artist</a:t>
            </a:r>
          </a:p>
          <a:p>
            <a:r>
              <a:rPr lang="en-GB" dirty="0"/>
              <a:t>ship – fellowship, hardship</a:t>
            </a:r>
          </a:p>
          <a:p>
            <a:r>
              <a:rPr lang="en-GB" dirty="0"/>
              <a:t>hood – sisterhood, childhood</a:t>
            </a:r>
          </a:p>
          <a:p>
            <a:r>
              <a:rPr lang="en-GB" dirty="0"/>
              <a:t>ness – kindness, happiness</a:t>
            </a:r>
          </a:p>
          <a:p>
            <a:r>
              <a:rPr lang="en-GB" dirty="0"/>
              <a:t>ism – favouritism</a:t>
            </a:r>
          </a:p>
          <a:p>
            <a:endParaRPr lang="en-GB" dirty="0"/>
          </a:p>
          <a:p>
            <a:r>
              <a:rPr lang="en-GB" dirty="0"/>
              <a:t>What are the root words?</a:t>
            </a:r>
          </a:p>
        </p:txBody>
      </p:sp>
    </p:spTree>
    <p:extLst>
      <p:ext uri="{BB962C8B-B14F-4D97-AF65-F5344CB8AC3E}">
        <p14:creationId xmlns:p14="http://schemas.microsoft.com/office/powerpoint/2010/main" val="4251335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Suffixes that form 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2816"/>
            <a:ext cx="7467600" cy="4216909"/>
          </a:xfrm>
        </p:spPr>
        <p:txBody>
          <a:bodyPr>
            <a:normAutofit/>
          </a:bodyPr>
          <a:lstStyle/>
          <a:p>
            <a:r>
              <a:rPr lang="en-GB" dirty="0" err="1"/>
              <a:t>ment</a:t>
            </a:r>
            <a:r>
              <a:rPr lang="en-GB" dirty="0"/>
              <a:t> – enjoyment, temperament</a:t>
            </a:r>
          </a:p>
          <a:p>
            <a:r>
              <a:rPr lang="en-GB" dirty="0"/>
              <a:t>ice – service, practice</a:t>
            </a:r>
          </a:p>
          <a:p>
            <a:r>
              <a:rPr lang="en-GB" dirty="0"/>
              <a:t>age – marriage, passage</a:t>
            </a:r>
          </a:p>
          <a:p>
            <a:r>
              <a:rPr lang="en-GB" dirty="0" err="1"/>
              <a:t>ance</a:t>
            </a:r>
            <a:r>
              <a:rPr lang="en-GB" dirty="0"/>
              <a:t> – endurance</a:t>
            </a:r>
          </a:p>
          <a:p>
            <a:r>
              <a:rPr lang="en-GB" dirty="0" err="1"/>
              <a:t>ence</a:t>
            </a:r>
            <a:r>
              <a:rPr lang="en-GB" dirty="0"/>
              <a:t> – coincidence</a:t>
            </a:r>
          </a:p>
          <a:p>
            <a:r>
              <a:rPr lang="en-GB" dirty="0" err="1"/>
              <a:t>ation</a:t>
            </a:r>
            <a:r>
              <a:rPr lang="en-GB" dirty="0"/>
              <a:t> - conversation</a:t>
            </a:r>
          </a:p>
          <a:p>
            <a:r>
              <a:rPr lang="en-GB" dirty="0" err="1"/>
              <a:t>ition</a:t>
            </a:r>
            <a:r>
              <a:rPr lang="en-GB" dirty="0"/>
              <a:t> – competition</a:t>
            </a:r>
          </a:p>
          <a:p>
            <a:endParaRPr lang="en-GB" dirty="0"/>
          </a:p>
          <a:p>
            <a:r>
              <a:rPr lang="en-GB" dirty="0"/>
              <a:t>What are the root words?</a:t>
            </a:r>
          </a:p>
        </p:txBody>
      </p:sp>
    </p:spTree>
    <p:extLst>
      <p:ext uri="{BB962C8B-B14F-4D97-AF65-F5344CB8AC3E}">
        <p14:creationId xmlns:p14="http://schemas.microsoft.com/office/powerpoint/2010/main" val="2754647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Suffixes that form adjectives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able – understandable</a:t>
            </a:r>
          </a:p>
          <a:p>
            <a:r>
              <a:rPr lang="en-GB" dirty="0" err="1"/>
              <a:t>ible</a:t>
            </a:r>
            <a:r>
              <a:rPr lang="en-GB" dirty="0"/>
              <a:t> – sensible</a:t>
            </a:r>
          </a:p>
          <a:p>
            <a:r>
              <a:rPr lang="en-GB" dirty="0"/>
              <a:t>al – musical, medical</a:t>
            </a:r>
          </a:p>
          <a:p>
            <a:r>
              <a:rPr lang="en-GB" dirty="0"/>
              <a:t>y – noisy, funny</a:t>
            </a:r>
          </a:p>
          <a:p>
            <a:r>
              <a:rPr lang="en-GB" dirty="0" err="1"/>
              <a:t>ish</a:t>
            </a:r>
            <a:r>
              <a:rPr lang="en-GB" dirty="0"/>
              <a:t> – selfish</a:t>
            </a:r>
          </a:p>
          <a:p>
            <a:r>
              <a:rPr lang="en-GB" dirty="0" err="1"/>
              <a:t>ous</a:t>
            </a:r>
            <a:r>
              <a:rPr lang="en-GB" dirty="0"/>
              <a:t> – nervous</a:t>
            </a:r>
          </a:p>
          <a:p>
            <a:r>
              <a:rPr lang="en-GB" dirty="0"/>
              <a:t>less – careless tuneless</a:t>
            </a:r>
          </a:p>
          <a:p>
            <a:endParaRPr lang="en-GB" dirty="0"/>
          </a:p>
          <a:p>
            <a:r>
              <a:rPr lang="en-GB" dirty="0"/>
              <a:t>What are the root words?</a:t>
            </a:r>
          </a:p>
        </p:txBody>
      </p:sp>
    </p:spTree>
    <p:extLst>
      <p:ext uri="{BB962C8B-B14F-4D97-AF65-F5344CB8AC3E}">
        <p14:creationId xmlns:p14="http://schemas.microsoft.com/office/powerpoint/2010/main" val="3332559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Suffixes that form adjectives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ful</a:t>
            </a:r>
            <a:r>
              <a:rPr lang="en-GB" dirty="0"/>
              <a:t> – harmful, tuneful</a:t>
            </a:r>
          </a:p>
          <a:p>
            <a:r>
              <a:rPr lang="en-GB" dirty="0" err="1"/>
              <a:t>ary</a:t>
            </a:r>
            <a:r>
              <a:rPr lang="en-GB" dirty="0"/>
              <a:t> – cautionary</a:t>
            </a:r>
          </a:p>
          <a:p>
            <a:r>
              <a:rPr lang="en-GB" dirty="0" err="1"/>
              <a:t>ery</a:t>
            </a:r>
            <a:r>
              <a:rPr lang="en-GB" dirty="0"/>
              <a:t> – stationery</a:t>
            </a:r>
          </a:p>
          <a:p>
            <a:r>
              <a:rPr lang="en-GB" dirty="0" err="1"/>
              <a:t>ory</a:t>
            </a:r>
            <a:r>
              <a:rPr lang="en-GB" dirty="0"/>
              <a:t> – exploratory</a:t>
            </a:r>
          </a:p>
          <a:p>
            <a:r>
              <a:rPr lang="en-GB" dirty="0" err="1"/>
              <a:t>ic</a:t>
            </a:r>
            <a:r>
              <a:rPr lang="en-GB" dirty="0"/>
              <a:t> - athletic</a:t>
            </a:r>
          </a:p>
          <a:p>
            <a:endParaRPr lang="en-GB" dirty="0"/>
          </a:p>
          <a:p>
            <a:r>
              <a:rPr lang="en-GB" dirty="0"/>
              <a:t>What are the root words?</a:t>
            </a:r>
          </a:p>
        </p:txBody>
      </p:sp>
    </p:spTree>
    <p:extLst>
      <p:ext uri="{BB962C8B-B14F-4D97-AF65-F5344CB8AC3E}">
        <p14:creationId xmlns:p14="http://schemas.microsoft.com/office/powerpoint/2010/main" val="2668440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Suffixes that form verbs with different tenses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ed</a:t>
            </a:r>
            <a:r>
              <a:rPr lang="en-GB" dirty="0"/>
              <a:t> – banged, whistled</a:t>
            </a:r>
          </a:p>
          <a:p>
            <a:r>
              <a:rPr lang="en-GB" dirty="0" err="1"/>
              <a:t>ing</a:t>
            </a:r>
            <a:r>
              <a:rPr lang="en-GB" dirty="0"/>
              <a:t> – following, hearing</a:t>
            </a:r>
          </a:p>
          <a:p>
            <a:r>
              <a:rPr lang="en-GB" dirty="0" err="1"/>
              <a:t>ise</a:t>
            </a:r>
            <a:r>
              <a:rPr lang="en-GB" dirty="0"/>
              <a:t> – advertise, practise</a:t>
            </a:r>
          </a:p>
          <a:p>
            <a:endParaRPr lang="en-GB" dirty="0"/>
          </a:p>
          <a:p>
            <a:r>
              <a:rPr lang="en-GB" dirty="0"/>
              <a:t>AND OF COURSE – </a:t>
            </a:r>
            <a:r>
              <a:rPr lang="en-GB" dirty="0" err="1"/>
              <a:t>ly</a:t>
            </a:r>
            <a:r>
              <a:rPr lang="en-GB" dirty="0"/>
              <a:t> forms </a:t>
            </a:r>
            <a:r>
              <a:rPr lang="en-GB" u="sng" dirty="0"/>
              <a:t>adverbs</a:t>
            </a:r>
            <a:r>
              <a:rPr lang="en-GB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927938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Sometimes the spelling of the end of a root word changes a little when a suffix is added.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3212976"/>
            <a:ext cx="7920880" cy="1200329"/>
          </a:xfrm>
          <a:prstGeom prst="rec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13000">
                <a:srgbClr val="FFC000"/>
              </a:gs>
              <a:gs pos="100000">
                <a:schemeClr val="bg2">
                  <a:lumMod val="90000"/>
                </a:schemeClr>
              </a:gs>
            </a:gsLst>
            <a:lin ang="5400000" scaled="0"/>
          </a:gradFill>
          <a:ln>
            <a:solidFill>
              <a:srgbClr val="A5822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Elephant" pitchFamily="18" charset="0"/>
              </a:rPr>
              <a:t>NO CHANGE!</a:t>
            </a:r>
          </a:p>
          <a:p>
            <a:pPr algn="ctr"/>
            <a:r>
              <a:rPr lang="en-GB" dirty="0">
                <a:latin typeface="Elephant" pitchFamily="18" charset="0"/>
              </a:rPr>
              <a:t>If the root word ends in a </a:t>
            </a:r>
            <a:r>
              <a:rPr lang="en-GB" u="sng" dirty="0">
                <a:latin typeface="Elephant" pitchFamily="18" charset="0"/>
              </a:rPr>
              <a:t>consonant</a:t>
            </a:r>
            <a:r>
              <a:rPr lang="en-GB" dirty="0">
                <a:latin typeface="Elephant" pitchFamily="18" charset="0"/>
              </a:rPr>
              <a:t> and the suffix begins with a </a:t>
            </a:r>
            <a:r>
              <a:rPr lang="en-GB" u="sng" dirty="0">
                <a:latin typeface="Elephant" pitchFamily="18" charset="0"/>
              </a:rPr>
              <a:t>consonant, </a:t>
            </a:r>
          </a:p>
          <a:p>
            <a:pPr algn="ctr"/>
            <a:r>
              <a:rPr lang="en-GB" u="sng" dirty="0">
                <a:latin typeface="Elephant" pitchFamily="18" charset="0"/>
              </a:rPr>
              <a:t>you just join them together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3232021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Berlin Sans FB Demi" pitchFamily="34" charset="0"/>
                <a:cs typeface="Aharoni" pitchFamily="2" charset="-79"/>
              </a:rPr>
              <a:t>1</a:t>
            </a:r>
          </a:p>
        </p:txBody>
      </p:sp>
      <p:sp>
        <p:nvSpPr>
          <p:cNvPr id="6" name="Freeform 5"/>
          <p:cNvSpPr/>
          <p:nvPr/>
        </p:nvSpPr>
        <p:spPr>
          <a:xfrm>
            <a:off x="465992" y="3253154"/>
            <a:ext cx="518746" cy="571500"/>
          </a:xfrm>
          <a:custGeom>
            <a:avLst/>
            <a:gdLst>
              <a:gd name="connsiteX0" fmla="*/ 193431 w 518746"/>
              <a:gd name="connsiteY0" fmla="*/ 52754 h 571500"/>
              <a:gd name="connsiteX1" fmla="*/ 351693 w 518746"/>
              <a:gd name="connsiteY1" fmla="*/ 70338 h 571500"/>
              <a:gd name="connsiteX2" fmla="*/ 439616 w 518746"/>
              <a:gd name="connsiteY2" fmla="*/ 87923 h 571500"/>
              <a:gd name="connsiteX3" fmla="*/ 465993 w 518746"/>
              <a:gd name="connsiteY3" fmla="*/ 105508 h 571500"/>
              <a:gd name="connsiteX4" fmla="*/ 474785 w 518746"/>
              <a:gd name="connsiteY4" fmla="*/ 158261 h 571500"/>
              <a:gd name="connsiteX5" fmla="*/ 483577 w 518746"/>
              <a:gd name="connsiteY5" fmla="*/ 202223 h 571500"/>
              <a:gd name="connsiteX6" fmla="*/ 492370 w 518746"/>
              <a:gd name="connsiteY6" fmla="*/ 228600 h 571500"/>
              <a:gd name="connsiteX7" fmla="*/ 518746 w 518746"/>
              <a:gd name="connsiteY7" fmla="*/ 254977 h 571500"/>
              <a:gd name="connsiteX8" fmla="*/ 518746 w 518746"/>
              <a:gd name="connsiteY8" fmla="*/ 307731 h 571500"/>
              <a:gd name="connsiteX9" fmla="*/ 501162 w 518746"/>
              <a:gd name="connsiteY9" fmla="*/ 439615 h 571500"/>
              <a:gd name="connsiteX10" fmla="*/ 492370 w 518746"/>
              <a:gd name="connsiteY10" fmla="*/ 465992 h 571500"/>
              <a:gd name="connsiteX11" fmla="*/ 474785 w 518746"/>
              <a:gd name="connsiteY11" fmla="*/ 492369 h 571500"/>
              <a:gd name="connsiteX12" fmla="*/ 448408 w 518746"/>
              <a:gd name="connsiteY12" fmla="*/ 501161 h 571500"/>
              <a:gd name="connsiteX13" fmla="*/ 386862 w 518746"/>
              <a:gd name="connsiteY13" fmla="*/ 545123 h 571500"/>
              <a:gd name="connsiteX14" fmla="*/ 351693 w 518746"/>
              <a:gd name="connsiteY14" fmla="*/ 553915 h 571500"/>
              <a:gd name="connsiteX15" fmla="*/ 281354 w 518746"/>
              <a:gd name="connsiteY15" fmla="*/ 571500 h 571500"/>
              <a:gd name="connsiteX16" fmla="*/ 149470 w 518746"/>
              <a:gd name="connsiteY16" fmla="*/ 553915 h 571500"/>
              <a:gd name="connsiteX17" fmla="*/ 123093 w 518746"/>
              <a:gd name="connsiteY17" fmla="*/ 536331 h 571500"/>
              <a:gd name="connsiteX18" fmla="*/ 105508 w 518746"/>
              <a:gd name="connsiteY18" fmla="*/ 509954 h 571500"/>
              <a:gd name="connsiteX19" fmla="*/ 79131 w 518746"/>
              <a:gd name="connsiteY19" fmla="*/ 483577 h 571500"/>
              <a:gd name="connsiteX20" fmla="*/ 70339 w 518746"/>
              <a:gd name="connsiteY20" fmla="*/ 457200 h 571500"/>
              <a:gd name="connsiteX21" fmla="*/ 43962 w 518746"/>
              <a:gd name="connsiteY21" fmla="*/ 430823 h 571500"/>
              <a:gd name="connsiteX22" fmla="*/ 26377 w 518746"/>
              <a:gd name="connsiteY22" fmla="*/ 395654 h 571500"/>
              <a:gd name="connsiteX23" fmla="*/ 17585 w 518746"/>
              <a:gd name="connsiteY23" fmla="*/ 360484 h 571500"/>
              <a:gd name="connsiteX24" fmla="*/ 0 w 518746"/>
              <a:gd name="connsiteY24" fmla="*/ 307731 h 571500"/>
              <a:gd name="connsiteX25" fmla="*/ 8793 w 518746"/>
              <a:gd name="connsiteY25" fmla="*/ 202223 h 571500"/>
              <a:gd name="connsiteX26" fmla="*/ 26377 w 518746"/>
              <a:gd name="connsiteY26" fmla="*/ 123092 h 571500"/>
              <a:gd name="connsiteX27" fmla="*/ 52754 w 518746"/>
              <a:gd name="connsiteY27" fmla="*/ 70338 h 571500"/>
              <a:gd name="connsiteX28" fmla="*/ 79131 w 518746"/>
              <a:gd name="connsiteY28" fmla="*/ 61546 h 571500"/>
              <a:gd name="connsiteX29" fmla="*/ 96716 w 518746"/>
              <a:gd name="connsiteY29" fmla="*/ 35169 h 571500"/>
              <a:gd name="connsiteX30" fmla="*/ 149470 w 518746"/>
              <a:gd name="connsiteY30" fmla="*/ 17584 h 571500"/>
              <a:gd name="connsiteX31" fmla="*/ 228600 w 518746"/>
              <a:gd name="connsiteY31" fmla="*/ 0 h 571500"/>
              <a:gd name="connsiteX32" fmla="*/ 281354 w 518746"/>
              <a:gd name="connsiteY32" fmla="*/ 17584 h 571500"/>
              <a:gd name="connsiteX33" fmla="*/ 334108 w 518746"/>
              <a:gd name="connsiteY33" fmla="*/ 43961 h 571500"/>
              <a:gd name="connsiteX34" fmla="*/ 386862 w 518746"/>
              <a:gd name="connsiteY34" fmla="*/ 96715 h 571500"/>
              <a:gd name="connsiteX35" fmla="*/ 439616 w 518746"/>
              <a:gd name="connsiteY35" fmla="*/ 184638 h 571500"/>
              <a:gd name="connsiteX36" fmla="*/ 448408 w 518746"/>
              <a:gd name="connsiteY36" fmla="*/ 228600 h 571500"/>
              <a:gd name="connsiteX37" fmla="*/ 465993 w 518746"/>
              <a:gd name="connsiteY37" fmla="*/ 298938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18746" h="571500">
                <a:moveTo>
                  <a:pt x="193431" y="52754"/>
                </a:moveTo>
                <a:cubicBezTo>
                  <a:pt x="246185" y="58615"/>
                  <a:pt x="299645" y="59928"/>
                  <a:pt x="351693" y="70338"/>
                </a:cubicBezTo>
                <a:lnTo>
                  <a:pt x="439616" y="87923"/>
                </a:lnTo>
                <a:cubicBezTo>
                  <a:pt x="448408" y="93785"/>
                  <a:pt x="461267" y="96056"/>
                  <a:pt x="465993" y="105508"/>
                </a:cubicBezTo>
                <a:cubicBezTo>
                  <a:pt x="473965" y="121453"/>
                  <a:pt x="471596" y="140722"/>
                  <a:pt x="474785" y="158261"/>
                </a:cubicBezTo>
                <a:cubicBezTo>
                  <a:pt x="477458" y="172964"/>
                  <a:pt x="479952" y="187725"/>
                  <a:pt x="483577" y="202223"/>
                </a:cubicBezTo>
                <a:cubicBezTo>
                  <a:pt x="485825" y="211214"/>
                  <a:pt x="487229" y="220889"/>
                  <a:pt x="492370" y="228600"/>
                </a:cubicBezTo>
                <a:cubicBezTo>
                  <a:pt x="499267" y="238946"/>
                  <a:pt x="509954" y="246185"/>
                  <a:pt x="518746" y="254977"/>
                </a:cubicBezTo>
                <a:cubicBezTo>
                  <a:pt x="495301" y="325316"/>
                  <a:pt x="518746" y="237392"/>
                  <a:pt x="518746" y="307731"/>
                </a:cubicBezTo>
                <a:cubicBezTo>
                  <a:pt x="518746" y="359586"/>
                  <a:pt x="514115" y="394279"/>
                  <a:pt x="501162" y="439615"/>
                </a:cubicBezTo>
                <a:cubicBezTo>
                  <a:pt x="498616" y="448526"/>
                  <a:pt x="496515" y="457703"/>
                  <a:pt x="492370" y="465992"/>
                </a:cubicBezTo>
                <a:cubicBezTo>
                  <a:pt x="487644" y="475444"/>
                  <a:pt x="483037" y="485768"/>
                  <a:pt x="474785" y="492369"/>
                </a:cubicBezTo>
                <a:cubicBezTo>
                  <a:pt x="467548" y="498159"/>
                  <a:pt x="457200" y="498230"/>
                  <a:pt x="448408" y="501161"/>
                </a:cubicBezTo>
                <a:cubicBezTo>
                  <a:pt x="444406" y="504163"/>
                  <a:pt x="396861" y="540838"/>
                  <a:pt x="386862" y="545123"/>
                </a:cubicBezTo>
                <a:cubicBezTo>
                  <a:pt x="375755" y="549883"/>
                  <a:pt x="363312" y="550595"/>
                  <a:pt x="351693" y="553915"/>
                </a:cubicBezTo>
                <a:cubicBezTo>
                  <a:pt x="288604" y="571941"/>
                  <a:pt x="370740" y="553624"/>
                  <a:pt x="281354" y="571500"/>
                </a:cubicBezTo>
                <a:cubicBezTo>
                  <a:pt x="257764" y="569534"/>
                  <a:pt x="185388" y="571874"/>
                  <a:pt x="149470" y="553915"/>
                </a:cubicBezTo>
                <a:cubicBezTo>
                  <a:pt x="140019" y="549189"/>
                  <a:pt x="131885" y="542192"/>
                  <a:pt x="123093" y="536331"/>
                </a:cubicBezTo>
                <a:cubicBezTo>
                  <a:pt x="117231" y="527539"/>
                  <a:pt x="112273" y="518072"/>
                  <a:pt x="105508" y="509954"/>
                </a:cubicBezTo>
                <a:cubicBezTo>
                  <a:pt x="97548" y="500402"/>
                  <a:pt x="86028" y="493923"/>
                  <a:pt x="79131" y="483577"/>
                </a:cubicBezTo>
                <a:cubicBezTo>
                  <a:pt x="73990" y="475866"/>
                  <a:pt x="75480" y="464911"/>
                  <a:pt x="70339" y="457200"/>
                </a:cubicBezTo>
                <a:cubicBezTo>
                  <a:pt x="63442" y="446854"/>
                  <a:pt x="51189" y="440941"/>
                  <a:pt x="43962" y="430823"/>
                </a:cubicBezTo>
                <a:cubicBezTo>
                  <a:pt x="36344" y="420158"/>
                  <a:pt x="32239" y="407377"/>
                  <a:pt x="26377" y="395654"/>
                </a:cubicBezTo>
                <a:cubicBezTo>
                  <a:pt x="23446" y="383931"/>
                  <a:pt x="21057" y="372058"/>
                  <a:pt x="17585" y="360484"/>
                </a:cubicBezTo>
                <a:cubicBezTo>
                  <a:pt x="12259" y="342730"/>
                  <a:pt x="0" y="307731"/>
                  <a:pt x="0" y="307731"/>
                </a:cubicBezTo>
                <a:cubicBezTo>
                  <a:pt x="2931" y="272562"/>
                  <a:pt x="4669" y="237273"/>
                  <a:pt x="8793" y="202223"/>
                </a:cubicBezTo>
                <a:cubicBezTo>
                  <a:pt x="10606" y="186812"/>
                  <a:pt x="21520" y="140092"/>
                  <a:pt x="26377" y="123092"/>
                </a:cubicBezTo>
                <a:cubicBezTo>
                  <a:pt x="31096" y="106576"/>
                  <a:pt x="38484" y="81754"/>
                  <a:pt x="52754" y="70338"/>
                </a:cubicBezTo>
                <a:cubicBezTo>
                  <a:pt x="59991" y="64548"/>
                  <a:pt x="70339" y="64477"/>
                  <a:pt x="79131" y="61546"/>
                </a:cubicBezTo>
                <a:cubicBezTo>
                  <a:pt x="84993" y="52754"/>
                  <a:pt x="87755" y="40770"/>
                  <a:pt x="96716" y="35169"/>
                </a:cubicBezTo>
                <a:cubicBezTo>
                  <a:pt x="112434" y="25345"/>
                  <a:pt x="131885" y="23446"/>
                  <a:pt x="149470" y="17584"/>
                </a:cubicBezTo>
                <a:cubicBezTo>
                  <a:pt x="192757" y="3155"/>
                  <a:pt x="166707" y="10315"/>
                  <a:pt x="228600" y="0"/>
                </a:cubicBezTo>
                <a:cubicBezTo>
                  <a:pt x="246185" y="5861"/>
                  <a:pt x="265931" y="7302"/>
                  <a:pt x="281354" y="17584"/>
                </a:cubicBezTo>
                <a:cubicBezTo>
                  <a:pt x="315442" y="40310"/>
                  <a:pt x="297706" y="31827"/>
                  <a:pt x="334108" y="43961"/>
                </a:cubicBezTo>
                <a:cubicBezTo>
                  <a:pt x="391282" y="129721"/>
                  <a:pt x="299612" y="-1443"/>
                  <a:pt x="386862" y="96715"/>
                </a:cubicBezTo>
                <a:cubicBezTo>
                  <a:pt x="411111" y="123996"/>
                  <a:pt x="423860" y="153127"/>
                  <a:pt x="439616" y="184638"/>
                </a:cubicBezTo>
                <a:cubicBezTo>
                  <a:pt x="442547" y="199292"/>
                  <a:pt x="444476" y="214182"/>
                  <a:pt x="448408" y="228600"/>
                </a:cubicBezTo>
                <a:cubicBezTo>
                  <a:pt x="467847" y="299875"/>
                  <a:pt x="465993" y="258720"/>
                  <a:pt x="465993" y="29893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018682" y="4941168"/>
            <a:ext cx="68996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/>
              <a:t>Cat + like = catlike</a:t>
            </a:r>
          </a:p>
          <a:p>
            <a:r>
              <a:rPr lang="en-GB" sz="3200" i="1" dirty="0"/>
              <a:t>Content + </a:t>
            </a:r>
            <a:r>
              <a:rPr lang="en-GB" sz="3200" i="1" dirty="0" err="1"/>
              <a:t>ment</a:t>
            </a:r>
            <a:r>
              <a:rPr lang="en-GB" sz="3200" i="1" dirty="0"/>
              <a:t> = contentment</a:t>
            </a:r>
          </a:p>
        </p:txBody>
      </p:sp>
      <p:pic>
        <p:nvPicPr>
          <p:cNvPr id="2051" name="Picture 3" descr="C:\Users\Sara Haslam\AppData\Local\Microsoft\Windows\Temporary Internet Files\Content.IE5\HNO6Y5W8\MC90044066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994753"/>
            <a:ext cx="970048" cy="970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840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548680"/>
            <a:ext cx="7920880" cy="3139321"/>
          </a:xfrm>
          <a:prstGeom prst="rect">
            <a:avLst/>
          </a:prstGeom>
          <a:gradFill>
            <a:gsLst>
              <a:gs pos="0">
                <a:schemeClr val="bg2">
                  <a:lumMod val="50000"/>
                </a:schemeClr>
              </a:gs>
              <a:gs pos="13000">
                <a:srgbClr val="FFC000"/>
              </a:gs>
              <a:gs pos="100000">
                <a:schemeClr val="bg2">
                  <a:lumMod val="90000"/>
                </a:schemeClr>
              </a:gs>
            </a:gsLst>
            <a:lin ang="5400000" scaled="0"/>
          </a:gradFill>
          <a:ln>
            <a:solidFill>
              <a:srgbClr val="A5822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Elephant" pitchFamily="18" charset="0"/>
              </a:rPr>
              <a:t>DOUBLING!</a:t>
            </a:r>
          </a:p>
          <a:p>
            <a:pPr algn="ctr"/>
            <a:r>
              <a:rPr lang="en-GB" dirty="0">
                <a:latin typeface="Elephant" pitchFamily="18" charset="0"/>
              </a:rPr>
              <a:t>If the root word ends in a </a:t>
            </a:r>
            <a:r>
              <a:rPr lang="en-GB" u="sng" dirty="0">
                <a:latin typeface="Elephant" pitchFamily="18" charset="0"/>
              </a:rPr>
              <a:t>consonant</a:t>
            </a:r>
            <a:r>
              <a:rPr lang="en-GB" dirty="0">
                <a:latin typeface="Elephant" pitchFamily="18" charset="0"/>
              </a:rPr>
              <a:t> and the suffix begins with a </a:t>
            </a:r>
            <a:r>
              <a:rPr lang="en-GB" u="sng" dirty="0">
                <a:latin typeface="Elephant" pitchFamily="18" charset="0"/>
              </a:rPr>
              <a:t>vowel (including y), </a:t>
            </a:r>
          </a:p>
          <a:p>
            <a:pPr algn="ctr"/>
            <a:r>
              <a:rPr lang="en-GB" u="sng" dirty="0">
                <a:latin typeface="Elephant" pitchFamily="18" charset="0"/>
              </a:rPr>
              <a:t>you may need to </a:t>
            </a:r>
            <a:r>
              <a:rPr lang="en-GB" b="1" i="1" u="sng" dirty="0">
                <a:latin typeface="Elephant" pitchFamily="18" charset="0"/>
              </a:rPr>
              <a:t>double</a:t>
            </a:r>
            <a:r>
              <a:rPr lang="en-GB" u="sng" dirty="0">
                <a:latin typeface="Elephant" pitchFamily="18" charset="0"/>
              </a:rPr>
              <a:t> the consonant</a:t>
            </a:r>
          </a:p>
          <a:p>
            <a:pPr algn="ctr"/>
            <a:endParaRPr lang="en-GB" u="sng" dirty="0">
              <a:latin typeface="Elephant" pitchFamily="18" charset="0"/>
            </a:endParaRPr>
          </a:p>
          <a:p>
            <a:pPr algn="ctr"/>
            <a:r>
              <a:rPr lang="en-GB" dirty="0">
                <a:latin typeface="Elephant" pitchFamily="18" charset="0"/>
              </a:rPr>
              <a:t>ASK: does the last syllable of the root word have a short vowel sound? </a:t>
            </a:r>
          </a:p>
          <a:p>
            <a:pPr algn="ctr"/>
            <a:r>
              <a:rPr lang="en-GB" dirty="0">
                <a:latin typeface="Elephant" pitchFamily="18" charset="0"/>
              </a:rPr>
              <a:t>Does it end with a single consonant?</a:t>
            </a:r>
          </a:p>
          <a:p>
            <a:pPr algn="ctr"/>
            <a:endParaRPr lang="en-GB" dirty="0">
              <a:latin typeface="Elephant" pitchFamily="18" charset="0"/>
            </a:endParaRPr>
          </a:p>
          <a:p>
            <a:pPr algn="ctr"/>
            <a:r>
              <a:rPr lang="en-GB" dirty="0">
                <a:latin typeface="Elephant" pitchFamily="18" charset="0"/>
              </a:rPr>
              <a:t>If the answer to </a:t>
            </a:r>
            <a:r>
              <a:rPr lang="en-GB" u="sng" dirty="0">
                <a:latin typeface="Elephant" pitchFamily="18" charset="0"/>
              </a:rPr>
              <a:t>both</a:t>
            </a:r>
            <a:r>
              <a:rPr lang="en-GB" dirty="0">
                <a:latin typeface="Elephant" pitchFamily="18" charset="0"/>
              </a:rPr>
              <a:t> is </a:t>
            </a:r>
            <a:r>
              <a:rPr lang="en-GB" u="sng" dirty="0">
                <a:latin typeface="Elephant" pitchFamily="18" charset="0"/>
              </a:rPr>
              <a:t>yes</a:t>
            </a:r>
            <a:r>
              <a:rPr lang="en-GB" dirty="0">
                <a:latin typeface="Elephant" pitchFamily="18" charset="0"/>
              </a:rPr>
              <a:t>, double the consonant.</a:t>
            </a:r>
          </a:p>
          <a:p>
            <a:pPr algn="ctr"/>
            <a:r>
              <a:rPr lang="en-GB" dirty="0">
                <a:latin typeface="Elephant" pitchFamily="18" charset="0"/>
              </a:rPr>
              <a:t>If any of the answers are </a:t>
            </a:r>
            <a:r>
              <a:rPr lang="en-GB" u="sng" dirty="0">
                <a:latin typeface="Elephant" pitchFamily="18" charset="0"/>
              </a:rPr>
              <a:t>no</a:t>
            </a:r>
            <a:r>
              <a:rPr lang="en-GB" dirty="0">
                <a:latin typeface="Elephant" pitchFamily="18" charset="0"/>
              </a:rPr>
              <a:t>, they stay as they are.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1956" y="539731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Berlin Sans FB Demi" pitchFamily="34" charset="0"/>
                <a:cs typeface="Aharoni" pitchFamily="2" charset="-79"/>
              </a:rPr>
              <a:t>2</a:t>
            </a:r>
          </a:p>
        </p:txBody>
      </p:sp>
      <p:sp>
        <p:nvSpPr>
          <p:cNvPr id="6" name="Freeform 5"/>
          <p:cNvSpPr/>
          <p:nvPr/>
        </p:nvSpPr>
        <p:spPr>
          <a:xfrm>
            <a:off x="388396" y="560864"/>
            <a:ext cx="518746" cy="571500"/>
          </a:xfrm>
          <a:custGeom>
            <a:avLst/>
            <a:gdLst>
              <a:gd name="connsiteX0" fmla="*/ 193431 w 518746"/>
              <a:gd name="connsiteY0" fmla="*/ 52754 h 571500"/>
              <a:gd name="connsiteX1" fmla="*/ 351693 w 518746"/>
              <a:gd name="connsiteY1" fmla="*/ 70338 h 571500"/>
              <a:gd name="connsiteX2" fmla="*/ 439616 w 518746"/>
              <a:gd name="connsiteY2" fmla="*/ 87923 h 571500"/>
              <a:gd name="connsiteX3" fmla="*/ 465993 w 518746"/>
              <a:gd name="connsiteY3" fmla="*/ 105508 h 571500"/>
              <a:gd name="connsiteX4" fmla="*/ 474785 w 518746"/>
              <a:gd name="connsiteY4" fmla="*/ 158261 h 571500"/>
              <a:gd name="connsiteX5" fmla="*/ 483577 w 518746"/>
              <a:gd name="connsiteY5" fmla="*/ 202223 h 571500"/>
              <a:gd name="connsiteX6" fmla="*/ 492370 w 518746"/>
              <a:gd name="connsiteY6" fmla="*/ 228600 h 571500"/>
              <a:gd name="connsiteX7" fmla="*/ 518746 w 518746"/>
              <a:gd name="connsiteY7" fmla="*/ 254977 h 571500"/>
              <a:gd name="connsiteX8" fmla="*/ 518746 w 518746"/>
              <a:gd name="connsiteY8" fmla="*/ 307731 h 571500"/>
              <a:gd name="connsiteX9" fmla="*/ 501162 w 518746"/>
              <a:gd name="connsiteY9" fmla="*/ 439615 h 571500"/>
              <a:gd name="connsiteX10" fmla="*/ 492370 w 518746"/>
              <a:gd name="connsiteY10" fmla="*/ 465992 h 571500"/>
              <a:gd name="connsiteX11" fmla="*/ 474785 w 518746"/>
              <a:gd name="connsiteY11" fmla="*/ 492369 h 571500"/>
              <a:gd name="connsiteX12" fmla="*/ 448408 w 518746"/>
              <a:gd name="connsiteY12" fmla="*/ 501161 h 571500"/>
              <a:gd name="connsiteX13" fmla="*/ 386862 w 518746"/>
              <a:gd name="connsiteY13" fmla="*/ 545123 h 571500"/>
              <a:gd name="connsiteX14" fmla="*/ 351693 w 518746"/>
              <a:gd name="connsiteY14" fmla="*/ 553915 h 571500"/>
              <a:gd name="connsiteX15" fmla="*/ 281354 w 518746"/>
              <a:gd name="connsiteY15" fmla="*/ 571500 h 571500"/>
              <a:gd name="connsiteX16" fmla="*/ 149470 w 518746"/>
              <a:gd name="connsiteY16" fmla="*/ 553915 h 571500"/>
              <a:gd name="connsiteX17" fmla="*/ 123093 w 518746"/>
              <a:gd name="connsiteY17" fmla="*/ 536331 h 571500"/>
              <a:gd name="connsiteX18" fmla="*/ 105508 w 518746"/>
              <a:gd name="connsiteY18" fmla="*/ 509954 h 571500"/>
              <a:gd name="connsiteX19" fmla="*/ 79131 w 518746"/>
              <a:gd name="connsiteY19" fmla="*/ 483577 h 571500"/>
              <a:gd name="connsiteX20" fmla="*/ 70339 w 518746"/>
              <a:gd name="connsiteY20" fmla="*/ 457200 h 571500"/>
              <a:gd name="connsiteX21" fmla="*/ 43962 w 518746"/>
              <a:gd name="connsiteY21" fmla="*/ 430823 h 571500"/>
              <a:gd name="connsiteX22" fmla="*/ 26377 w 518746"/>
              <a:gd name="connsiteY22" fmla="*/ 395654 h 571500"/>
              <a:gd name="connsiteX23" fmla="*/ 17585 w 518746"/>
              <a:gd name="connsiteY23" fmla="*/ 360484 h 571500"/>
              <a:gd name="connsiteX24" fmla="*/ 0 w 518746"/>
              <a:gd name="connsiteY24" fmla="*/ 307731 h 571500"/>
              <a:gd name="connsiteX25" fmla="*/ 8793 w 518746"/>
              <a:gd name="connsiteY25" fmla="*/ 202223 h 571500"/>
              <a:gd name="connsiteX26" fmla="*/ 26377 w 518746"/>
              <a:gd name="connsiteY26" fmla="*/ 123092 h 571500"/>
              <a:gd name="connsiteX27" fmla="*/ 52754 w 518746"/>
              <a:gd name="connsiteY27" fmla="*/ 70338 h 571500"/>
              <a:gd name="connsiteX28" fmla="*/ 79131 w 518746"/>
              <a:gd name="connsiteY28" fmla="*/ 61546 h 571500"/>
              <a:gd name="connsiteX29" fmla="*/ 96716 w 518746"/>
              <a:gd name="connsiteY29" fmla="*/ 35169 h 571500"/>
              <a:gd name="connsiteX30" fmla="*/ 149470 w 518746"/>
              <a:gd name="connsiteY30" fmla="*/ 17584 h 571500"/>
              <a:gd name="connsiteX31" fmla="*/ 228600 w 518746"/>
              <a:gd name="connsiteY31" fmla="*/ 0 h 571500"/>
              <a:gd name="connsiteX32" fmla="*/ 281354 w 518746"/>
              <a:gd name="connsiteY32" fmla="*/ 17584 h 571500"/>
              <a:gd name="connsiteX33" fmla="*/ 334108 w 518746"/>
              <a:gd name="connsiteY33" fmla="*/ 43961 h 571500"/>
              <a:gd name="connsiteX34" fmla="*/ 386862 w 518746"/>
              <a:gd name="connsiteY34" fmla="*/ 96715 h 571500"/>
              <a:gd name="connsiteX35" fmla="*/ 439616 w 518746"/>
              <a:gd name="connsiteY35" fmla="*/ 184638 h 571500"/>
              <a:gd name="connsiteX36" fmla="*/ 448408 w 518746"/>
              <a:gd name="connsiteY36" fmla="*/ 228600 h 571500"/>
              <a:gd name="connsiteX37" fmla="*/ 465993 w 518746"/>
              <a:gd name="connsiteY37" fmla="*/ 298938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518746" h="571500">
                <a:moveTo>
                  <a:pt x="193431" y="52754"/>
                </a:moveTo>
                <a:cubicBezTo>
                  <a:pt x="246185" y="58615"/>
                  <a:pt x="299645" y="59928"/>
                  <a:pt x="351693" y="70338"/>
                </a:cubicBezTo>
                <a:lnTo>
                  <a:pt x="439616" y="87923"/>
                </a:lnTo>
                <a:cubicBezTo>
                  <a:pt x="448408" y="93785"/>
                  <a:pt x="461267" y="96056"/>
                  <a:pt x="465993" y="105508"/>
                </a:cubicBezTo>
                <a:cubicBezTo>
                  <a:pt x="473965" y="121453"/>
                  <a:pt x="471596" y="140722"/>
                  <a:pt x="474785" y="158261"/>
                </a:cubicBezTo>
                <a:cubicBezTo>
                  <a:pt x="477458" y="172964"/>
                  <a:pt x="479952" y="187725"/>
                  <a:pt x="483577" y="202223"/>
                </a:cubicBezTo>
                <a:cubicBezTo>
                  <a:pt x="485825" y="211214"/>
                  <a:pt x="487229" y="220889"/>
                  <a:pt x="492370" y="228600"/>
                </a:cubicBezTo>
                <a:cubicBezTo>
                  <a:pt x="499267" y="238946"/>
                  <a:pt x="509954" y="246185"/>
                  <a:pt x="518746" y="254977"/>
                </a:cubicBezTo>
                <a:cubicBezTo>
                  <a:pt x="495301" y="325316"/>
                  <a:pt x="518746" y="237392"/>
                  <a:pt x="518746" y="307731"/>
                </a:cubicBezTo>
                <a:cubicBezTo>
                  <a:pt x="518746" y="359586"/>
                  <a:pt x="514115" y="394279"/>
                  <a:pt x="501162" y="439615"/>
                </a:cubicBezTo>
                <a:cubicBezTo>
                  <a:pt x="498616" y="448526"/>
                  <a:pt x="496515" y="457703"/>
                  <a:pt x="492370" y="465992"/>
                </a:cubicBezTo>
                <a:cubicBezTo>
                  <a:pt x="487644" y="475444"/>
                  <a:pt x="483037" y="485768"/>
                  <a:pt x="474785" y="492369"/>
                </a:cubicBezTo>
                <a:cubicBezTo>
                  <a:pt x="467548" y="498159"/>
                  <a:pt x="457200" y="498230"/>
                  <a:pt x="448408" y="501161"/>
                </a:cubicBezTo>
                <a:cubicBezTo>
                  <a:pt x="444406" y="504163"/>
                  <a:pt x="396861" y="540838"/>
                  <a:pt x="386862" y="545123"/>
                </a:cubicBezTo>
                <a:cubicBezTo>
                  <a:pt x="375755" y="549883"/>
                  <a:pt x="363312" y="550595"/>
                  <a:pt x="351693" y="553915"/>
                </a:cubicBezTo>
                <a:cubicBezTo>
                  <a:pt x="288604" y="571941"/>
                  <a:pt x="370740" y="553624"/>
                  <a:pt x="281354" y="571500"/>
                </a:cubicBezTo>
                <a:cubicBezTo>
                  <a:pt x="257764" y="569534"/>
                  <a:pt x="185388" y="571874"/>
                  <a:pt x="149470" y="553915"/>
                </a:cubicBezTo>
                <a:cubicBezTo>
                  <a:pt x="140019" y="549189"/>
                  <a:pt x="131885" y="542192"/>
                  <a:pt x="123093" y="536331"/>
                </a:cubicBezTo>
                <a:cubicBezTo>
                  <a:pt x="117231" y="527539"/>
                  <a:pt x="112273" y="518072"/>
                  <a:pt x="105508" y="509954"/>
                </a:cubicBezTo>
                <a:cubicBezTo>
                  <a:pt x="97548" y="500402"/>
                  <a:pt x="86028" y="493923"/>
                  <a:pt x="79131" y="483577"/>
                </a:cubicBezTo>
                <a:cubicBezTo>
                  <a:pt x="73990" y="475866"/>
                  <a:pt x="75480" y="464911"/>
                  <a:pt x="70339" y="457200"/>
                </a:cubicBezTo>
                <a:cubicBezTo>
                  <a:pt x="63442" y="446854"/>
                  <a:pt x="51189" y="440941"/>
                  <a:pt x="43962" y="430823"/>
                </a:cubicBezTo>
                <a:cubicBezTo>
                  <a:pt x="36344" y="420158"/>
                  <a:pt x="32239" y="407377"/>
                  <a:pt x="26377" y="395654"/>
                </a:cubicBezTo>
                <a:cubicBezTo>
                  <a:pt x="23446" y="383931"/>
                  <a:pt x="21057" y="372058"/>
                  <a:pt x="17585" y="360484"/>
                </a:cubicBezTo>
                <a:cubicBezTo>
                  <a:pt x="12259" y="342730"/>
                  <a:pt x="0" y="307731"/>
                  <a:pt x="0" y="307731"/>
                </a:cubicBezTo>
                <a:cubicBezTo>
                  <a:pt x="2931" y="272562"/>
                  <a:pt x="4669" y="237273"/>
                  <a:pt x="8793" y="202223"/>
                </a:cubicBezTo>
                <a:cubicBezTo>
                  <a:pt x="10606" y="186812"/>
                  <a:pt x="21520" y="140092"/>
                  <a:pt x="26377" y="123092"/>
                </a:cubicBezTo>
                <a:cubicBezTo>
                  <a:pt x="31096" y="106576"/>
                  <a:pt x="38484" y="81754"/>
                  <a:pt x="52754" y="70338"/>
                </a:cubicBezTo>
                <a:cubicBezTo>
                  <a:pt x="59991" y="64548"/>
                  <a:pt x="70339" y="64477"/>
                  <a:pt x="79131" y="61546"/>
                </a:cubicBezTo>
                <a:cubicBezTo>
                  <a:pt x="84993" y="52754"/>
                  <a:pt x="87755" y="40770"/>
                  <a:pt x="96716" y="35169"/>
                </a:cubicBezTo>
                <a:cubicBezTo>
                  <a:pt x="112434" y="25345"/>
                  <a:pt x="131885" y="23446"/>
                  <a:pt x="149470" y="17584"/>
                </a:cubicBezTo>
                <a:cubicBezTo>
                  <a:pt x="192757" y="3155"/>
                  <a:pt x="166707" y="10315"/>
                  <a:pt x="228600" y="0"/>
                </a:cubicBezTo>
                <a:cubicBezTo>
                  <a:pt x="246185" y="5861"/>
                  <a:pt x="265931" y="7302"/>
                  <a:pt x="281354" y="17584"/>
                </a:cubicBezTo>
                <a:cubicBezTo>
                  <a:pt x="315442" y="40310"/>
                  <a:pt x="297706" y="31827"/>
                  <a:pt x="334108" y="43961"/>
                </a:cubicBezTo>
                <a:cubicBezTo>
                  <a:pt x="391282" y="129721"/>
                  <a:pt x="299612" y="-1443"/>
                  <a:pt x="386862" y="96715"/>
                </a:cubicBezTo>
                <a:cubicBezTo>
                  <a:pt x="411111" y="123996"/>
                  <a:pt x="423860" y="153127"/>
                  <a:pt x="439616" y="184638"/>
                </a:cubicBezTo>
                <a:cubicBezTo>
                  <a:pt x="442547" y="199292"/>
                  <a:pt x="444476" y="214182"/>
                  <a:pt x="448408" y="228600"/>
                </a:cubicBezTo>
                <a:cubicBezTo>
                  <a:pt x="467847" y="299875"/>
                  <a:pt x="465993" y="258720"/>
                  <a:pt x="465993" y="29893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27584" y="4365104"/>
            <a:ext cx="36681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/>
              <a:t>Doubled</a:t>
            </a:r>
          </a:p>
          <a:p>
            <a:r>
              <a:rPr lang="en-GB" sz="2400" dirty="0"/>
              <a:t>cut + </a:t>
            </a:r>
            <a:r>
              <a:rPr lang="en-GB" sz="2400" dirty="0" err="1"/>
              <a:t>ing</a:t>
            </a:r>
            <a:r>
              <a:rPr lang="en-GB" sz="2400" dirty="0"/>
              <a:t> = cu</a:t>
            </a:r>
            <a:r>
              <a:rPr lang="en-GB" sz="2400" b="1" i="1" dirty="0"/>
              <a:t>tt</a:t>
            </a:r>
            <a:r>
              <a:rPr lang="en-GB" sz="2400" dirty="0"/>
              <a:t>ing</a:t>
            </a:r>
          </a:p>
          <a:p>
            <a:r>
              <a:rPr lang="en-GB" sz="2400" dirty="0"/>
              <a:t>stop + </a:t>
            </a:r>
            <a:r>
              <a:rPr lang="en-GB" sz="2400" dirty="0" err="1"/>
              <a:t>ed</a:t>
            </a:r>
            <a:r>
              <a:rPr lang="en-GB" sz="2400" dirty="0"/>
              <a:t> = sto</a:t>
            </a:r>
            <a:r>
              <a:rPr lang="en-GB" sz="2400" b="1" i="1" dirty="0"/>
              <a:t>pp</a:t>
            </a:r>
            <a:r>
              <a:rPr lang="en-GB" sz="2400" dirty="0"/>
              <a:t>ed</a:t>
            </a:r>
          </a:p>
          <a:p>
            <a:r>
              <a:rPr lang="en-GB" sz="2400" dirty="0"/>
              <a:t>big + </a:t>
            </a:r>
            <a:r>
              <a:rPr lang="en-GB" sz="2400" dirty="0" err="1"/>
              <a:t>er</a:t>
            </a:r>
            <a:r>
              <a:rPr lang="en-GB" sz="2400" dirty="0"/>
              <a:t> = bi</a:t>
            </a:r>
            <a:r>
              <a:rPr lang="en-GB" sz="2400" b="1" i="1" dirty="0"/>
              <a:t>gg</a:t>
            </a:r>
            <a:r>
              <a:rPr lang="en-GB" sz="2400" dirty="0"/>
              <a:t>er</a:t>
            </a:r>
          </a:p>
          <a:p>
            <a:r>
              <a:rPr lang="en-GB" sz="2400" dirty="0"/>
              <a:t>fun + y = fu</a:t>
            </a:r>
            <a:r>
              <a:rPr lang="en-GB" sz="2400" b="1" i="1" dirty="0"/>
              <a:t>nn</a:t>
            </a:r>
            <a:r>
              <a:rPr lang="en-GB" sz="2400" dirty="0"/>
              <a:t>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80284" y="4365104"/>
            <a:ext cx="36681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/>
              <a:t>Not Doubled</a:t>
            </a:r>
          </a:p>
          <a:p>
            <a:r>
              <a:rPr lang="en-GB" sz="2400" dirty="0"/>
              <a:t>pluck + </a:t>
            </a:r>
            <a:r>
              <a:rPr lang="en-GB" sz="2400" dirty="0" err="1"/>
              <a:t>ing</a:t>
            </a:r>
            <a:r>
              <a:rPr lang="en-GB" sz="2400" dirty="0"/>
              <a:t> = plucking</a:t>
            </a:r>
          </a:p>
          <a:p>
            <a:r>
              <a:rPr lang="en-GB" sz="2400" dirty="0"/>
              <a:t>rain + </a:t>
            </a:r>
            <a:r>
              <a:rPr lang="en-GB" sz="2400" dirty="0" err="1"/>
              <a:t>ed</a:t>
            </a:r>
            <a:r>
              <a:rPr lang="en-GB" sz="2400" dirty="0"/>
              <a:t> = rained</a:t>
            </a:r>
          </a:p>
          <a:p>
            <a:r>
              <a:rPr lang="en-GB" sz="2400" dirty="0"/>
              <a:t>rich + </a:t>
            </a:r>
            <a:r>
              <a:rPr lang="en-GB" sz="2400" dirty="0" err="1"/>
              <a:t>er</a:t>
            </a:r>
            <a:r>
              <a:rPr lang="en-GB" sz="2400" dirty="0"/>
              <a:t> = richer</a:t>
            </a:r>
          </a:p>
          <a:p>
            <a:r>
              <a:rPr lang="en-GB" sz="2400" dirty="0"/>
              <a:t>sleep + y = sleepy</a:t>
            </a:r>
          </a:p>
        </p:txBody>
      </p:sp>
    </p:spTree>
    <p:extLst>
      <p:ext uri="{BB962C8B-B14F-4D97-AF65-F5344CB8AC3E}">
        <p14:creationId xmlns:p14="http://schemas.microsoft.com/office/powerpoint/2010/main" val="277053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</Template>
  <TotalTime>692</TotalTime>
  <Words>850</Words>
  <Application>Microsoft Office PowerPoint</Application>
  <PresentationFormat>On-screen Show (4:3)</PresentationFormat>
  <Paragraphs>130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Berlin Sans FB Demi</vt:lpstr>
      <vt:lpstr>Calibri</vt:lpstr>
      <vt:lpstr>Cambria</vt:lpstr>
      <vt:lpstr>Elephant</vt:lpstr>
      <vt:lpstr>Rage Italic</vt:lpstr>
      <vt:lpstr>Times New Roman</vt:lpstr>
      <vt:lpstr>Sketchbook</vt:lpstr>
      <vt:lpstr>Suffixes</vt:lpstr>
      <vt:lpstr>Suffixes</vt:lpstr>
      <vt:lpstr>Suffixes that form nouns</vt:lpstr>
      <vt:lpstr>Suffixes that form nouns</vt:lpstr>
      <vt:lpstr>Suffixes that form adjectives</vt:lpstr>
      <vt:lpstr>Suffixes that form adjectives</vt:lpstr>
      <vt:lpstr>Suffixes that form verbs with different tenses</vt:lpstr>
      <vt:lpstr>The Rules</vt:lpstr>
      <vt:lpstr>PowerPoint Presentation</vt:lpstr>
      <vt:lpstr>PowerPoint Presentation</vt:lpstr>
      <vt:lpstr>PowerPoint Presentation</vt:lpstr>
      <vt:lpstr>Activity</vt:lpstr>
      <vt:lpstr>Word Search</vt:lpstr>
      <vt:lpstr>Plenary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Suffixes</dc:title>
  <dc:creator>Sara Haslam</dc:creator>
  <cp:lastModifiedBy>Vicki Grogan</cp:lastModifiedBy>
  <cp:revision>14</cp:revision>
  <dcterms:created xsi:type="dcterms:W3CDTF">2012-02-24T09:38:46Z</dcterms:created>
  <dcterms:modified xsi:type="dcterms:W3CDTF">2021-01-07T11:10:33Z</dcterms:modified>
</cp:coreProperties>
</file>