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4BED1F"/>
    <a:srgbClr val="F0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3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0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5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5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6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8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9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9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6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1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5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E264-7C84-4B93-B90C-BEE1B313F849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F8DA-A222-4AB7-924C-94FF91EB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06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  <a:t>My</a:t>
            </a:r>
            <a:br>
              <a:rPr lang="en-GB" sz="80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</a:br>
            <a:r>
              <a:rPr lang="en-GB" sz="80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  <a:t> New Year’s Resolution</a:t>
            </a:r>
            <a:endParaRPr lang="en-GB" sz="8000" b="1" dirty="0">
              <a:effectLst>
                <a:glow rad="1206500">
                  <a:srgbClr val="FFFF00"/>
                </a:glo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366" y="217623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  <a:t>We Are Learning To:</a:t>
            </a:r>
            <a:endParaRPr lang="en-GB" sz="7200" dirty="0">
              <a:effectLst>
                <a:glow rad="1206500">
                  <a:srgbClr val="FFFF00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28498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  <a:t>What I’m Looking For:</a:t>
            </a:r>
            <a:endParaRPr lang="en-GB" sz="7200" dirty="0">
              <a:effectLst>
                <a:glow rad="1206500">
                  <a:srgbClr val="FFFF00"/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537" y="1448223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effectLst>
                  <a:glow rad="1206500">
                    <a:srgbClr val="FFC000"/>
                  </a:glow>
                </a:effectLst>
                <a:latin typeface="Comic Sans MS" pitchFamily="66" charset="0"/>
              </a:rPr>
              <a:t>Use reflective practice to write about our year, and decide on New Year’s Resolutions.</a:t>
            </a:r>
            <a:endParaRPr lang="en-GB" sz="2800" dirty="0">
              <a:effectLst>
                <a:glow rad="1206500">
                  <a:srgbClr val="FFC000"/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480459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effectLst>
                  <a:glow rad="1206500">
                    <a:srgbClr val="FFC000"/>
                  </a:glow>
                </a:effectLst>
                <a:latin typeface="Comic Sans MS" pitchFamily="66" charset="0"/>
              </a:rPr>
              <a:t>Being honest in your answers  –  there is no point in reflecting on things which didn’t happen!</a:t>
            </a:r>
          </a:p>
          <a:p>
            <a:endParaRPr lang="en-GB" sz="2800" dirty="0" smtClean="0">
              <a:effectLst>
                <a:glow rad="1206500">
                  <a:srgbClr val="FFC000"/>
                </a:glow>
              </a:effectLst>
              <a:latin typeface="Comic Sans MS" pitchFamily="66" charset="0"/>
            </a:endParaRPr>
          </a:p>
          <a:p>
            <a:r>
              <a:rPr lang="en-GB" sz="2800" dirty="0" smtClean="0">
                <a:effectLst>
                  <a:glow rad="1206500">
                    <a:srgbClr val="FFC000"/>
                  </a:glow>
                </a:effectLst>
                <a:latin typeface="Comic Sans MS" pitchFamily="66" charset="0"/>
              </a:rPr>
              <a:t>Supporting your answers with reasons.</a:t>
            </a:r>
          </a:p>
          <a:p>
            <a:endParaRPr lang="en-GB" sz="2800" dirty="0">
              <a:effectLst>
                <a:glow rad="1206500">
                  <a:srgbClr val="FFC000"/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1762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  <a:t>How do we reflect?</a:t>
            </a:r>
            <a:endParaRPr lang="en-GB" sz="5400" dirty="0">
              <a:effectLst>
                <a:glow rad="1206500">
                  <a:srgbClr val="FFFF00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7029" y="192262"/>
            <a:ext cx="441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effectLst>
                  <a:glow rad="1206500">
                    <a:srgbClr val="F05EAA"/>
                  </a:glow>
                </a:effectLst>
                <a:latin typeface="Comic Sans MS" pitchFamily="66" charset="0"/>
              </a:rPr>
              <a:t>1</a:t>
            </a:r>
            <a:endParaRPr lang="en-GB" sz="4400" dirty="0">
              <a:effectLst>
                <a:glow rad="1206500">
                  <a:srgbClr val="F05EAA"/>
                </a:glo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685978"/>
            <a:ext cx="91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effectLst>
                  <a:glow rad="1206500">
                    <a:srgbClr val="4BED1F"/>
                  </a:glow>
                </a:effectLst>
                <a:latin typeface="Comic Sans MS" pitchFamily="66" charset="0"/>
              </a:rPr>
              <a:t>First  we  </a:t>
            </a:r>
            <a:r>
              <a:rPr lang="en-GB" sz="4400" b="1" dirty="0" smtClean="0">
                <a:effectLst>
                  <a:glow rad="1206500">
                    <a:srgbClr val="4BED1F"/>
                  </a:glow>
                </a:effectLst>
                <a:latin typeface="Comic Sans MS" pitchFamily="66" charset="0"/>
              </a:rPr>
              <a:t>remember</a:t>
            </a:r>
            <a:r>
              <a:rPr lang="en-GB" sz="4400" dirty="0" smtClean="0">
                <a:effectLst>
                  <a:glow rad="1206500">
                    <a:srgbClr val="4BED1F"/>
                  </a:glo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457316" y="2924944"/>
            <a:ext cx="3433255" cy="338437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Think of the things you have experienced this year.</a:t>
            </a:r>
            <a:endParaRPr lang="en-GB" sz="2000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5306809" y="2924944"/>
            <a:ext cx="3541283" cy="338437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Think of how you felt about the things that happened.</a:t>
            </a:r>
            <a:endParaRPr lang="en-GB" sz="2000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1762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  <a:t>How do we reflect?</a:t>
            </a:r>
            <a:endParaRPr lang="en-GB" sz="5400" dirty="0">
              <a:effectLst>
                <a:glow rad="1206500">
                  <a:srgbClr val="FFFF00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3691" y="220505"/>
            <a:ext cx="441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effectLst>
                  <a:glow rad="1206500">
                    <a:srgbClr val="00B0F0"/>
                  </a:glow>
                </a:effectLst>
                <a:latin typeface="Comic Sans MS" pitchFamily="66" charset="0"/>
              </a:rPr>
              <a:t>2</a:t>
            </a:r>
            <a:endParaRPr lang="en-GB" sz="4400" dirty="0">
              <a:effectLst>
                <a:glow rad="1206500">
                  <a:srgbClr val="00B0F0"/>
                </a:glo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76" y="1772816"/>
            <a:ext cx="91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effectLst>
                  <a:glow rad="1384300">
                    <a:srgbClr val="CC00CC"/>
                  </a:glow>
                </a:effectLst>
                <a:latin typeface="Comic Sans MS" pitchFamily="66" charset="0"/>
              </a:rPr>
              <a:t>Next  we  </a:t>
            </a:r>
            <a:r>
              <a:rPr lang="en-GB" sz="4400" b="1" dirty="0" smtClean="0">
                <a:effectLst>
                  <a:glow rad="1384300">
                    <a:srgbClr val="CC00CC"/>
                  </a:glow>
                </a:effectLst>
                <a:latin typeface="Comic Sans MS" pitchFamily="66" charset="0"/>
              </a:rPr>
              <a:t>evaluate.</a:t>
            </a:r>
          </a:p>
          <a:p>
            <a:pPr algn="ctr"/>
            <a:r>
              <a:rPr lang="en-GB" sz="3200" dirty="0" smtClean="0">
                <a:effectLst>
                  <a:glow rad="1016000">
                    <a:srgbClr val="CC00CC"/>
                  </a:glow>
                </a:effectLst>
                <a:latin typeface="Comic Sans MS" pitchFamily="66" charset="0"/>
              </a:rPr>
              <a:t>This means comparing the good and the bad things about this year.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897569" y="3429000"/>
            <a:ext cx="3055832" cy="295232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What was good about this year?</a:t>
            </a:r>
            <a:endParaRPr lang="en-GB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5397859" y="3527142"/>
            <a:ext cx="3055832" cy="295232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Was there anything bad about this year? Injuries? Bad habits?</a:t>
            </a:r>
            <a:endParaRPr lang="en-GB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1762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  <a:t>How do we reflect?</a:t>
            </a:r>
            <a:endParaRPr lang="en-GB" sz="5400" dirty="0">
              <a:effectLst>
                <a:glow rad="1206500">
                  <a:srgbClr val="FFFF00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3691" y="220505"/>
            <a:ext cx="441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effectLst>
                  <a:glow rad="1206500">
                    <a:srgbClr val="FF0000"/>
                  </a:glow>
                </a:effectLst>
                <a:latin typeface="Comic Sans MS" pitchFamily="66" charset="0"/>
              </a:rPr>
              <a:t>3</a:t>
            </a:r>
            <a:endParaRPr lang="en-GB" sz="4400" dirty="0">
              <a:effectLst>
                <a:glow rad="1206500">
                  <a:srgbClr val="FF0000"/>
                </a:glo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76" y="1556792"/>
            <a:ext cx="91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effectLst>
                  <a:glow rad="723900">
                    <a:schemeClr val="accent5">
                      <a:satMod val="175000"/>
                    </a:schemeClr>
                  </a:glow>
                </a:effectLst>
                <a:latin typeface="Comic Sans MS" pitchFamily="66" charset="0"/>
              </a:rPr>
              <a:t>Next  we  </a:t>
            </a:r>
            <a:r>
              <a:rPr lang="en-GB" sz="4400" b="1" dirty="0" smtClean="0">
                <a:effectLst>
                  <a:glow rad="723900">
                    <a:schemeClr val="accent5">
                      <a:satMod val="175000"/>
                    </a:schemeClr>
                  </a:glow>
                </a:effectLst>
                <a:latin typeface="Comic Sans MS" pitchFamily="66" charset="0"/>
              </a:rPr>
              <a:t>analyse.</a:t>
            </a:r>
          </a:p>
          <a:p>
            <a:pPr algn="ctr"/>
            <a:r>
              <a:rPr lang="en-GB" sz="3200" dirty="0" smtClean="0">
                <a:effectLst>
                  <a:glow rad="723900">
                    <a:schemeClr val="accent5">
                      <a:satMod val="175000"/>
                    </a:schemeClr>
                  </a:glow>
                </a:effectLst>
                <a:latin typeface="Comic Sans MS" pitchFamily="66" charset="0"/>
              </a:rPr>
              <a:t>This means thinking about what we could have done differently.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755576" y="3326143"/>
            <a:ext cx="3055832" cy="295232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Are there any situations or events you would change?</a:t>
            </a:r>
            <a:endParaRPr lang="en-GB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5292080" y="3311118"/>
            <a:ext cx="3055832" cy="295232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How would you change them and why?</a:t>
            </a:r>
            <a:endParaRPr lang="en-GB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17623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  <a:t>How do we reflect?</a:t>
            </a:r>
            <a:endParaRPr lang="en-GB" sz="5400" dirty="0">
              <a:effectLst>
                <a:glow rad="1206500">
                  <a:srgbClr val="FFFF00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3691" y="220505"/>
            <a:ext cx="441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effectLst>
                  <a:glow rad="1206500">
                    <a:srgbClr val="7030A0"/>
                  </a:glow>
                </a:effectLst>
                <a:latin typeface="Comic Sans MS" pitchFamily="66" charset="0"/>
              </a:rPr>
              <a:t>4</a:t>
            </a:r>
            <a:endParaRPr lang="en-GB" sz="4400" dirty="0">
              <a:effectLst>
                <a:glow rad="1206500">
                  <a:srgbClr val="7030A0"/>
                </a:glo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517289"/>
            <a:ext cx="91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effectLst>
                  <a:glow rad="723900">
                    <a:schemeClr val="bg1"/>
                  </a:glow>
                </a:effectLst>
                <a:latin typeface="Comic Sans MS" pitchFamily="66" charset="0"/>
              </a:rPr>
              <a:t>Finally, we  make an </a:t>
            </a:r>
            <a:r>
              <a:rPr lang="en-GB" sz="4400" b="1" dirty="0" smtClean="0">
                <a:effectLst>
                  <a:glow rad="723900">
                    <a:schemeClr val="bg1"/>
                  </a:glow>
                </a:effectLst>
                <a:latin typeface="Comic Sans MS" pitchFamily="66" charset="0"/>
              </a:rPr>
              <a:t>action plan.</a:t>
            </a:r>
          </a:p>
          <a:p>
            <a:pPr algn="ctr"/>
            <a:r>
              <a:rPr lang="en-GB" sz="3200" dirty="0" smtClean="0">
                <a:effectLst>
                  <a:glow rad="723900">
                    <a:schemeClr val="bg1"/>
                  </a:glow>
                </a:effectLst>
                <a:latin typeface="Comic Sans MS" pitchFamily="66" charset="0"/>
              </a:rPr>
              <a:t>This means deciding what to do differently next time. </a:t>
            </a:r>
          </a:p>
          <a:p>
            <a:pPr algn="ctr"/>
            <a:endParaRPr lang="en-GB" sz="3200" dirty="0" smtClean="0">
              <a:effectLst>
                <a:glow rad="723900">
                  <a:schemeClr val="bg1"/>
                </a:glow>
              </a:effectLst>
              <a:latin typeface="Comic Sans MS" pitchFamily="66" charset="0"/>
            </a:endParaRPr>
          </a:p>
          <a:p>
            <a:pPr algn="ctr"/>
            <a:r>
              <a:rPr lang="en-GB" sz="2400" dirty="0" smtClean="0">
                <a:effectLst>
                  <a:glow rad="723900">
                    <a:schemeClr val="bg1"/>
                  </a:glow>
                </a:effectLst>
                <a:latin typeface="Comic Sans MS" pitchFamily="66" charset="0"/>
              </a:rPr>
              <a:t>This could be starting something new, or improving something already in your life.</a:t>
            </a:r>
          </a:p>
          <a:p>
            <a:pPr algn="ctr"/>
            <a:endParaRPr lang="en-GB" sz="3200" dirty="0">
              <a:effectLst>
                <a:glow rad="723900">
                  <a:schemeClr val="bg1"/>
                </a:glow>
              </a:effectLst>
              <a:latin typeface="Comic Sans MS" pitchFamily="66" charset="0"/>
            </a:endParaRPr>
          </a:p>
          <a:p>
            <a:pPr algn="ctr"/>
            <a:r>
              <a:rPr lang="en-GB" sz="3200" dirty="0" smtClean="0">
                <a:effectLst>
                  <a:glow rad="723900">
                    <a:schemeClr val="bg1"/>
                  </a:glow>
                </a:effectLst>
                <a:latin typeface="Comic Sans MS" pitchFamily="66" charset="0"/>
              </a:rPr>
              <a:t>This is the same as a New Year’s Resolution !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1605" y="5487607"/>
            <a:ext cx="1437602" cy="1355393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Comic Sans MS" pitchFamily="66" charset="0"/>
              </a:rPr>
              <a:t>Stop biting my nails</a:t>
            </a:r>
            <a:endParaRPr lang="en-GB" sz="16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1439207" y="5469546"/>
            <a:ext cx="1368152" cy="1370020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Comic Sans MS" pitchFamily="66" charset="0"/>
              </a:rPr>
              <a:t>Eat less fatty foods</a:t>
            </a:r>
            <a:endParaRPr lang="en-GB" sz="16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2843808" y="5478051"/>
            <a:ext cx="1431839" cy="1353009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Comic Sans MS" pitchFamily="66" charset="0"/>
              </a:rPr>
              <a:t>Help more at home</a:t>
            </a:r>
            <a:endParaRPr lang="en-GB" sz="14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7448212" y="5287148"/>
            <a:ext cx="1656184" cy="157141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Comic Sans MS" pitchFamily="66" charset="0"/>
              </a:rPr>
              <a:t>Do my home work earlier</a:t>
            </a:r>
            <a:endParaRPr lang="en-GB" sz="16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4422094" y="5465227"/>
            <a:ext cx="1313991" cy="1325770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Comic Sans MS" pitchFamily="66" charset="0"/>
              </a:rPr>
              <a:t>Learn the piano.</a:t>
            </a:r>
            <a:endParaRPr lang="en-GB" sz="16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5744931" y="5290093"/>
            <a:ext cx="1656184" cy="1578418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Comic Sans MS" pitchFamily="66" charset="0"/>
              </a:rPr>
              <a:t>Become a better swimmer</a:t>
            </a:r>
            <a:endParaRPr lang="en-GB" sz="1400" b="1" dirty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66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  <a:t>To recap…</a:t>
            </a:r>
            <a:endParaRPr lang="en-GB" sz="5400" dirty="0">
              <a:effectLst>
                <a:glow rad="1206500">
                  <a:srgbClr val="FFFF00"/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70" y="3046600"/>
            <a:ext cx="91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effectLst>
                  <a:glow rad="1384300">
                    <a:srgbClr val="CC00CC"/>
                  </a:glow>
                </a:effectLst>
                <a:latin typeface="Comic Sans MS" pitchFamily="66" charset="0"/>
              </a:rPr>
              <a:t>Next  we  </a:t>
            </a:r>
            <a:r>
              <a:rPr lang="en-GB" sz="2800" b="1" dirty="0" smtClean="0">
                <a:effectLst>
                  <a:glow rad="1384300">
                    <a:srgbClr val="CC00CC"/>
                  </a:glow>
                </a:effectLst>
                <a:latin typeface="Comic Sans MS" pitchFamily="66" charset="0"/>
              </a:rPr>
              <a:t>evaluate.</a:t>
            </a:r>
          </a:p>
          <a:p>
            <a:pPr algn="ctr"/>
            <a:r>
              <a:rPr lang="en-GB" dirty="0" smtClean="0">
                <a:effectLst>
                  <a:glow rad="1016000">
                    <a:srgbClr val="CC00CC"/>
                  </a:glow>
                </a:effectLst>
                <a:latin typeface="Comic Sans MS" pitchFamily="66" charset="0"/>
              </a:rPr>
              <a:t>This means comparing the good and the bad things about this year.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93" y="1685978"/>
            <a:ext cx="91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effectLst>
                  <a:glow rad="1206500">
                    <a:srgbClr val="4BED1F"/>
                  </a:glow>
                </a:effectLst>
                <a:latin typeface="Comic Sans MS" pitchFamily="66" charset="0"/>
              </a:rPr>
              <a:t>First  we  </a:t>
            </a:r>
            <a:r>
              <a:rPr lang="en-GB" sz="2800" b="1" dirty="0" smtClean="0">
                <a:effectLst>
                  <a:glow rad="1206500">
                    <a:srgbClr val="4BED1F"/>
                  </a:glow>
                </a:effectLst>
                <a:latin typeface="Comic Sans MS" pitchFamily="66" charset="0"/>
              </a:rPr>
              <a:t>remember</a:t>
            </a:r>
            <a:r>
              <a:rPr lang="en-GB" sz="2800" dirty="0" smtClean="0">
                <a:effectLst>
                  <a:glow rad="1206500">
                    <a:srgbClr val="4BED1F"/>
                  </a:glo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en-GB" dirty="0" smtClean="0">
                <a:effectLst>
                  <a:glow rad="1206500">
                    <a:srgbClr val="4BED1F"/>
                  </a:glow>
                </a:effectLst>
                <a:latin typeface="Comic Sans MS" pitchFamily="66" charset="0"/>
              </a:rPr>
              <a:t>Think about what has happened to you this year. Any experiences which are particularly memorable?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18" y="4000708"/>
            <a:ext cx="91168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effectLst>
                  <a:glow rad="723900">
                    <a:schemeClr val="accent5">
                      <a:satMod val="175000"/>
                    </a:schemeClr>
                  </a:glow>
                </a:effectLst>
                <a:latin typeface="Comic Sans MS" pitchFamily="66" charset="0"/>
              </a:rPr>
              <a:t>Next  we  </a:t>
            </a:r>
            <a:r>
              <a:rPr lang="en-GB" sz="2800" b="1" dirty="0" smtClean="0">
                <a:effectLst>
                  <a:glow rad="723900">
                    <a:schemeClr val="accent5">
                      <a:satMod val="175000"/>
                    </a:schemeClr>
                  </a:glow>
                </a:effectLst>
                <a:latin typeface="Comic Sans MS" pitchFamily="66" charset="0"/>
              </a:rPr>
              <a:t>analyse.</a:t>
            </a:r>
          </a:p>
          <a:p>
            <a:pPr algn="ctr"/>
            <a:r>
              <a:rPr lang="en-GB" dirty="0" smtClean="0">
                <a:effectLst>
                  <a:glow rad="723900">
                    <a:schemeClr val="accent5">
                      <a:satMod val="175000"/>
                    </a:schemeClr>
                  </a:glow>
                </a:effectLst>
                <a:latin typeface="Comic Sans MS" pitchFamily="66" charset="0"/>
              </a:rPr>
              <a:t>This means thinking about what we could have done differently.</a:t>
            </a:r>
          </a:p>
          <a:p>
            <a:pPr algn="ctr"/>
            <a:r>
              <a:rPr lang="en-GB" dirty="0" smtClean="0">
                <a:effectLst>
                  <a:glow rad="723900">
                    <a:schemeClr val="accent5">
                      <a:satMod val="175000"/>
                    </a:schemeClr>
                  </a:glow>
                </a:effectLst>
                <a:latin typeface="Comic Sans MS" pitchFamily="66" charset="0"/>
              </a:rPr>
              <a:t>Are there any situations or events you would change?  Why? How would  you change them?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18" y="5354925"/>
            <a:ext cx="91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effectLst>
                  <a:glow rad="723900">
                    <a:schemeClr val="bg1"/>
                  </a:glow>
                </a:effectLst>
                <a:latin typeface="Comic Sans MS" pitchFamily="66" charset="0"/>
              </a:rPr>
              <a:t>Finally, we  make an </a:t>
            </a:r>
            <a:r>
              <a:rPr lang="en-GB" sz="2800" b="1" dirty="0" smtClean="0">
                <a:effectLst>
                  <a:glow rad="723900">
                    <a:schemeClr val="bg1"/>
                  </a:glow>
                </a:effectLst>
                <a:latin typeface="Comic Sans MS" pitchFamily="66" charset="0"/>
              </a:rPr>
              <a:t>action plan.</a:t>
            </a:r>
          </a:p>
          <a:p>
            <a:pPr algn="ctr"/>
            <a:r>
              <a:rPr lang="en-GB" dirty="0" smtClean="0">
                <a:effectLst>
                  <a:glow rad="723900">
                    <a:schemeClr val="bg1"/>
                  </a:glow>
                </a:effectLst>
                <a:latin typeface="Comic Sans MS" pitchFamily="66" charset="0"/>
              </a:rPr>
              <a:t>This means deciding what to do differently next time,  your New Year’s resolution. This could be starting something new, or improving on something in your life already.</a:t>
            </a:r>
          </a:p>
          <a:p>
            <a:pPr algn="ctr"/>
            <a:endParaRPr lang="en-GB" dirty="0" smtClean="0">
              <a:effectLst>
                <a:glow rad="723900">
                  <a:schemeClr val="bg1"/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87246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600" b="1" dirty="0" smtClean="0">
                <a:effectLst>
                  <a:glow rad="1206500">
                    <a:srgbClr val="FFFF00"/>
                  </a:glow>
                </a:effectLst>
                <a:latin typeface="Curlz MT" pitchFamily="82" charset="0"/>
              </a:rPr>
              <a:t>Good Luck!</a:t>
            </a:r>
            <a:endParaRPr lang="en-GB" sz="16600" b="1" dirty="0">
              <a:effectLst>
                <a:glow rad="1206500">
                  <a:srgbClr val="FFFF00"/>
                </a:glow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354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My  New Year’s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New Year’s Resolution</dc:title>
  <dc:creator>user</dc:creator>
  <cp:lastModifiedBy>user</cp:lastModifiedBy>
  <cp:revision>11</cp:revision>
  <dcterms:created xsi:type="dcterms:W3CDTF">2012-12-13T11:15:08Z</dcterms:created>
  <dcterms:modified xsi:type="dcterms:W3CDTF">2012-12-14T10:31:24Z</dcterms:modified>
</cp:coreProperties>
</file>