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0" r:id="rId3"/>
    <p:sldId id="344" r:id="rId4"/>
    <p:sldId id="317" r:id="rId5"/>
    <p:sldId id="264" r:id="rId6"/>
    <p:sldId id="292" r:id="rId7"/>
    <p:sldId id="295" r:id="rId8"/>
    <p:sldId id="296" r:id="rId9"/>
    <p:sldId id="288" r:id="rId10"/>
    <p:sldId id="265" r:id="rId11"/>
    <p:sldId id="270" r:id="rId12"/>
    <p:sldId id="297" r:id="rId13"/>
    <p:sldId id="268" r:id="rId14"/>
    <p:sldId id="269" r:id="rId15"/>
    <p:sldId id="272" r:id="rId16"/>
    <p:sldId id="338" r:id="rId17"/>
    <p:sldId id="277" r:id="rId18"/>
    <p:sldId id="273" r:id="rId19"/>
    <p:sldId id="279" r:id="rId20"/>
    <p:sldId id="280" r:id="rId21"/>
    <p:sldId id="282" r:id="rId22"/>
    <p:sldId id="284" r:id="rId23"/>
    <p:sldId id="285" r:id="rId24"/>
    <p:sldId id="286" r:id="rId25"/>
    <p:sldId id="287" r:id="rId26"/>
    <p:sldId id="274" r:id="rId27"/>
    <p:sldId id="318" r:id="rId28"/>
    <p:sldId id="339" r:id="rId29"/>
    <p:sldId id="340" r:id="rId30"/>
    <p:sldId id="343" r:id="rId31"/>
    <p:sldId id="342" r:id="rId32"/>
    <p:sldId id="27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104" d="100"/>
          <a:sy n="104" d="100"/>
        </p:scale>
        <p:origin x="132"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5DB16-F9B8-4937-996E-E106977E8B62}" type="datetimeFigureOut">
              <a:rPr lang="en-GB" smtClean="0"/>
              <a:t>11/03/2021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511ED-38A7-4131-9D47-CAE0463EDD77}" type="slidenum">
              <a:rPr lang="en-GB" smtClean="0"/>
              <a:t>‹#›</a:t>
            </a:fld>
            <a:endParaRPr lang="en-GB"/>
          </a:p>
        </p:txBody>
      </p:sp>
    </p:spTree>
    <p:extLst>
      <p:ext uri="{BB962C8B-B14F-4D97-AF65-F5344CB8AC3E}">
        <p14:creationId xmlns:p14="http://schemas.microsoft.com/office/powerpoint/2010/main" val="74324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11/03/2021</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02AFF043-220E-4EF7-8BBD-9D1D08CEFC39}"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05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52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216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723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01C85-DD0C-4BA5-9655-ED13E621930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232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E01C85-DD0C-4BA5-9655-ED13E621930C}"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111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E01C85-DD0C-4BA5-9655-ED13E621930C}" type="datetimeFigureOut">
              <a:rPr lang="en-GB" smtClean="0"/>
              <a:t>11/03/2021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AFF043-220E-4EF7-8BBD-9D1D08CEFC39}"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390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E01C85-DD0C-4BA5-9655-ED13E621930C}" type="datetimeFigureOut">
              <a:rPr lang="en-GB" smtClean="0"/>
              <a:t>11/03/2021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AFF043-220E-4EF7-8BBD-9D1D08CEFC39}"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077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01C85-DD0C-4BA5-9655-ED13E621930C}" type="datetimeFigureOut">
              <a:rPr lang="en-GB" smtClean="0"/>
              <a:t>11/03/2021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AFF043-220E-4EF7-8BBD-9D1D08CEFC39}" type="slidenum">
              <a:rPr lang="en-GB" smtClean="0"/>
              <a:t>‹#›</a:t>
            </a:fld>
            <a:endParaRPr lang="en-GB"/>
          </a:p>
        </p:txBody>
      </p:sp>
    </p:spTree>
    <p:extLst>
      <p:ext uri="{BB962C8B-B14F-4D97-AF65-F5344CB8AC3E}">
        <p14:creationId xmlns:p14="http://schemas.microsoft.com/office/powerpoint/2010/main" val="336301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E01C85-DD0C-4BA5-9655-ED13E621930C}"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442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2E01C85-DD0C-4BA5-9655-ED13E621930C}" type="datetimeFigureOut">
              <a:rPr lang="en-GB" smtClean="0"/>
              <a:t>11/03/2021</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456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E01C85-DD0C-4BA5-9655-ED13E621930C}" type="datetimeFigureOut">
              <a:rPr lang="en-GB" smtClean="0"/>
              <a:t>11/03/2021</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2AFF043-220E-4EF7-8BBD-9D1D08CEFC39}"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98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youtu.be/2_uEptEFlAU" TargetMode="External"/><Relationship Id="rId2" Type="http://schemas.openxmlformats.org/officeDocument/2006/relationships/slideLayout" Target="../slideLayouts/slideLayout2.xml"/><Relationship Id="rId1" Type="http://schemas.openxmlformats.org/officeDocument/2006/relationships/video" Target="https://www.youtube.com/embed/2_uEptEFlAU?feature=oembed" TargetMode="External"/><Relationship Id="rId6" Type="http://schemas.openxmlformats.org/officeDocument/2006/relationships/image" Target="../media/image7.png"/><Relationship Id="rId5" Type="http://schemas.openxmlformats.org/officeDocument/2006/relationships/image" Target="../media/image25.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hyperlink" Target="https://leadershipfreak.blog/2014/01/21/ten-radical-shift-in-thinking-all-leaders-face/" TargetMode="External"/><Relationship Id="rId5" Type="http://schemas.openxmlformats.org/officeDocument/2006/relationships/image" Target="../media/image32.jpg"/><Relationship Id="rId4" Type="http://schemas.openxmlformats.org/officeDocument/2006/relationships/hyperlink" Target="https://en.wikipedia.org/wiki/File:Chilli_pepper_4.sv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hyperlink" Target="https://leadershipfreak.blog/2014/01/21/ten-radical-shift-in-thinking-all-leaders-face/" TargetMode="External"/><Relationship Id="rId5" Type="http://schemas.openxmlformats.org/officeDocument/2006/relationships/image" Target="../media/image32.jpg"/><Relationship Id="rId4" Type="http://schemas.openxmlformats.org/officeDocument/2006/relationships/hyperlink" Target="https://en.wikipedia.org/wiki/File:Chilli_pepper_4.sv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en.wikipedia.org/wiki/File:Chilli_pepper_4.svg" TargetMode="External"/><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leadershipfreak.blog/2014/01/21/ten-radical-shift-in-thinking-all-leaders-face/" TargetMode="External"/><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s://www.youtube.com/watch?v=lIOjk00njx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1">
            <a:extLst>
              <a:ext uri="{FF2B5EF4-FFF2-40B4-BE49-F238E27FC236}">
                <a16:creationId xmlns:a16="http://schemas.microsoft.com/office/drawing/2014/main" id="{F5CADCA8-2942-497A-8C7C-F3050F6FCD0C}"/>
              </a:ext>
            </a:extLst>
          </p:cNvPr>
          <p:cNvSpPr>
            <a:spLocks noGrp="1"/>
          </p:cNvSpPr>
          <p:nvPr>
            <p:ph type="ctrTitle"/>
          </p:nvPr>
        </p:nvSpPr>
        <p:spPr>
          <a:xfrm>
            <a:off x="5770072" y="964769"/>
            <a:ext cx="4966432" cy="2376915"/>
          </a:xfrm>
        </p:spPr>
        <p:txBody>
          <a:bodyPr>
            <a:normAutofit/>
          </a:bodyPr>
          <a:lstStyle/>
          <a:p>
            <a:r>
              <a:rPr lang="en-GB" sz="4200" dirty="0"/>
              <a:t>St Mary’s RC primary school </a:t>
            </a:r>
            <a:br>
              <a:rPr lang="en-GB" sz="4200" dirty="0"/>
            </a:br>
            <a:r>
              <a:rPr lang="en-GB" sz="4200" dirty="0"/>
              <a:t>Thursday 11.03.21</a:t>
            </a:r>
            <a:endParaRPr lang="en-US" sz="4200" dirty="0"/>
          </a:p>
        </p:txBody>
      </p:sp>
      <p:sp>
        <p:nvSpPr>
          <p:cNvPr id="7" name="Subtitle 6">
            <a:extLst>
              <a:ext uri="{FF2B5EF4-FFF2-40B4-BE49-F238E27FC236}">
                <a16:creationId xmlns:a16="http://schemas.microsoft.com/office/drawing/2014/main" id="{B5EB4A20-0EE9-4ACC-B46C-5E53D0378A07}"/>
              </a:ext>
            </a:extLst>
          </p:cNvPr>
          <p:cNvSpPr>
            <a:spLocks noGrp="1"/>
          </p:cNvSpPr>
          <p:nvPr>
            <p:ph type="subTitle" idx="1"/>
          </p:nvPr>
        </p:nvSpPr>
        <p:spPr>
          <a:xfrm>
            <a:off x="5770074" y="3529159"/>
            <a:ext cx="4972063" cy="1612688"/>
          </a:xfrm>
        </p:spPr>
        <p:txBody>
          <a:bodyPr>
            <a:normAutofit/>
          </a:bodyPr>
          <a:lstStyle/>
          <a:p>
            <a:r>
              <a:rPr lang="en-GB" dirty="0"/>
              <a:t>P4 &amp; P5</a:t>
            </a:r>
          </a:p>
        </p:txBody>
      </p:sp>
      <p:grpSp>
        <p:nvGrpSpPr>
          <p:cNvPr id="19" name="Group 18">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20" name="Rectangle 19">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2">
            <a:extLst>
              <a:ext uri="{FF2B5EF4-FFF2-40B4-BE49-F238E27FC236}">
                <a16:creationId xmlns:a16="http://schemas.microsoft.com/office/drawing/2014/main" id="{7E30C0D8-AD45-47DE-ACC1-AA48F84CA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1171"/>
          <a:stretch/>
        </p:blipFill>
        <p:spPr bwMode="auto">
          <a:xfrm>
            <a:off x="1271223" y="1116345"/>
            <a:ext cx="336214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5" name="Picture 24">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8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3CE5237-98EF-4DDB-99C0-5CAC2AE6C308}"/>
              </a:ext>
            </a:extLst>
          </p:cNvPr>
          <p:cNvSpPr txBox="1"/>
          <p:nvPr/>
        </p:nvSpPr>
        <p:spPr>
          <a:xfrm>
            <a:off x="987173" y="1748095"/>
            <a:ext cx="10550526" cy="1569660"/>
          </a:xfrm>
          <a:prstGeom prst="rect">
            <a:avLst/>
          </a:prstGeom>
          <a:noFill/>
        </p:spPr>
        <p:txBody>
          <a:bodyPr wrap="square">
            <a:spAutoFit/>
          </a:bodyPr>
          <a:lstStyle/>
          <a:p>
            <a:r>
              <a:rPr lang="en-GB" sz="3200" b="0" i="0" dirty="0">
                <a:effectLst/>
                <a:latin typeface="Modern No. 20" panose="02070704070505020303" pitchFamily="18" charset="0"/>
              </a:rPr>
              <a:t>Poetry is language that is written following specific patterns, rhythms, structures, and/or rhymes to express the poets ideas and emotions. </a:t>
            </a:r>
            <a:endParaRPr lang="en-GB" sz="3200" dirty="0">
              <a:latin typeface="Modern No. 20" panose="02070704070505020303" pitchFamily="18" charset="0"/>
            </a:endParaRPr>
          </a:p>
        </p:txBody>
      </p:sp>
      <p:sp>
        <p:nvSpPr>
          <p:cNvPr id="9" name="Title 1">
            <a:extLst>
              <a:ext uri="{FF2B5EF4-FFF2-40B4-BE49-F238E27FC236}">
                <a16:creationId xmlns:a16="http://schemas.microsoft.com/office/drawing/2014/main" id="{DC27B25D-2EC8-40FE-8615-FDFF031CF898}"/>
              </a:ext>
            </a:extLst>
          </p:cNvPr>
          <p:cNvSpPr txBox="1">
            <a:spLocks/>
          </p:cNvSpPr>
          <p:nvPr/>
        </p:nvSpPr>
        <p:spPr>
          <a:xfrm>
            <a:off x="520699" y="601095"/>
            <a:ext cx="11150599" cy="1202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dirty="0">
                <a:solidFill>
                  <a:srgbClr val="F58320"/>
                </a:solidFill>
                <a:latin typeface="Modern No. 20" panose="02070704070505020303" pitchFamily="18" charset="0"/>
              </a:rPr>
              <a:t>What is poetry?</a:t>
            </a:r>
          </a:p>
        </p:txBody>
      </p:sp>
      <p:sp>
        <p:nvSpPr>
          <p:cNvPr id="10" name="TextBox 9">
            <a:extLst>
              <a:ext uri="{FF2B5EF4-FFF2-40B4-BE49-F238E27FC236}">
                <a16:creationId xmlns:a16="http://schemas.microsoft.com/office/drawing/2014/main" id="{9BB10595-53DF-47EB-8D91-F1FBC043A6E7}"/>
              </a:ext>
            </a:extLst>
          </p:cNvPr>
          <p:cNvSpPr txBox="1"/>
          <p:nvPr/>
        </p:nvSpPr>
        <p:spPr>
          <a:xfrm>
            <a:off x="824038" y="3946820"/>
            <a:ext cx="8268114" cy="2400657"/>
          </a:xfrm>
          <a:prstGeom prst="rect">
            <a:avLst/>
          </a:prstGeom>
          <a:noFill/>
        </p:spPr>
        <p:txBody>
          <a:bodyPr wrap="square">
            <a:spAutoFit/>
          </a:bodyPr>
          <a:lstStyle/>
          <a:p>
            <a:pPr algn="ctr"/>
            <a:r>
              <a:rPr lang="en-GB" sz="3000" b="0" i="0" dirty="0">
                <a:effectLst/>
                <a:latin typeface="Modern No. 20" panose="02070704070505020303" pitchFamily="18" charset="0"/>
              </a:rPr>
              <a:t>Poetry is usually used to express deep, dramatic, exaggerated, and intense feelings, emotions, or ideas. Oftentimes, poetry is used to explore ideas or feelings that may be more difficult than simple language can explain.</a:t>
            </a:r>
            <a:endParaRPr lang="en-GB" sz="3000" dirty="0"/>
          </a:p>
        </p:txBody>
      </p:sp>
      <p:pic>
        <p:nvPicPr>
          <p:cNvPr id="5122" name="Picture 2" descr="How To Listen To Your Emotions — Spectrum Mental Health">
            <a:extLst>
              <a:ext uri="{FF2B5EF4-FFF2-40B4-BE49-F238E27FC236}">
                <a16:creationId xmlns:a16="http://schemas.microsoft.com/office/drawing/2014/main" id="{ADFB1482-19F9-4E57-9ACF-8ADD932F71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597" b="47234"/>
          <a:stretch/>
        </p:blipFill>
        <p:spPr bwMode="auto">
          <a:xfrm>
            <a:off x="4623731" y="2812950"/>
            <a:ext cx="6901048" cy="12022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8657210-6A21-4352-A96F-4BABFF891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Tree>
    <p:extLst>
      <p:ext uri="{BB962C8B-B14F-4D97-AF65-F5344CB8AC3E}">
        <p14:creationId xmlns:p14="http://schemas.microsoft.com/office/powerpoint/2010/main" val="14671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3CE5237-98EF-4DDB-99C0-5CAC2AE6C308}"/>
              </a:ext>
            </a:extLst>
          </p:cNvPr>
          <p:cNvSpPr txBox="1"/>
          <p:nvPr/>
        </p:nvSpPr>
        <p:spPr>
          <a:xfrm>
            <a:off x="841374" y="1803390"/>
            <a:ext cx="8848725" cy="4524315"/>
          </a:xfrm>
          <a:prstGeom prst="rect">
            <a:avLst/>
          </a:prstGeom>
          <a:noFill/>
        </p:spPr>
        <p:txBody>
          <a:bodyPr wrap="square">
            <a:spAutoFit/>
          </a:bodyPr>
          <a:lstStyle/>
          <a:p>
            <a:pPr algn="l"/>
            <a:r>
              <a:rPr lang="en-GB" sz="2400" b="0" i="0" u="none" strike="noStrike" baseline="0" dirty="0">
                <a:latin typeface="Modern No. 20" panose="02070704070505020303" pitchFamily="18" charset="0"/>
              </a:rPr>
              <a:t>Well, a poem is a piece of writing that uses imaginative words to share ideas, emotions or a story with the reader.</a:t>
            </a:r>
          </a:p>
          <a:p>
            <a:pPr algn="l"/>
            <a:endParaRPr lang="en-GB" sz="2400" b="0" i="0" u="none" strike="noStrike" baseline="0" dirty="0">
              <a:latin typeface="Modern No. 20" panose="02070704070505020303" pitchFamily="18" charset="0"/>
            </a:endParaRPr>
          </a:p>
          <a:p>
            <a:pPr algn="l"/>
            <a:r>
              <a:rPr lang="en-GB" sz="2400" b="0" i="0" u="none" strike="noStrike" baseline="0" dirty="0">
                <a:latin typeface="Modern No. 20" panose="02070704070505020303" pitchFamily="18" charset="0"/>
              </a:rPr>
              <a:t>A person who writes a poem is called a poet.</a:t>
            </a:r>
          </a:p>
          <a:p>
            <a:pPr algn="l"/>
            <a:endParaRPr lang="en-GB" sz="2400" b="0" i="0" u="none" strike="noStrike" baseline="0" dirty="0">
              <a:latin typeface="Modern No. 20" panose="02070704070505020303" pitchFamily="18" charset="0"/>
            </a:endParaRPr>
          </a:p>
          <a:p>
            <a:pPr algn="l"/>
            <a:r>
              <a:rPr lang="en-GB" sz="2400" b="0" i="0" u="none" strike="noStrike" baseline="0" dirty="0">
                <a:latin typeface="Modern No. 20" panose="02070704070505020303" pitchFamily="18" charset="0"/>
              </a:rPr>
              <a:t>Many poems have words or phrases that sound good together when they are read aloud.</a:t>
            </a:r>
          </a:p>
          <a:p>
            <a:pPr algn="l"/>
            <a:endParaRPr lang="en-GB" sz="2400" b="0" i="0" u="none" strike="noStrike" baseline="0" dirty="0">
              <a:latin typeface="Modern No. 20" panose="02070704070505020303" pitchFamily="18" charset="0"/>
            </a:endParaRPr>
          </a:p>
          <a:p>
            <a:pPr algn="l"/>
            <a:r>
              <a:rPr lang="en-GB" sz="2400" b="0" i="0" u="none" strike="noStrike" baseline="0" dirty="0">
                <a:latin typeface="Modern No. 20" panose="02070704070505020303" pitchFamily="18" charset="0"/>
              </a:rPr>
              <a:t>Most poems for children rhyme or they have rhythm (just like music) or repetition. But a poem </a:t>
            </a:r>
            <a:r>
              <a:rPr lang="en-GB" sz="2400" b="0" i="0" u="sng" strike="noStrike" baseline="0" dirty="0">
                <a:latin typeface="Modern No. 20" panose="02070704070505020303" pitchFamily="18" charset="0"/>
              </a:rPr>
              <a:t>doesn’t</a:t>
            </a:r>
            <a:r>
              <a:rPr lang="en-GB" sz="2400" b="0" i="0" u="none" strike="noStrike" baseline="0" dirty="0">
                <a:latin typeface="Modern No. 20" panose="02070704070505020303" pitchFamily="18" charset="0"/>
              </a:rPr>
              <a:t> have to rhyme!</a:t>
            </a:r>
          </a:p>
          <a:p>
            <a:pPr algn="l"/>
            <a:endParaRPr lang="en-GB" sz="2400" dirty="0">
              <a:latin typeface="Modern No. 20" panose="02070704070505020303" pitchFamily="18" charset="0"/>
            </a:endParaRPr>
          </a:p>
          <a:p>
            <a:pPr algn="ctr"/>
            <a:r>
              <a:rPr lang="en-GB" sz="2400" b="0" i="0" u="none" strike="noStrike" baseline="0" dirty="0">
                <a:latin typeface="Modern No. 20" panose="02070704070505020303" pitchFamily="18" charset="0"/>
              </a:rPr>
              <a:t>They</a:t>
            </a:r>
            <a:r>
              <a:rPr lang="en-GB" sz="2400" b="0" i="0" u="none" strike="noStrike" dirty="0">
                <a:latin typeface="Modern No. 20" panose="02070704070505020303" pitchFamily="18" charset="0"/>
              </a:rPr>
              <a:t> can all look very different. Take a look at some examples.</a:t>
            </a:r>
            <a:endParaRPr lang="en-GB" sz="2400" b="0" i="0" u="none" strike="noStrike" baseline="0" dirty="0">
              <a:latin typeface="Modern No. 20" panose="02070704070505020303" pitchFamily="18" charset="0"/>
            </a:endParaRPr>
          </a:p>
        </p:txBody>
      </p:sp>
      <p:sp>
        <p:nvSpPr>
          <p:cNvPr id="9" name="Title 1">
            <a:extLst>
              <a:ext uri="{FF2B5EF4-FFF2-40B4-BE49-F238E27FC236}">
                <a16:creationId xmlns:a16="http://schemas.microsoft.com/office/drawing/2014/main" id="{DC27B25D-2EC8-40FE-8615-FDFF031CF898}"/>
              </a:ext>
            </a:extLst>
          </p:cNvPr>
          <p:cNvSpPr txBox="1">
            <a:spLocks/>
          </p:cNvSpPr>
          <p:nvPr/>
        </p:nvSpPr>
        <p:spPr>
          <a:xfrm>
            <a:off x="742699" y="601095"/>
            <a:ext cx="10795000" cy="1202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dirty="0">
                <a:solidFill>
                  <a:srgbClr val="F58320"/>
                </a:solidFill>
                <a:latin typeface="Modern No. 20" panose="02070704070505020303" pitchFamily="18" charset="0"/>
              </a:rPr>
              <a:t>So, what are poems?</a:t>
            </a:r>
          </a:p>
        </p:txBody>
      </p:sp>
      <p:pic>
        <p:nvPicPr>
          <p:cNvPr id="6146" name="Picture 2" descr="Kids Inspirational poem for staying strong during COVID-19 | Corona Virus |  Blue Peter - CBBC - BBC">
            <a:extLst>
              <a:ext uri="{FF2B5EF4-FFF2-40B4-BE49-F238E27FC236}">
                <a16:creationId xmlns:a16="http://schemas.microsoft.com/office/drawing/2014/main" id="{93E043BC-93C5-49BD-8FEC-532E94B35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9249" y="2623823"/>
            <a:ext cx="2289701" cy="12879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308D642-DF66-42AC-A137-8B4437DED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9249" y="4915384"/>
            <a:ext cx="2299025" cy="1457977"/>
          </a:xfrm>
          <a:prstGeom prst="rect">
            <a:avLst/>
          </a:prstGeom>
        </p:spPr>
      </p:pic>
    </p:spTree>
    <p:extLst>
      <p:ext uri="{BB962C8B-B14F-4D97-AF65-F5344CB8AC3E}">
        <p14:creationId xmlns:p14="http://schemas.microsoft.com/office/powerpoint/2010/main" val="36003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DC27B25D-2EC8-40FE-8615-FDFF031CF898}"/>
              </a:ext>
            </a:extLst>
          </p:cNvPr>
          <p:cNvSpPr txBox="1">
            <a:spLocks/>
          </p:cNvSpPr>
          <p:nvPr/>
        </p:nvSpPr>
        <p:spPr>
          <a:xfrm>
            <a:off x="742699" y="601095"/>
            <a:ext cx="10795000" cy="1202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dirty="0">
                <a:solidFill>
                  <a:srgbClr val="F58320"/>
                </a:solidFill>
                <a:latin typeface="Modern No. 20" panose="02070704070505020303" pitchFamily="18" charset="0"/>
              </a:rPr>
              <a:t>Examples of Poems</a:t>
            </a:r>
          </a:p>
        </p:txBody>
      </p:sp>
      <p:pic>
        <p:nvPicPr>
          <p:cNvPr id="10" name="Picture 9">
            <a:extLst>
              <a:ext uri="{FF2B5EF4-FFF2-40B4-BE49-F238E27FC236}">
                <a16:creationId xmlns:a16="http://schemas.microsoft.com/office/drawing/2014/main" id="{4308D642-DF66-42AC-A137-8B4437DED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pic>
        <p:nvPicPr>
          <p:cNvPr id="2052" name="Picture 4" descr="Cat sonnet">
            <a:extLst>
              <a:ext uri="{FF2B5EF4-FFF2-40B4-BE49-F238E27FC236}">
                <a16:creationId xmlns:a16="http://schemas.microsoft.com/office/drawing/2014/main" id="{0AE8FE9A-123C-458E-9723-A87B51CA9B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835"/>
          <a:stretch/>
        </p:blipFill>
        <p:spPr bwMode="auto">
          <a:xfrm>
            <a:off x="4321491" y="1803390"/>
            <a:ext cx="3621074" cy="43049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2 12.05.20 Caterpillars and Butterflies | Broad Heath Primary School">
            <a:extLst>
              <a:ext uri="{FF2B5EF4-FFF2-40B4-BE49-F238E27FC236}">
                <a16:creationId xmlns:a16="http://schemas.microsoft.com/office/drawing/2014/main" id="{8D957984-590F-41DB-84C8-922B678B8E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13" t="2497" r="4361" b="4667"/>
          <a:stretch/>
        </p:blipFill>
        <p:spPr bwMode="auto">
          <a:xfrm>
            <a:off x="8115436" y="1707739"/>
            <a:ext cx="3372200" cy="31354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oetry ks2">
            <a:extLst>
              <a:ext uri="{FF2B5EF4-FFF2-40B4-BE49-F238E27FC236}">
                <a16:creationId xmlns:a16="http://schemas.microsoft.com/office/drawing/2014/main" id="{B7C47624-C852-4707-AA0F-0E59715922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800" y="1803390"/>
            <a:ext cx="3215766" cy="430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838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C33DBC9-6529-4695-8CC0-1C3FABD75DE5}"/>
              </a:ext>
            </a:extLst>
          </p:cNvPr>
          <p:cNvSpPr txBox="1"/>
          <p:nvPr/>
        </p:nvSpPr>
        <p:spPr>
          <a:xfrm>
            <a:off x="811337" y="560326"/>
            <a:ext cx="10683625" cy="2554545"/>
          </a:xfrm>
          <a:prstGeom prst="rect">
            <a:avLst/>
          </a:prstGeom>
          <a:noFill/>
        </p:spPr>
        <p:txBody>
          <a:bodyPr wrap="square">
            <a:spAutoFit/>
          </a:bodyPr>
          <a:lstStyle/>
          <a:p>
            <a:pPr algn="ctr"/>
            <a:r>
              <a:rPr lang="en-GB" sz="3200" b="0" i="0" u="none" strike="noStrike" baseline="0" dirty="0">
                <a:latin typeface="Modern No. 20" panose="02070704070505020303" pitchFamily="18" charset="0"/>
              </a:rPr>
              <a:t>People have been writing poetry for over 4,000 years, but they were probably making up verses to recite in front of audiences long before that.</a:t>
            </a:r>
          </a:p>
          <a:p>
            <a:pPr algn="ctr"/>
            <a:endParaRPr lang="en-GB" sz="3200" dirty="0">
              <a:latin typeface="Modern No. 20" panose="02070704070505020303" pitchFamily="18" charset="0"/>
            </a:endParaRPr>
          </a:p>
          <a:p>
            <a:pPr algn="ctr"/>
            <a:endParaRPr lang="en-GB" sz="3200" b="1" dirty="0">
              <a:latin typeface="Modern No. 20" panose="02070704070505020303" pitchFamily="18" charset="0"/>
            </a:endParaRPr>
          </a:p>
        </p:txBody>
      </p:sp>
      <p:sp>
        <p:nvSpPr>
          <p:cNvPr id="9" name="TextBox 8">
            <a:extLst>
              <a:ext uri="{FF2B5EF4-FFF2-40B4-BE49-F238E27FC236}">
                <a16:creationId xmlns:a16="http://schemas.microsoft.com/office/drawing/2014/main" id="{42091B84-1DFA-4812-A5B6-21F237E1C8CF}"/>
              </a:ext>
            </a:extLst>
          </p:cNvPr>
          <p:cNvSpPr txBox="1"/>
          <p:nvPr/>
        </p:nvSpPr>
        <p:spPr>
          <a:xfrm>
            <a:off x="654302" y="2808046"/>
            <a:ext cx="8764154" cy="3539430"/>
          </a:xfrm>
          <a:prstGeom prst="rect">
            <a:avLst/>
          </a:prstGeom>
          <a:noFill/>
        </p:spPr>
        <p:txBody>
          <a:bodyPr wrap="square">
            <a:spAutoFit/>
          </a:bodyPr>
          <a:lstStyle/>
          <a:p>
            <a:pPr marL="514350" indent="-514350">
              <a:buClr>
                <a:srgbClr val="F58320"/>
              </a:buClr>
              <a:buFont typeface="+mj-lt"/>
              <a:buAutoNum type="arabicPeriod"/>
            </a:pPr>
            <a:r>
              <a:rPr lang="en-GB" sz="2800" dirty="0">
                <a:latin typeface="Modern No. 20" panose="02070704070505020303" pitchFamily="18" charset="0"/>
              </a:rPr>
              <a:t>It builds creativity, communication and teamwork skills which essential for working in the future.</a:t>
            </a:r>
          </a:p>
          <a:p>
            <a:pPr marL="514350" indent="-514350">
              <a:buClr>
                <a:srgbClr val="F58320"/>
              </a:buClr>
              <a:buFont typeface="+mj-lt"/>
              <a:buAutoNum type="arabicPeriod"/>
            </a:pPr>
            <a:endParaRPr lang="en-GB" sz="2800" dirty="0">
              <a:latin typeface="Modern No. 20" panose="02070704070505020303" pitchFamily="18" charset="0"/>
            </a:endParaRPr>
          </a:p>
          <a:p>
            <a:pPr marL="514350" indent="-514350">
              <a:buClr>
                <a:srgbClr val="F58320"/>
              </a:buClr>
              <a:buFont typeface="+mj-lt"/>
              <a:buAutoNum type="arabicPeriod"/>
            </a:pPr>
            <a:r>
              <a:rPr lang="en-GB" sz="2800" dirty="0">
                <a:latin typeface="Modern No. 20" panose="02070704070505020303" pitchFamily="18" charset="0"/>
              </a:rPr>
              <a:t>It provides young people to have an opportunity to express themselves and supports their mental wellbeing.</a:t>
            </a:r>
          </a:p>
          <a:p>
            <a:pPr marL="514350" indent="-514350">
              <a:buClr>
                <a:srgbClr val="F58320"/>
              </a:buClr>
              <a:buFont typeface="+mj-lt"/>
              <a:buAutoNum type="arabicPeriod"/>
            </a:pPr>
            <a:endParaRPr lang="en-GB" sz="2800" dirty="0">
              <a:latin typeface="Modern No. 20" panose="02070704070505020303" pitchFamily="18" charset="0"/>
            </a:endParaRPr>
          </a:p>
          <a:p>
            <a:pPr marL="514350" indent="-514350">
              <a:buClr>
                <a:srgbClr val="F58320"/>
              </a:buClr>
              <a:buFont typeface="+mj-lt"/>
              <a:buAutoNum type="arabicPeriod"/>
            </a:pPr>
            <a:r>
              <a:rPr lang="en-GB" sz="2800" dirty="0">
                <a:latin typeface="Modern No. 20" panose="02070704070505020303" pitchFamily="18" charset="0"/>
              </a:rPr>
              <a:t>It teaches children the basis of spoken language with song, rhymes and story creation.</a:t>
            </a:r>
          </a:p>
        </p:txBody>
      </p:sp>
      <p:pic>
        <p:nvPicPr>
          <p:cNvPr id="10" name="Picture 9">
            <a:extLst>
              <a:ext uri="{FF2B5EF4-FFF2-40B4-BE49-F238E27FC236}">
                <a16:creationId xmlns:a16="http://schemas.microsoft.com/office/drawing/2014/main" id="{6735ED80-0D74-44AB-BF9A-C742D5A72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12" name="TextBox 11">
            <a:extLst>
              <a:ext uri="{FF2B5EF4-FFF2-40B4-BE49-F238E27FC236}">
                <a16:creationId xmlns:a16="http://schemas.microsoft.com/office/drawing/2014/main" id="{2F84BBFF-D7EF-42A2-B25D-598167D2F9C9}"/>
              </a:ext>
            </a:extLst>
          </p:cNvPr>
          <p:cNvSpPr txBox="1"/>
          <p:nvPr/>
        </p:nvSpPr>
        <p:spPr>
          <a:xfrm>
            <a:off x="520700" y="2103723"/>
            <a:ext cx="11150600" cy="830997"/>
          </a:xfrm>
          <a:prstGeom prst="rect">
            <a:avLst/>
          </a:prstGeom>
          <a:noFill/>
        </p:spPr>
        <p:txBody>
          <a:bodyPr wrap="square">
            <a:spAutoFit/>
          </a:bodyPr>
          <a:lstStyle/>
          <a:p>
            <a:pPr algn="ctr"/>
            <a:r>
              <a:rPr lang="en-GB" sz="4800" b="1" dirty="0">
                <a:solidFill>
                  <a:srgbClr val="F58320"/>
                </a:solidFill>
                <a:latin typeface="Modern No. 20" panose="02070704070505020303" pitchFamily="18" charset="0"/>
              </a:rPr>
              <a:t>Poetry is important because:</a:t>
            </a:r>
          </a:p>
        </p:txBody>
      </p:sp>
    </p:spTree>
    <p:extLst>
      <p:ext uri="{BB962C8B-B14F-4D97-AF65-F5344CB8AC3E}">
        <p14:creationId xmlns:p14="http://schemas.microsoft.com/office/powerpoint/2010/main" val="28762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9" name="TextBox 8">
            <a:extLst>
              <a:ext uri="{FF2B5EF4-FFF2-40B4-BE49-F238E27FC236}">
                <a16:creationId xmlns:a16="http://schemas.microsoft.com/office/drawing/2014/main" id="{17CE5DF2-8C58-4D40-AA31-FCA5FE140147}"/>
              </a:ext>
            </a:extLst>
          </p:cNvPr>
          <p:cNvSpPr txBox="1"/>
          <p:nvPr/>
        </p:nvSpPr>
        <p:spPr>
          <a:xfrm>
            <a:off x="520700" y="1954132"/>
            <a:ext cx="11080750" cy="2554545"/>
          </a:xfrm>
          <a:prstGeom prst="rect">
            <a:avLst/>
          </a:prstGeom>
          <a:noFill/>
        </p:spPr>
        <p:txBody>
          <a:bodyPr wrap="square">
            <a:spAutoFit/>
          </a:bodyPr>
          <a:lstStyle/>
          <a:p>
            <a:pPr algn="ctr"/>
            <a:r>
              <a:rPr lang="en-GB" sz="3200" b="0" i="0" u="none" strike="noStrike" baseline="0" dirty="0">
                <a:solidFill>
                  <a:srgbClr val="000000"/>
                </a:solidFill>
                <a:latin typeface="Modern No. 20" panose="02070704070505020303" pitchFamily="18" charset="0"/>
              </a:rPr>
              <a:t>           , a company we know for providing us with a </a:t>
            </a:r>
          </a:p>
          <a:p>
            <a:pPr algn="ctr"/>
            <a:r>
              <a:rPr lang="en-GB" sz="3200" b="0" i="0" u="none" strike="noStrike" baseline="0" dirty="0">
                <a:solidFill>
                  <a:srgbClr val="000000"/>
                </a:solidFill>
                <a:latin typeface="Modern No. 20" panose="02070704070505020303" pitchFamily="18" charset="0"/>
              </a:rPr>
              <a:t>variety of different TV channels to watch our favourite</a:t>
            </a:r>
            <a:r>
              <a:rPr lang="en-GB" sz="3200" dirty="0">
                <a:solidFill>
                  <a:srgbClr val="000000"/>
                </a:solidFill>
                <a:latin typeface="Modern No. 20" panose="02070704070505020303" pitchFamily="18" charset="0"/>
              </a:rPr>
              <a:t> programs, </a:t>
            </a:r>
            <a:r>
              <a:rPr lang="en-GB" sz="3200" b="0" i="0" u="none" strike="noStrike" baseline="0" dirty="0">
                <a:solidFill>
                  <a:srgbClr val="000000"/>
                </a:solidFill>
                <a:latin typeface="Modern No. 20" panose="02070704070505020303" pitchFamily="18" charset="0"/>
              </a:rPr>
              <a:t>are working with a company called Apples and Snakes to create a Cento. A Cento is a piece of poetry made up of verses or passages by a number of poets. It can become a huge piece. </a:t>
            </a:r>
            <a:endParaRPr lang="en-GB" sz="3200" dirty="0">
              <a:latin typeface="Modern No. 20" panose="02070704070505020303" pitchFamily="18" charset="0"/>
            </a:endParaRPr>
          </a:p>
        </p:txBody>
      </p:sp>
      <p:pic>
        <p:nvPicPr>
          <p:cNvPr id="10" name="Picture 9">
            <a:extLst>
              <a:ext uri="{FF2B5EF4-FFF2-40B4-BE49-F238E27FC236}">
                <a16:creationId xmlns:a16="http://schemas.microsoft.com/office/drawing/2014/main" id="{CFC5FEC9-F8E6-44B1-80D6-4CD921AB74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39968" y="1913148"/>
            <a:ext cx="1078662" cy="659055"/>
          </a:xfrm>
          <a:prstGeom prst="rect">
            <a:avLst/>
          </a:prstGeom>
        </p:spPr>
      </p:pic>
      <p:sp>
        <p:nvSpPr>
          <p:cNvPr id="12" name="TextBox 11">
            <a:extLst>
              <a:ext uri="{FF2B5EF4-FFF2-40B4-BE49-F238E27FC236}">
                <a16:creationId xmlns:a16="http://schemas.microsoft.com/office/drawing/2014/main" id="{BC78D296-21B8-46CF-A04F-1C83B497E0F2}"/>
              </a:ext>
            </a:extLst>
          </p:cNvPr>
          <p:cNvSpPr txBox="1"/>
          <p:nvPr/>
        </p:nvSpPr>
        <p:spPr>
          <a:xfrm>
            <a:off x="1531451" y="4762226"/>
            <a:ext cx="6614767" cy="1384995"/>
          </a:xfrm>
          <a:prstGeom prst="rect">
            <a:avLst/>
          </a:prstGeom>
          <a:noFill/>
        </p:spPr>
        <p:txBody>
          <a:bodyPr wrap="square">
            <a:spAutoFit/>
          </a:bodyPr>
          <a:lstStyle/>
          <a:p>
            <a:pPr algn="ctr"/>
            <a:r>
              <a:rPr lang="en-GB" sz="2800" dirty="0">
                <a:solidFill>
                  <a:srgbClr val="F58320"/>
                </a:solidFill>
                <a:latin typeface="Modern No. 20" panose="02070704070505020303" pitchFamily="18" charset="0"/>
              </a:rPr>
              <a:t>Imagine all the words of the pupils at St Mary’s put together to create one big piece of poetry. </a:t>
            </a:r>
          </a:p>
        </p:txBody>
      </p:sp>
      <p:sp>
        <p:nvSpPr>
          <p:cNvPr id="11" name="Title 1">
            <a:extLst>
              <a:ext uri="{FF2B5EF4-FFF2-40B4-BE49-F238E27FC236}">
                <a16:creationId xmlns:a16="http://schemas.microsoft.com/office/drawing/2014/main" id="{201C0605-CC23-4B84-8A39-049DD3E233BB}"/>
              </a:ext>
            </a:extLst>
          </p:cNvPr>
          <p:cNvSpPr txBox="1">
            <a:spLocks/>
          </p:cNvSpPr>
          <p:nvPr/>
        </p:nvSpPr>
        <p:spPr>
          <a:xfrm>
            <a:off x="876300" y="485219"/>
            <a:ext cx="10795000" cy="1202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dirty="0">
                <a:solidFill>
                  <a:srgbClr val="F58320"/>
                </a:solidFill>
                <a:latin typeface="Modern No. 20" panose="02070704070505020303" pitchFamily="18" charset="0"/>
              </a:rPr>
              <a:t>Why is</a:t>
            </a:r>
            <a:r>
              <a:rPr lang="en-GB" sz="8800" dirty="0">
                <a:solidFill>
                  <a:schemeClr val="bg1"/>
                </a:solidFill>
                <a:latin typeface="Modern No. 20" panose="02070704070505020303" pitchFamily="18" charset="0"/>
              </a:rPr>
              <a:t> sky </a:t>
            </a:r>
            <a:r>
              <a:rPr lang="en-GB" sz="8800" dirty="0">
                <a:solidFill>
                  <a:srgbClr val="F58320"/>
                </a:solidFill>
                <a:latin typeface="Modern No. 20" panose="02070704070505020303" pitchFamily="18" charset="0"/>
              </a:rPr>
              <a:t>involved?</a:t>
            </a:r>
          </a:p>
        </p:txBody>
      </p:sp>
      <p:pic>
        <p:nvPicPr>
          <p:cNvPr id="13" name="Picture 12">
            <a:extLst>
              <a:ext uri="{FF2B5EF4-FFF2-40B4-BE49-F238E27FC236}">
                <a16:creationId xmlns:a16="http://schemas.microsoft.com/office/drawing/2014/main" id="{B08F4159-A621-4B44-9F3A-F0359E1922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34731" y="645658"/>
            <a:ext cx="1591355" cy="972307"/>
          </a:xfrm>
          <a:prstGeom prst="rect">
            <a:avLst/>
          </a:prstGeom>
        </p:spPr>
      </p:pic>
    </p:spTree>
    <p:extLst>
      <p:ext uri="{BB962C8B-B14F-4D97-AF65-F5344CB8AC3E}">
        <p14:creationId xmlns:p14="http://schemas.microsoft.com/office/powerpoint/2010/main" val="37857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7" name="TextBox 6">
            <a:extLst>
              <a:ext uri="{FF2B5EF4-FFF2-40B4-BE49-F238E27FC236}">
                <a16:creationId xmlns:a16="http://schemas.microsoft.com/office/drawing/2014/main" id="{0BF931B0-2A98-4411-8673-58016071913C}"/>
              </a:ext>
            </a:extLst>
          </p:cNvPr>
          <p:cNvSpPr txBox="1"/>
          <p:nvPr/>
        </p:nvSpPr>
        <p:spPr>
          <a:xfrm>
            <a:off x="876300" y="720314"/>
            <a:ext cx="10388600" cy="1200329"/>
          </a:xfrm>
          <a:prstGeom prst="rect">
            <a:avLst/>
          </a:prstGeom>
          <a:noFill/>
        </p:spPr>
        <p:txBody>
          <a:bodyPr wrap="square">
            <a:spAutoFit/>
          </a:bodyPr>
          <a:lstStyle/>
          <a:p>
            <a:pPr algn="ctr"/>
            <a:r>
              <a:rPr lang="en-GB" sz="2400" b="0" i="0" u="none" strike="noStrike" baseline="0" dirty="0">
                <a:solidFill>
                  <a:srgbClr val="000000"/>
                </a:solidFill>
                <a:latin typeface="Modern No. 20" panose="02070704070505020303" pitchFamily="18" charset="0"/>
                <a:ea typeface="Source Sans Pro SemiBold" panose="020B0603030403020204" pitchFamily="34" charset="0"/>
              </a:rPr>
              <a:t>Apples and Snakes, the company working with             supports performance poetry and spoken word in the UK. Here is a short video that shows how they started and explains the Short History of Spoken Word Poetry</a:t>
            </a:r>
            <a:endParaRPr lang="en-GB" sz="2400" dirty="0">
              <a:latin typeface="Modern No. 20" panose="02070704070505020303" pitchFamily="18" charset="0"/>
              <a:ea typeface="Source Sans Pro SemiBold" panose="020B0603030403020204" pitchFamily="34" charset="0"/>
            </a:endParaRPr>
          </a:p>
        </p:txBody>
      </p:sp>
      <p:pic>
        <p:nvPicPr>
          <p:cNvPr id="8" name="Online Media 5" title="A Short History of Spoken Word Poetry | Apples and Snakes | Creative Connection">
            <a:hlinkClick r:id="" action="ppaction://media"/>
            <a:extLst>
              <a:ext uri="{FF2B5EF4-FFF2-40B4-BE49-F238E27FC236}">
                <a16:creationId xmlns:a16="http://schemas.microsoft.com/office/drawing/2014/main" id="{AF84F915-FD8F-42C5-A792-302C16F21116}"/>
              </a:ext>
            </a:extLst>
          </p:cNvPr>
          <p:cNvPicPr>
            <a:picLocks noRot="1" noChangeAspect="1"/>
          </p:cNvPicPr>
          <p:nvPr>
            <a:videoFile r:link="rId1"/>
          </p:nvPr>
        </p:nvPicPr>
        <p:blipFill>
          <a:blip r:embed="rId5"/>
          <a:stretch>
            <a:fillRect/>
          </a:stretch>
        </p:blipFill>
        <p:spPr>
          <a:xfrm>
            <a:off x="1303391" y="1981322"/>
            <a:ext cx="7674932" cy="4336337"/>
          </a:xfrm>
          <a:prstGeom prst="rect">
            <a:avLst/>
          </a:prstGeom>
        </p:spPr>
      </p:pic>
      <p:pic>
        <p:nvPicPr>
          <p:cNvPr id="9" name="Picture 8">
            <a:extLst>
              <a:ext uri="{FF2B5EF4-FFF2-40B4-BE49-F238E27FC236}">
                <a16:creationId xmlns:a16="http://schemas.microsoft.com/office/drawing/2014/main" id="{2BEFF6B6-2D92-466B-8658-C99CC3A0BBE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822787" y="720314"/>
            <a:ext cx="692576" cy="423159"/>
          </a:xfrm>
          <a:prstGeom prst="rect">
            <a:avLst/>
          </a:prstGeom>
        </p:spPr>
      </p:pic>
      <p:sp>
        <p:nvSpPr>
          <p:cNvPr id="10" name="TextBox 9">
            <a:extLst>
              <a:ext uri="{FF2B5EF4-FFF2-40B4-BE49-F238E27FC236}">
                <a16:creationId xmlns:a16="http://schemas.microsoft.com/office/drawing/2014/main" id="{4B6F3DAA-89F5-44F6-A0AF-18FE767024B3}"/>
              </a:ext>
            </a:extLst>
          </p:cNvPr>
          <p:cNvSpPr txBox="1"/>
          <p:nvPr/>
        </p:nvSpPr>
        <p:spPr>
          <a:xfrm>
            <a:off x="9238672" y="3931501"/>
            <a:ext cx="2299025" cy="830997"/>
          </a:xfrm>
          <a:prstGeom prst="rect">
            <a:avLst/>
          </a:prstGeom>
          <a:noFill/>
        </p:spPr>
        <p:txBody>
          <a:bodyPr wrap="square">
            <a:spAutoFit/>
          </a:bodyPr>
          <a:lstStyle/>
          <a:p>
            <a:pPr algn="ctr"/>
            <a:r>
              <a:rPr lang="en-GB" sz="2400" dirty="0">
                <a:solidFill>
                  <a:srgbClr val="F58320"/>
                </a:solidFill>
                <a:effectLst/>
                <a:latin typeface="Roboto"/>
                <a:hlinkClick r:id="rId7">
                  <a:extLst>
                    <a:ext uri="{A12FA001-AC4F-418D-AE19-62706E023703}">
                      <ahyp:hlinkClr xmlns:ahyp="http://schemas.microsoft.com/office/drawing/2018/hyperlinkcolor" val="tx"/>
                    </a:ext>
                  </a:extLst>
                </a:hlinkClick>
              </a:rPr>
              <a:t>https://youtu.be/2_uEptEFlAU</a:t>
            </a:r>
            <a:endParaRPr lang="en-GB" sz="2400" dirty="0">
              <a:solidFill>
                <a:srgbClr val="F58320"/>
              </a:solidFill>
            </a:endParaRPr>
          </a:p>
        </p:txBody>
      </p:sp>
    </p:spTree>
    <p:extLst>
      <p:ext uri="{BB962C8B-B14F-4D97-AF65-F5344CB8AC3E}">
        <p14:creationId xmlns:p14="http://schemas.microsoft.com/office/powerpoint/2010/main" val="27231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7" name="TextBox 6">
            <a:extLst>
              <a:ext uri="{FF2B5EF4-FFF2-40B4-BE49-F238E27FC236}">
                <a16:creationId xmlns:a16="http://schemas.microsoft.com/office/drawing/2014/main" id="{6909D7FF-4781-40FC-9A53-A3C9CB49D220}"/>
              </a:ext>
            </a:extLst>
          </p:cNvPr>
          <p:cNvSpPr txBox="1"/>
          <p:nvPr/>
        </p:nvSpPr>
        <p:spPr>
          <a:xfrm>
            <a:off x="815974" y="1682623"/>
            <a:ext cx="6715125" cy="4524315"/>
          </a:xfrm>
          <a:prstGeom prst="rect">
            <a:avLst/>
          </a:prstGeom>
          <a:noFill/>
        </p:spPr>
        <p:txBody>
          <a:bodyPr wrap="square">
            <a:spAutoFit/>
          </a:bodyPr>
          <a:lstStyle/>
          <a:p>
            <a:pPr algn="ctr"/>
            <a:r>
              <a:rPr lang="en-GB" sz="3600" b="0" i="0" dirty="0">
                <a:effectLst/>
                <a:latin typeface="Modern No. 20" panose="02070704070505020303" pitchFamily="18" charset="0"/>
              </a:rPr>
              <a:t>            ‘s competition invites all pupils at St Mary’s to learn about writing poetry. </a:t>
            </a:r>
          </a:p>
          <a:p>
            <a:pPr algn="ctr"/>
            <a:endParaRPr lang="en-GB" sz="3600" b="0" i="0" dirty="0">
              <a:effectLst/>
              <a:latin typeface="Modern No. 20" panose="02070704070505020303" pitchFamily="18" charset="0"/>
            </a:endParaRPr>
          </a:p>
          <a:p>
            <a:pPr algn="ctr"/>
            <a:r>
              <a:rPr lang="en-GB" sz="3600" dirty="0">
                <a:latin typeface="Modern No. 20" panose="02070704070505020303" pitchFamily="18" charset="0"/>
              </a:rPr>
              <a:t>They would</a:t>
            </a:r>
            <a:r>
              <a:rPr lang="en-GB" sz="3600" b="0" i="0" dirty="0">
                <a:effectLst/>
                <a:latin typeface="Modern No. 20" panose="02070704070505020303" pitchFamily="18" charset="0"/>
              </a:rPr>
              <a:t> like </a:t>
            </a:r>
            <a:r>
              <a:rPr lang="en-GB" sz="3600" b="0" i="0" u="sng" dirty="0">
                <a:effectLst/>
                <a:latin typeface="Modern No. 20" panose="02070704070505020303" pitchFamily="18" charset="0"/>
              </a:rPr>
              <a:t>you</a:t>
            </a:r>
            <a:r>
              <a:rPr lang="en-GB" sz="3600" b="0" i="0" dirty="0">
                <a:effectLst/>
                <a:latin typeface="Modern No. 20" panose="02070704070505020303" pitchFamily="18" charset="0"/>
              </a:rPr>
              <a:t> to think about </a:t>
            </a:r>
            <a:r>
              <a:rPr lang="en-GB" sz="3600" b="0" i="0" u="sng" dirty="0">
                <a:effectLst/>
                <a:latin typeface="Modern No. 20" panose="02070704070505020303" pitchFamily="18" charset="0"/>
              </a:rPr>
              <a:t>your</a:t>
            </a:r>
            <a:r>
              <a:rPr lang="en-GB" sz="3600" b="0" i="0" dirty="0">
                <a:effectLst/>
                <a:latin typeface="Modern No. 20" panose="02070704070505020303" pitchFamily="18" charset="0"/>
              </a:rPr>
              <a:t> thoughts and feelings during lockdown, and for </a:t>
            </a:r>
            <a:r>
              <a:rPr lang="en-GB" sz="3600" b="0" i="0" u="sng" dirty="0">
                <a:effectLst/>
                <a:latin typeface="Modern No. 20" panose="02070704070505020303" pitchFamily="18" charset="0"/>
              </a:rPr>
              <a:t>you</a:t>
            </a:r>
            <a:r>
              <a:rPr lang="en-GB" sz="3600" b="0" i="0" dirty="0">
                <a:effectLst/>
                <a:latin typeface="Modern No. 20" panose="02070704070505020303" pitchFamily="18" charset="0"/>
              </a:rPr>
              <a:t> to express/share them in a poem. </a:t>
            </a:r>
          </a:p>
        </p:txBody>
      </p:sp>
      <p:sp>
        <p:nvSpPr>
          <p:cNvPr id="9" name="TextBox 8">
            <a:extLst>
              <a:ext uri="{FF2B5EF4-FFF2-40B4-BE49-F238E27FC236}">
                <a16:creationId xmlns:a16="http://schemas.microsoft.com/office/drawing/2014/main" id="{E9D9A6B8-539A-438C-91B3-3F0A5E9F9E01}"/>
              </a:ext>
            </a:extLst>
          </p:cNvPr>
          <p:cNvSpPr txBox="1"/>
          <p:nvPr/>
        </p:nvSpPr>
        <p:spPr>
          <a:xfrm>
            <a:off x="520700" y="359184"/>
            <a:ext cx="11150600" cy="1323439"/>
          </a:xfrm>
          <a:prstGeom prst="rect">
            <a:avLst/>
          </a:prstGeom>
          <a:noFill/>
        </p:spPr>
        <p:txBody>
          <a:bodyPr wrap="square">
            <a:spAutoFit/>
          </a:bodyPr>
          <a:lstStyle/>
          <a:p>
            <a:pPr algn="ctr"/>
            <a:r>
              <a:rPr lang="en-GB" sz="8000" b="0" i="0" dirty="0">
                <a:solidFill>
                  <a:srgbClr val="F58320"/>
                </a:solidFill>
                <a:effectLst/>
                <a:latin typeface="Modern No. 20" panose="02070704070505020303" pitchFamily="18" charset="0"/>
              </a:rPr>
              <a:t>So, what do </a:t>
            </a:r>
            <a:r>
              <a:rPr lang="en-GB" sz="8000" dirty="0">
                <a:solidFill>
                  <a:srgbClr val="F58320"/>
                </a:solidFill>
                <a:latin typeface="Modern No. 20" panose="02070704070505020303" pitchFamily="18" charset="0"/>
              </a:rPr>
              <a:t>I need to do?</a:t>
            </a:r>
            <a:endParaRPr lang="en-GB" sz="8000" b="0" i="0" dirty="0">
              <a:solidFill>
                <a:srgbClr val="F58320"/>
              </a:solidFill>
              <a:effectLst/>
              <a:latin typeface="Modern No. 20" panose="02070704070505020303" pitchFamily="18" charset="0"/>
            </a:endParaRPr>
          </a:p>
        </p:txBody>
      </p:sp>
      <p:pic>
        <p:nvPicPr>
          <p:cNvPr id="8" name="Picture 7">
            <a:extLst>
              <a:ext uri="{FF2B5EF4-FFF2-40B4-BE49-F238E27FC236}">
                <a16:creationId xmlns:a16="http://schemas.microsoft.com/office/drawing/2014/main" id="{BD57BFF7-B80E-4641-A72F-33E7B9C4C9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1915" y="1682623"/>
            <a:ext cx="1078662" cy="659055"/>
          </a:xfrm>
          <a:prstGeom prst="rect">
            <a:avLst/>
          </a:prstGeom>
        </p:spPr>
      </p:pic>
      <p:pic>
        <p:nvPicPr>
          <p:cNvPr id="1026" name="Picture 2" descr="Facebook">
            <a:extLst>
              <a:ext uri="{FF2B5EF4-FFF2-40B4-BE49-F238E27FC236}">
                <a16:creationId xmlns:a16="http://schemas.microsoft.com/office/drawing/2014/main" id="{8C62E033-0E2E-4352-8046-03137F4A54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071" y="1859414"/>
            <a:ext cx="3885955" cy="215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82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7" name="TextBox 6">
            <a:extLst>
              <a:ext uri="{FF2B5EF4-FFF2-40B4-BE49-F238E27FC236}">
                <a16:creationId xmlns:a16="http://schemas.microsoft.com/office/drawing/2014/main" id="{6909D7FF-4781-40FC-9A53-A3C9CB49D220}"/>
              </a:ext>
            </a:extLst>
          </p:cNvPr>
          <p:cNvSpPr txBox="1"/>
          <p:nvPr/>
        </p:nvSpPr>
        <p:spPr>
          <a:xfrm>
            <a:off x="815974" y="1682623"/>
            <a:ext cx="10721724" cy="3970318"/>
          </a:xfrm>
          <a:prstGeom prst="rect">
            <a:avLst/>
          </a:prstGeom>
          <a:noFill/>
        </p:spPr>
        <p:txBody>
          <a:bodyPr wrap="square">
            <a:spAutoFit/>
          </a:bodyPr>
          <a:lstStyle/>
          <a:p>
            <a:pPr algn="l"/>
            <a:r>
              <a:rPr lang="en-GB" sz="3600" b="0" i="0" dirty="0">
                <a:effectLst/>
                <a:latin typeface="Modern No. 20" panose="02070704070505020303" pitchFamily="18" charset="0"/>
              </a:rPr>
              <a:t>Here’s what you could win:</a:t>
            </a:r>
          </a:p>
          <a:p>
            <a:pPr algn="l"/>
            <a:endParaRPr lang="en-GB" sz="3200" b="0" i="0" dirty="0">
              <a:effectLst/>
              <a:latin typeface="Modern No. 20" panose="02070704070505020303" pitchFamily="18" charset="0"/>
            </a:endParaRPr>
          </a:p>
          <a:p>
            <a:pPr algn="l">
              <a:buClr>
                <a:srgbClr val="F58320"/>
              </a:buClr>
              <a:buFont typeface="Arial" panose="020B0604020202020204" pitchFamily="34" charset="0"/>
              <a:buChar char="•"/>
            </a:pPr>
            <a:r>
              <a:rPr lang="en-GB" sz="3600" dirty="0">
                <a:latin typeface="Modern No. 20" panose="02070704070505020303" pitchFamily="18" charset="0"/>
              </a:rPr>
              <a:t>Y</a:t>
            </a:r>
            <a:r>
              <a:rPr lang="en-GB" sz="3600" b="0" i="0" dirty="0">
                <a:effectLst/>
                <a:latin typeface="Modern No. 20" panose="02070704070505020303" pitchFamily="18" charset="0"/>
              </a:rPr>
              <a:t>our poetry featured in a Cento made by Apples and Snakes</a:t>
            </a:r>
          </a:p>
          <a:p>
            <a:pPr algn="l">
              <a:buClr>
                <a:srgbClr val="F58320"/>
              </a:buClr>
              <a:buFont typeface="Arial" panose="020B0604020202020204" pitchFamily="34" charset="0"/>
              <a:buChar char="•"/>
            </a:pPr>
            <a:r>
              <a:rPr lang="en-GB" sz="3600" b="0" i="0" dirty="0">
                <a:effectLst/>
                <a:latin typeface="Modern No. 20" panose="02070704070505020303" pitchFamily="18" charset="0"/>
              </a:rPr>
              <a:t>Your poetry on th</a:t>
            </a:r>
            <a:r>
              <a:rPr lang="en-GB" sz="3600" dirty="0">
                <a:latin typeface="Modern No. 20" panose="02070704070505020303" pitchFamily="18" charset="0"/>
              </a:rPr>
              <a:t>e TV - </a:t>
            </a:r>
            <a:r>
              <a:rPr lang="en-GB" sz="3600" b="0" i="0" dirty="0">
                <a:effectLst/>
                <a:latin typeface="Modern No. 20" panose="02070704070505020303" pitchFamily="18" charset="0"/>
              </a:rPr>
              <a:t>featured in a broadcast on a Sky channel</a:t>
            </a:r>
          </a:p>
          <a:p>
            <a:pPr algn="l">
              <a:buClr>
                <a:srgbClr val="F58320"/>
              </a:buClr>
              <a:buFont typeface="Arial" panose="020B0604020202020204" pitchFamily="34" charset="0"/>
              <a:buChar char="•"/>
            </a:pPr>
            <a:r>
              <a:rPr lang="en-GB" sz="3600" b="0" i="0" dirty="0">
                <a:effectLst/>
                <a:latin typeface="Modern No. 20" panose="02070704070505020303" pitchFamily="18" charset="0"/>
              </a:rPr>
              <a:t>A certificate for your poem</a:t>
            </a:r>
          </a:p>
        </p:txBody>
      </p:sp>
      <p:sp>
        <p:nvSpPr>
          <p:cNvPr id="9" name="TextBox 8">
            <a:extLst>
              <a:ext uri="{FF2B5EF4-FFF2-40B4-BE49-F238E27FC236}">
                <a16:creationId xmlns:a16="http://schemas.microsoft.com/office/drawing/2014/main" id="{E9D9A6B8-539A-438C-91B3-3F0A5E9F9E01}"/>
              </a:ext>
            </a:extLst>
          </p:cNvPr>
          <p:cNvSpPr txBox="1"/>
          <p:nvPr/>
        </p:nvSpPr>
        <p:spPr>
          <a:xfrm>
            <a:off x="520700" y="359184"/>
            <a:ext cx="11150600" cy="1323439"/>
          </a:xfrm>
          <a:prstGeom prst="rect">
            <a:avLst/>
          </a:prstGeom>
          <a:noFill/>
        </p:spPr>
        <p:txBody>
          <a:bodyPr wrap="square">
            <a:spAutoFit/>
          </a:bodyPr>
          <a:lstStyle/>
          <a:p>
            <a:pPr algn="ctr"/>
            <a:r>
              <a:rPr lang="en-GB" sz="8000" b="0" i="0" dirty="0">
                <a:solidFill>
                  <a:srgbClr val="F58320"/>
                </a:solidFill>
                <a:effectLst/>
                <a:latin typeface="Modern No. 20" panose="02070704070505020303" pitchFamily="18" charset="0"/>
              </a:rPr>
              <a:t>What is the prize?</a:t>
            </a:r>
          </a:p>
        </p:txBody>
      </p:sp>
    </p:spTree>
    <p:extLst>
      <p:ext uri="{BB962C8B-B14F-4D97-AF65-F5344CB8AC3E}">
        <p14:creationId xmlns:p14="http://schemas.microsoft.com/office/powerpoint/2010/main" val="5227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7" name="TextBox 6">
            <a:extLst>
              <a:ext uri="{FF2B5EF4-FFF2-40B4-BE49-F238E27FC236}">
                <a16:creationId xmlns:a16="http://schemas.microsoft.com/office/drawing/2014/main" id="{0F972753-808C-4B94-96CF-A14CEFFBFDAE}"/>
              </a:ext>
            </a:extLst>
          </p:cNvPr>
          <p:cNvSpPr txBox="1"/>
          <p:nvPr/>
        </p:nvSpPr>
        <p:spPr>
          <a:xfrm>
            <a:off x="673100" y="511584"/>
            <a:ext cx="11150600" cy="1323439"/>
          </a:xfrm>
          <a:prstGeom prst="rect">
            <a:avLst/>
          </a:prstGeom>
          <a:noFill/>
        </p:spPr>
        <p:txBody>
          <a:bodyPr wrap="square">
            <a:spAutoFit/>
          </a:bodyPr>
          <a:lstStyle/>
          <a:p>
            <a:pPr algn="ctr"/>
            <a:r>
              <a:rPr lang="en-GB" sz="8000" dirty="0">
                <a:solidFill>
                  <a:srgbClr val="F58320"/>
                </a:solidFill>
                <a:latin typeface="Modern No. 20" panose="02070704070505020303" pitchFamily="18" charset="0"/>
              </a:rPr>
              <a:t>Skills for Poetry</a:t>
            </a:r>
            <a:endParaRPr lang="en-GB" sz="8000" b="0" i="0" dirty="0">
              <a:solidFill>
                <a:srgbClr val="F58320"/>
              </a:solidFill>
              <a:effectLst/>
              <a:latin typeface="Modern No. 20" panose="02070704070505020303" pitchFamily="18" charset="0"/>
            </a:endParaRPr>
          </a:p>
        </p:txBody>
      </p:sp>
      <p:sp>
        <p:nvSpPr>
          <p:cNvPr id="2" name="Rectangle 1">
            <a:extLst>
              <a:ext uri="{FF2B5EF4-FFF2-40B4-BE49-F238E27FC236}">
                <a16:creationId xmlns:a16="http://schemas.microsoft.com/office/drawing/2014/main" id="{4A64B8F0-6710-43CE-9B8B-5236825C3A3F}"/>
              </a:ext>
            </a:extLst>
          </p:cNvPr>
          <p:cNvSpPr/>
          <p:nvPr/>
        </p:nvSpPr>
        <p:spPr>
          <a:xfrm>
            <a:off x="673100" y="2143949"/>
            <a:ext cx="10750274" cy="646331"/>
          </a:xfrm>
          <a:prstGeom prst="rect">
            <a:avLst/>
          </a:prstGeom>
        </p:spPr>
        <p:txBody>
          <a:bodyPr wrap="square">
            <a:spAutoFit/>
          </a:bodyPr>
          <a:lstStyle/>
          <a:p>
            <a:pPr algn="ctr"/>
            <a:r>
              <a:rPr lang="en-GB" sz="3600" dirty="0">
                <a:solidFill>
                  <a:srgbClr val="F58320"/>
                </a:solidFill>
                <a:latin typeface="Modern No. 20" panose="02070704070505020303" pitchFamily="18" charset="0"/>
              </a:rPr>
              <a:t>STEP 1: </a:t>
            </a:r>
            <a:r>
              <a:rPr lang="en-GB" sz="3600" dirty="0">
                <a:latin typeface="Modern No. 20" panose="02070704070505020303" pitchFamily="18" charset="0"/>
              </a:rPr>
              <a:t>We start our poems by brainstorming our ideas.</a:t>
            </a:r>
          </a:p>
        </p:txBody>
      </p:sp>
      <p:sp>
        <p:nvSpPr>
          <p:cNvPr id="3" name="Rectangle 2">
            <a:extLst>
              <a:ext uri="{FF2B5EF4-FFF2-40B4-BE49-F238E27FC236}">
                <a16:creationId xmlns:a16="http://schemas.microsoft.com/office/drawing/2014/main" id="{4A0449F7-5E17-44A0-A5DE-5ABB3BD60010}"/>
              </a:ext>
            </a:extLst>
          </p:cNvPr>
          <p:cNvSpPr/>
          <p:nvPr/>
        </p:nvSpPr>
        <p:spPr>
          <a:xfrm>
            <a:off x="673100" y="1427457"/>
            <a:ext cx="3361818" cy="707886"/>
          </a:xfrm>
          <a:prstGeom prst="rect">
            <a:avLst/>
          </a:prstGeom>
        </p:spPr>
        <p:txBody>
          <a:bodyPr wrap="none">
            <a:spAutoFit/>
          </a:bodyPr>
          <a:lstStyle/>
          <a:p>
            <a:r>
              <a:rPr lang="en-GB" sz="4000" u="sng" dirty="0">
                <a:solidFill>
                  <a:srgbClr val="F58320"/>
                </a:solidFill>
                <a:latin typeface="Modern No. 20" panose="02070704070505020303" pitchFamily="18" charset="0"/>
              </a:rPr>
              <a:t>Getting started </a:t>
            </a:r>
          </a:p>
        </p:txBody>
      </p:sp>
      <p:sp>
        <p:nvSpPr>
          <p:cNvPr id="8" name="Rectangle 7">
            <a:extLst>
              <a:ext uri="{FF2B5EF4-FFF2-40B4-BE49-F238E27FC236}">
                <a16:creationId xmlns:a16="http://schemas.microsoft.com/office/drawing/2014/main" id="{6A91C005-471F-4100-AFF3-40B1B1A792B6}"/>
              </a:ext>
            </a:extLst>
          </p:cNvPr>
          <p:cNvSpPr/>
          <p:nvPr/>
        </p:nvSpPr>
        <p:spPr>
          <a:xfrm>
            <a:off x="1060173" y="2960548"/>
            <a:ext cx="10071651" cy="1077218"/>
          </a:xfrm>
          <a:prstGeom prst="rect">
            <a:avLst/>
          </a:prstGeom>
        </p:spPr>
        <p:txBody>
          <a:bodyPr wrap="square">
            <a:spAutoFit/>
          </a:bodyPr>
          <a:lstStyle/>
          <a:p>
            <a:pPr algn="ctr"/>
            <a:r>
              <a:rPr lang="en-GB" sz="3200" dirty="0">
                <a:solidFill>
                  <a:srgbClr val="F58320"/>
                </a:solidFill>
                <a:latin typeface="Modern No. 20" panose="02070704070505020303" pitchFamily="18" charset="0"/>
              </a:rPr>
              <a:t>TASK: </a:t>
            </a:r>
            <a:r>
              <a:rPr lang="en-GB" sz="3200" dirty="0">
                <a:latin typeface="Modern No. 20" panose="02070704070505020303" pitchFamily="18" charset="0"/>
              </a:rPr>
              <a:t>Grab a piece of paper and in the centre of your page write </a:t>
            </a:r>
            <a:r>
              <a:rPr lang="en-GB" sz="3200" dirty="0">
                <a:solidFill>
                  <a:srgbClr val="F58320"/>
                </a:solidFill>
                <a:latin typeface="Modern No. 20" panose="02070704070505020303" pitchFamily="18" charset="0"/>
              </a:rPr>
              <a:t>‘LOCKDOWN’ </a:t>
            </a:r>
            <a:r>
              <a:rPr lang="en-GB" sz="3200" dirty="0">
                <a:latin typeface="Modern No. 20" panose="02070704070505020303" pitchFamily="18" charset="0"/>
              </a:rPr>
              <a:t>and put a bubble around it. </a:t>
            </a:r>
          </a:p>
        </p:txBody>
      </p:sp>
      <p:pic>
        <p:nvPicPr>
          <p:cNvPr id="9" name="Picture 8">
            <a:extLst>
              <a:ext uri="{FF2B5EF4-FFF2-40B4-BE49-F238E27FC236}">
                <a16:creationId xmlns:a16="http://schemas.microsoft.com/office/drawing/2014/main" id="{8AA47C2C-371C-4AC6-A0B7-9A5E10946AA6}"/>
              </a:ext>
            </a:extLst>
          </p:cNvPr>
          <p:cNvPicPr>
            <a:picLocks noChangeAspect="1"/>
          </p:cNvPicPr>
          <p:nvPr/>
        </p:nvPicPr>
        <p:blipFill rotWithShape="1">
          <a:blip r:embed="rId4"/>
          <a:srcRect l="29022" t="30482" r="26848" b="16353"/>
          <a:stretch/>
        </p:blipFill>
        <p:spPr>
          <a:xfrm>
            <a:off x="4516157" y="4102406"/>
            <a:ext cx="3159685" cy="2140151"/>
          </a:xfrm>
          <a:prstGeom prst="rect">
            <a:avLst/>
          </a:prstGeom>
          <a:ln>
            <a:solidFill>
              <a:schemeClr val="tx1"/>
            </a:solidFill>
          </a:ln>
        </p:spPr>
      </p:pic>
    </p:spTree>
    <p:extLst>
      <p:ext uri="{BB962C8B-B14F-4D97-AF65-F5344CB8AC3E}">
        <p14:creationId xmlns:p14="http://schemas.microsoft.com/office/powerpoint/2010/main" val="302794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720863" y="1352497"/>
            <a:ext cx="10750274" cy="1754326"/>
          </a:xfrm>
          <a:prstGeom prst="rect">
            <a:avLst/>
          </a:prstGeom>
        </p:spPr>
        <p:txBody>
          <a:bodyPr wrap="square">
            <a:spAutoFit/>
          </a:bodyPr>
          <a:lstStyle/>
          <a:p>
            <a:pPr algn="ctr"/>
            <a:r>
              <a:rPr lang="en-GB" sz="3600" dirty="0">
                <a:solidFill>
                  <a:srgbClr val="F58320"/>
                </a:solidFill>
                <a:latin typeface="Modern No. 20" panose="02070704070505020303" pitchFamily="18" charset="0"/>
              </a:rPr>
              <a:t>STEP 2: </a:t>
            </a:r>
            <a:r>
              <a:rPr lang="en-GB" sz="3600" dirty="0">
                <a:latin typeface="Modern No. 20" panose="02070704070505020303" pitchFamily="18" charset="0"/>
              </a:rPr>
              <a:t>Split your page into 4 parts. Then write the first 4 words that you think of, good or bad when you think about the word 'Lockdown’ as titles in each section.</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337773" cy="707886"/>
          </a:xfrm>
          <a:prstGeom prst="rect">
            <a:avLst/>
          </a:prstGeom>
        </p:spPr>
        <p:txBody>
          <a:bodyPr wrap="none">
            <a:spAutoFit/>
          </a:bodyPr>
          <a:lstStyle/>
          <a:p>
            <a:r>
              <a:rPr lang="en-GB" sz="4000" u="sng" dirty="0">
                <a:solidFill>
                  <a:srgbClr val="F58320"/>
                </a:solidFill>
                <a:latin typeface="Modern No. 20" panose="02070704070505020303" pitchFamily="18" charset="0"/>
              </a:rPr>
              <a:t>Create Prompts</a:t>
            </a:r>
          </a:p>
        </p:txBody>
      </p:sp>
      <p:grpSp>
        <p:nvGrpSpPr>
          <p:cNvPr id="12" name="Group 11">
            <a:extLst>
              <a:ext uri="{FF2B5EF4-FFF2-40B4-BE49-F238E27FC236}">
                <a16:creationId xmlns:a16="http://schemas.microsoft.com/office/drawing/2014/main" id="{3A203458-F42A-4E4A-A948-9AD86930AEFF}"/>
              </a:ext>
            </a:extLst>
          </p:cNvPr>
          <p:cNvGrpSpPr/>
          <p:nvPr/>
        </p:nvGrpSpPr>
        <p:grpSpPr>
          <a:xfrm>
            <a:off x="3772163" y="3086074"/>
            <a:ext cx="4298411" cy="3138079"/>
            <a:chOff x="3772163" y="3086074"/>
            <a:chExt cx="4298411" cy="3138079"/>
          </a:xfrm>
        </p:grpSpPr>
        <p:pic>
          <p:nvPicPr>
            <p:cNvPr id="11" name="Picture 10">
              <a:extLst>
                <a:ext uri="{FF2B5EF4-FFF2-40B4-BE49-F238E27FC236}">
                  <a16:creationId xmlns:a16="http://schemas.microsoft.com/office/drawing/2014/main" id="{C507FE78-61AD-4D90-B8A8-8DEB99286DE0}"/>
                </a:ext>
              </a:extLst>
            </p:cNvPr>
            <p:cNvPicPr>
              <a:picLocks noChangeAspect="1"/>
            </p:cNvPicPr>
            <p:nvPr/>
          </p:nvPicPr>
          <p:blipFill rotWithShape="1">
            <a:blip r:embed="rId4"/>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22290AF3-373C-44F5-84D4-45B0ACED2DFD}"/>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32F6DADF-3243-4F0E-BC8F-0D0563C4B584}"/>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34C28596-E3CC-4050-840C-BCE87145C39C}"/>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5EA6B7CA-A3DF-43D9-8352-F8ABFBD2343C}"/>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Tree>
    <p:extLst>
      <p:ext uri="{BB962C8B-B14F-4D97-AF65-F5344CB8AC3E}">
        <p14:creationId xmlns:p14="http://schemas.microsoft.com/office/powerpoint/2010/main" val="428923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E5D6-5D42-4DD3-A639-4E598A6F34A2}"/>
              </a:ext>
            </a:extLst>
          </p:cNvPr>
          <p:cNvSpPr txBox="1">
            <a:spLocks/>
          </p:cNvSpPr>
          <p:nvPr/>
        </p:nvSpPr>
        <p:spPr>
          <a:xfrm>
            <a:off x="3752973" y="342420"/>
            <a:ext cx="7645572"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latin typeface="PrimaryCheynes" panose="020B0500000000000000" pitchFamily="34" charset="0"/>
              </a:rPr>
              <a:t>Morning Prayer</a:t>
            </a:r>
            <a:endParaRPr lang="en-US" sz="3600" dirty="0">
              <a:latin typeface="PrimaryCheynes" panose="020B0500000000000000" pitchFamily="34" charset="0"/>
            </a:endParaRPr>
          </a:p>
        </p:txBody>
      </p:sp>
      <p:sp>
        <p:nvSpPr>
          <p:cNvPr id="3" name="Content Placeholder 2">
            <a:extLst>
              <a:ext uri="{FF2B5EF4-FFF2-40B4-BE49-F238E27FC236}">
                <a16:creationId xmlns:a16="http://schemas.microsoft.com/office/drawing/2014/main" id="{CCC02865-2408-466A-9808-F75B42FBB235}"/>
              </a:ext>
            </a:extLst>
          </p:cNvPr>
          <p:cNvSpPr txBox="1">
            <a:spLocks/>
          </p:cNvSpPr>
          <p:nvPr/>
        </p:nvSpPr>
        <p:spPr>
          <a:xfrm>
            <a:off x="1173283" y="1391655"/>
            <a:ext cx="9603275"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GB" sz="2800" dirty="0">
                <a:latin typeface="PrimaryCheynes" panose="020B0500000000000000" pitchFamily="34" charset="0"/>
              </a:rPr>
              <a:t>Father in heaven you love me</a:t>
            </a:r>
          </a:p>
          <a:p>
            <a:pPr marL="0" indent="0" algn="ctr">
              <a:buNone/>
            </a:pPr>
            <a:r>
              <a:rPr lang="en-GB" sz="2800" dirty="0">
                <a:latin typeface="PrimaryCheynes" panose="020B0500000000000000" pitchFamily="34" charset="0"/>
              </a:rPr>
              <a:t>You are with me night and day</a:t>
            </a:r>
          </a:p>
          <a:p>
            <a:pPr marL="0" indent="0" algn="ctr">
              <a:buNone/>
            </a:pPr>
            <a:r>
              <a:rPr lang="en-GB" sz="2800" dirty="0">
                <a:latin typeface="PrimaryCheynes" panose="020B0500000000000000" pitchFamily="34" charset="0"/>
              </a:rPr>
              <a:t>I want to love you always</a:t>
            </a:r>
          </a:p>
          <a:p>
            <a:pPr marL="0" indent="0" algn="ctr">
              <a:buNone/>
            </a:pPr>
            <a:r>
              <a:rPr lang="en-GB" sz="2800" dirty="0">
                <a:latin typeface="PrimaryCheynes" panose="020B0500000000000000" pitchFamily="34" charset="0"/>
              </a:rPr>
              <a:t>In all I do and say</a:t>
            </a:r>
          </a:p>
          <a:p>
            <a:pPr marL="0" indent="0" algn="ctr">
              <a:buNone/>
            </a:pPr>
            <a:r>
              <a:rPr lang="en-GB" sz="2800" dirty="0">
                <a:latin typeface="PrimaryCheynes" panose="020B0500000000000000" pitchFamily="34" charset="0"/>
              </a:rPr>
              <a:t>I’ll try to please you Father</a:t>
            </a:r>
          </a:p>
          <a:p>
            <a:pPr marL="0" indent="0" algn="ctr">
              <a:buNone/>
            </a:pPr>
            <a:r>
              <a:rPr lang="en-GB" sz="2800" dirty="0">
                <a:latin typeface="PrimaryCheynes" panose="020B0500000000000000" pitchFamily="34" charset="0"/>
              </a:rPr>
              <a:t>Bless me through this day</a:t>
            </a:r>
          </a:p>
          <a:p>
            <a:pPr marL="0" indent="0" algn="ctr">
              <a:buNone/>
            </a:pPr>
            <a:r>
              <a:rPr lang="en-GB" sz="2800" dirty="0">
                <a:latin typeface="PrimaryCheynes" panose="020B0500000000000000" pitchFamily="34" charset="0"/>
              </a:rPr>
              <a:t>Amen</a:t>
            </a:r>
          </a:p>
        </p:txBody>
      </p:sp>
      <p:pic>
        <p:nvPicPr>
          <p:cNvPr id="4" name="Picture 4">
            <a:extLst>
              <a:ext uri="{FF2B5EF4-FFF2-40B4-BE49-F238E27FC236}">
                <a16:creationId xmlns:a16="http://schemas.microsoft.com/office/drawing/2014/main" id="{90594C09-5A6A-4C2B-8A9F-01CF36883F75}"/>
              </a:ext>
            </a:extLst>
          </p:cNvPr>
          <p:cNvPicPr>
            <a:picLocks noChangeAspect="1"/>
          </p:cNvPicPr>
          <p:nvPr/>
        </p:nvPicPr>
        <p:blipFill>
          <a:blip r:embed="rId2"/>
          <a:stretch>
            <a:fillRect/>
          </a:stretch>
        </p:blipFill>
        <p:spPr>
          <a:xfrm>
            <a:off x="0" y="0"/>
            <a:ext cx="1577009" cy="1577009"/>
          </a:xfrm>
          <a:prstGeom prst="rect">
            <a:avLst/>
          </a:prstGeom>
        </p:spPr>
      </p:pic>
    </p:spTree>
    <p:extLst>
      <p:ext uri="{BB962C8B-B14F-4D97-AF65-F5344CB8AC3E}">
        <p14:creationId xmlns:p14="http://schemas.microsoft.com/office/powerpoint/2010/main" val="108050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921026" y="1325425"/>
            <a:ext cx="10372587" cy="1754326"/>
          </a:xfrm>
          <a:prstGeom prst="rect">
            <a:avLst/>
          </a:prstGeom>
        </p:spPr>
        <p:txBody>
          <a:bodyPr wrap="square">
            <a:spAutoFit/>
          </a:bodyPr>
          <a:lstStyle/>
          <a:p>
            <a:pPr algn="ctr"/>
            <a:r>
              <a:rPr lang="en-GB" sz="3600" dirty="0">
                <a:solidFill>
                  <a:srgbClr val="F58320"/>
                </a:solidFill>
                <a:latin typeface="Modern No. 20" panose="02070704070505020303" pitchFamily="18" charset="0"/>
              </a:rPr>
              <a:t>STEP 3: </a:t>
            </a:r>
            <a:r>
              <a:rPr lang="en-GB" sz="3600" dirty="0">
                <a:latin typeface="Modern No. 20" panose="02070704070505020303" pitchFamily="18" charset="0"/>
              </a:rPr>
              <a:t>Think of your five senses (see, hear, touch, taste, smell) and try to link them to how the words you found make you feel.</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794629" cy="707886"/>
          </a:xfrm>
          <a:prstGeom prst="rect">
            <a:avLst/>
          </a:prstGeom>
        </p:spPr>
        <p:txBody>
          <a:bodyPr wrap="none">
            <a:spAutoFit/>
          </a:bodyPr>
          <a:lstStyle/>
          <a:p>
            <a:r>
              <a:rPr lang="en-GB" sz="4000" u="sng" dirty="0">
                <a:solidFill>
                  <a:srgbClr val="F58320"/>
                </a:solidFill>
                <a:latin typeface="Modern No. 20" panose="02070704070505020303" pitchFamily="18" charset="0"/>
              </a:rPr>
              <a:t>Using your senses</a:t>
            </a:r>
          </a:p>
        </p:txBody>
      </p:sp>
      <p:pic>
        <p:nvPicPr>
          <p:cNvPr id="7" name="Picture 2" descr="Grounding Techniques with Five Senses - Moving on from Trauma - Terri  Samuels, MS, LMHC, NCC">
            <a:extLst>
              <a:ext uri="{FF2B5EF4-FFF2-40B4-BE49-F238E27FC236}">
                <a16:creationId xmlns:a16="http://schemas.microsoft.com/office/drawing/2014/main" id="{B2307940-76DA-4A20-A263-50E6B6EC06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8" t="9999" r="9682" b="9999"/>
          <a:stretch/>
        </p:blipFill>
        <p:spPr bwMode="auto">
          <a:xfrm>
            <a:off x="9175261" y="2526295"/>
            <a:ext cx="2299026" cy="22362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2BF9D0-BA64-482B-94C3-347D9E073189}"/>
              </a:ext>
            </a:extLst>
          </p:cNvPr>
          <p:cNvGrpSpPr/>
          <p:nvPr/>
        </p:nvGrpSpPr>
        <p:grpSpPr>
          <a:xfrm>
            <a:off x="3772163" y="3086074"/>
            <a:ext cx="4298411" cy="3138079"/>
            <a:chOff x="3772163" y="3086074"/>
            <a:chExt cx="4298411" cy="3138079"/>
          </a:xfrm>
        </p:grpSpPr>
        <p:pic>
          <p:nvPicPr>
            <p:cNvPr id="12" name="Picture 11">
              <a:extLst>
                <a:ext uri="{FF2B5EF4-FFF2-40B4-BE49-F238E27FC236}">
                  <a16:creationId xmlns:a16="http://schemas.microsoft.com/office/drawing/2014/main" id="{39037C25-32BB-4278-8D25-4942506B2D8F}"/>
                </a:ext>
              </a:extLst>
            </p:cNvPr>
            <p:cNvPicPr>
              <a:picLocks noChangeAspect="1"/>
            </p:cNvPicPr>
            <p:nvPr/>
          </p:nvPicPr>
          <p:blipFill rotWithShape="1">
            <a:blip r:embed="rId5"/>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7FA7FFE1-3E99-4974-A77C-FBA760CA0E55}"/>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CDBF1E7A-7AD1-4E25-A8CD-9CFC7E37414F}"/>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AA869EF3-3741-4964-8E42-9EAC7270805D}"/>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DBF007F8-47FC-4A8D-9118-16E2962462C5}"/>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Tree>
    <p:extLst>
      <p:ext uri="{BB962C8B-B14F-4D97-AF65-F5344CB8AC3E}">
        <p14:creationId xmlns:p14="http://schemas.microsoft.com/office/powerpoint/2010/main" val="1787017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921026" y="1325425"/>
            <a:ext cx="10372587" cy="1754326"/>
          </a:xfrm>
          <a:prstGeom prst="rect">
            <a:avLst/>
          </a:prstGeom>
        </p:spPr>
        <p:txBody>
          <a:bodyPr wrap="square">
            <a:spAutoFit/>
          </a:bodyPr>
          <a:lstStyle/>
          <a:p>
            <a:pPr algn="ctr"/>
            <a:r>
              <a:rPr lang="en-GB" sz="3600" dirty="0">
                <a:latin typeface="Modern No. 20" panose="02070704070505020303" pitchFamily="18" charset="0"/>
              </a:rPr>
              <a:t>Using a </a:t>
            </a:r>
            <a:r>
              <a:rPr lang="en-GB" sz="3600" dirty="0">
                <a:solidFill>
                  <a:srgbClr val="FFC906"/>
                </a:solidFill>
                <a:latin typeface="Modern No. 20" panose="02070704070505020303" pitchFamily="18" charset="0"/>
              </a:rPr>
              <a:t>yellow</a:t>
            </a:r>
            <a:r>
              <a:rPr lang="en-GB" sz="3600" dirty="0">
                <a:latin typeface="Modern No. 20" panose="02070704070505020303" pitchFamily="18" charset="0"/>
              </a:rPr>
              <a:t> pen, write something in each of the 4 sections that you could </a:t>
            </a:r>
            <a:r>
              <a:rPr lang="en-GB" sz="3600" dirty="0">
                <a:solidFill>
                  <a:srgbClr val="FFC906"/>
                </a:solidFill>
                <a:latin typeface="Modern No. 20" panose="02070704070505020303" pitchFamily="18" charset="0"/>
              </a:rPr>
              <a:t>see</a:t>
            </a:r>
            <a:r>
              <a:rPr lang="en-GB" sz="3600" dirty="0">
                <a:latin typeface="Modern No. 20" panose="02070704070505020303" pitchFamily="18" charset="0"/>
              </a:rPr>
              <a:t> which made you write those words.</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794629" cy="707886"/>
          </a:xfrm>
          <a:prstGeom prst="rect">
            <a:avLst/>
          </a:prstGeom>
        </p:spPr>
        <p:txBody>
          <a:bodyPr wrap="none">
            <a:spAutoFit/>
          </a:bodyPr>
          <a:lstStyle/>
          <a:p>
            <a:r>
              <a:rPr lang="en-GB" sz="4000" u="sng" dirty="0">
                <a:solidFill>
                  <a:srgbClr val="F58320"/>
                </a:solidFill>
                <a:latin typeface="Modern No. 20" panose="02070704070505020303" pitchFamily="18" charset="0"/>
              </a:rPr>
              <a:t>Using your senses</a:t>
            </a:r>
          </a:p>
        </p:txBody>
      </p:sp>
      <p:pic>
        <p:nvPicPr>
          <p:cNvPr id="7" name="Picture 2" descr="Grounding Techniques with Five Senses - Moving on from Trauma - Terri  Samuels, MS, LMHC, NCC">
            <a:extLst>
              <a:ext uri="{FF2B5EF4-FFF2-40B4-BE49-F238E27FC236}">
                <a16:creationId xmlns:a16="http://schemas.microsoft.com/office/drawing/2014/main" id="{B2307940-76DA-4A20-A263-50E6B6EC06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8" t="9999" r="9682" b="9999"/>
          <a:stretch/>
        </p:blipFill>
        <p:spPr bwMode="auto">
          <a:xfrm>
            <a:off x="9175261" y="2526295"/>
            <a:ext cx="2299026" cy="22362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2BF9D0-BA64-482B-94C3-347D9E073189}"/>
              </a:ext>
            </a:extLst>
          </p:cNvPr>
          <p:cNvGrpSpPr/>
          <p:nvPr/>
        </p:nvGrpSpPr>
        <p:grpSpPr>
          <a:xfrm>
            <a:off x="3772163" y="3086074"/>
            <a:ext cx="4298411" cy="3138079"/>
            <a:chOff x="3772163" y="3086074"/>
            <a:chExt cx="4298411" cy="3138079"/>
          </a:xfrm>
        </p:grpSpPr>
        <p:pic>
          <p:nvPicPr>
            <p:cNvPr id="12" name="Picture 11">
              <a:extLst>
                <a:ext uri="{FF2B5EF4-FFF2-40B4-BE49-F238E27FC236}">
                  <a16:creationId xmlns:a16="http://schemas.microsoft.com/office/drawing/2014/main" id="{39037C25-32BB-4278-8D25-4942506B2D8F}"/>
                </a:ext>
              </a:extLst>
            </p:cNvPr>
            <p:cNvPicPr>
              <a:picLocks noChangeAspect="1"/>
            </p:cNvPicPr>
            <p:nvPr/>
          </p:nvPicPr>
          <p:blipFill rotWithShape="1">
            <a:blip r:embed="rId5"/>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7FA7FFE1-3E99-4974-A77C-FBA760CA0E55}"/>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CDBF1E7A-7AD1-4E25-A8CD-9CFC7E37414F}"/>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AA869EF3-3741-4964-8E42-9EAC7270805D}"/>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DBF007F8-47FC-4A8D-9118-16E2962462C5}"/>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
        <p:nvSpPr>
          <p:cNvPr id="17" name="Rectangle 16">
            <a:extLst>
              <a:ext uri="{FF2B5EF4-FFF2-40B4-BE49-F238E27FC236}">
                <a16:creationId xmlns:a16="http://schemas.microsoft.com/office/drawing/2014/main" id="{09AD54A9-0A28-409D-A8F2-C7BADF34EB90}"/>
              </a:ext>
            </a:extLst>
          </p:cNvPr>
          <p:cNvSpPr/>
          <p:nvPr/>
        </p:nvSpPr>
        <p:spPr>
          <a:xfrm>
            <a:off x="889172" y="3504504"/>
            <a:ext cx="2638079" cy="2308324"/>
          </a:xfrm>
          <a:prstGeom prst="rect">
            <a:avLst/>
          </a:prstGeom>
          <a:solidFill>
            <a:srgbClr val="FFC906"/>
          </a:solidFill>
        </p:spPr>
        <p:txBody>
          <a:bodyPr wrap="square">
            <a:spAutoFit/>
          </a:bodyPr>
          <a:lstStyle/>
          <a:p>
            <a:pPr algn="ctr"/>
            <a:r>
              <a:rPr lang="en-GB" sz="2400" dirty="0">
                <a:latin typeface="Modern No. 20" panose="02070704070505020303" pitchFamily="18" charset="0"/>
              </a:rPr>
              <a:t>If you were stuck in your house, what things stand out in your memory that you could always see?</a:t>
            </a:r>
          </a:p>
        </p:txBody>
      </p:sp>
    </p:spTree>
    <p:extLst>
      <p:ext uri="{BB962C8B-B14F-4D97-AF65-F5344CB8AC3E}">
        <p14:creationId xmlns:p14="http://schemas.microsoft.com/office/powerpoint/2010/main" val="353466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921026" y="1325425"/>
            <a:ext cx="10372587" cy="1754326"/>
          </a:xfrm>
          <a:prstGeom prst="rect">
            <a:avLst/>
          </a:prstGeom>
        </p:spPr>
        <p:txBody>
          <a:bodyPr wrap="square">
            <a:spAutoFit/>
          </a:bodyPr>
          <a:lstStyle/>
          <a:p>
            <a:pPr algn="ctr"/>
            <a:r>
              <a:rPr lang="en-GB" sz="3600" dirty="0">
                <a:latin typeface="Modern No. 20" panose="02070704070505020303" pitchFamily="18" charset="0"/>
              </a:rPr>
              <a:t>Using a </a:t>
            </a:r>
            <a:r>
              <a:rPr lang="en-GB" sz="3600" dirty="0">
                <a:solidFill>
                  <a:srgbClr val="8CC63E"/>
                </a:solidFill>
                <a:latin typeface="Modern No. 20" panose="02070704070505020303" pitchFamily="18" charset="0"/>
              </a:rPr>
              <a:t>green</a:t>
            </a:r>
            <a:r>
              <a:rPr lang="en-GB" sz="3600" dirty="0">
                <a:latin typeface="Modern No. 20" panose="02070704070505020303" pitchFamily="18" charset="0"/>
              </a:rPr>
              <a:t> pen, write something in each of the 4 sections that you could </a:t>
            </a:r>
            <a:r>
              <a:rPr lang="en-GB" sz="3600" dirty="0">
                <a:solidFill>
                  <a:srgbClr val="8CC63E"/>
                </a:solidFill>
                <a:latin typeface="Modern No. 20" panose="02070704070505020303" pitchFamily="18" charset="0"/>
              </a:rPr>
              <a:t>touch</a:t>
            </a:r>
            <a:r>
              <a:rPr lang="en-GB" sz="3600" dirty="0">
                <a:latin typeface="Modern No. 20" panose="02070704070505020303" pitchFamily="18" charset="0"/>
              </a:rPr>
              <a:t> which made you write those words.</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794629" cy="707886"/>
          </a:xfrm>
          <a:prstGeom prst="rect">
            <a:avLst/>
          </a:prstGeom>
        </p:spPr>
        <p:txBody>
          <a:bodyPr wrap="none">
            <a:spAutoFit/>
          </a:bodyPr>
          <a:lstStyle/>
          <a:p>
            <a:r>
              <a:rPr lang="en-GB" sz="4000" u="sng" dirty="0">
                <a:solidFill>
                  <a:srgbClr val="F58320"/>
                </a:solidFill>
                <a:latin typeface="Modern No. 20" panose="02070704070505020303" pitchFamily="18" charset="0"/>
              </a:rPr>
              <a:t>Using your senses</a:t>
            </a:r>
          </a:p>
        </p:txBody>
      </p:sp>
      <p:pic>
        <p:nvPicPr>
          <p:cNvPr id="7" name="Picture 2" descr="Grounding Techniques with Five Senses - Moving on from Trauma - Terri  Samuels, MS, LMHC, NCC">
            <a:extLst>
              <a:ext uri="{FF2B5EF4-FFF2-40B4-BE49-F238E27FC236}">
                <a16:creationId xmlns:a16="http://schemas.microsoft.com/office/drawing/2014/main" id="{B2307940-76DA-4A20-A263-50E6B6EC06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8" t="9999" r="9682" b="9999"/>
          <a:stretch/>
        </p:blipFill>
        <p:spPr bwMode="auto">
          <a:xfrm>
            <a:off x="8990736" y="2526295"/>
            <a:ext cx="2483551" cy="241568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2BF9D0-BA64-482B-94C3-347D9E073189}"/>
              </a:ext>
            </a:extLst>
          </p:cNvPr>
          <p:cNvGrpSpPr/>
          <p:nvPr/>
        </p:nvGrpSpPr>
        <p:grpSpPr>
          <a:xfrm>
            <a:off x="3958113" y="3022921"/>
            <a:ext cx="4298411" cy="3138079"/>
            <a:chOff x="3772163" y="3086074"/>
            <a:chExt cx="4298411" cy="3138079"/>
          </a:xfrm>
        </p:grpSpPr>
        <p:pic>
          <p:nvPicPr>
            <p:cNvPr id="12" name="Picture 11">
              <a:extLst>
                <a:ext uri="{FF2B5EF4-FFF2-40B4-BE49-F238E27FC236}">
                  <a16:creationId xmlns:a16="http://schemas.microsoft.com/office/drawing/2014/main" id="{39037C25-32BB-4278-8D25-4942506B2D8F}"/>
                </a:ext>
              </a:extLst>
            </p:cNvPr>
            <p:cNvPicPr>
              <a:picLocks noChangeAspect="1"/>
            </p:cNvPicPr>
            <p:nvPr/>
          </p:nvPicPr>
          <p:blipFill rotWithShape="1">
            <a:blip r:embed="rId5"/>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7FA7FFE1-3E99-4974-A77C-FBA760CA0E55}"/>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CDBF1E7A-7AD1-4E25-A8CD-9CFC7E37414F}"/>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AA869EF3-3741-4964-8E42-9EAC7270805D}"/>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DBF007F8-47FC-4A8D-9118-16E2962462C5}"/>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
        <p:nvSpPr>
          <p:cNvPr id="17" name="Rectangle 16">
            <a:extLst>
              <a:ext uri="{FF2B5EF4-FFF2-40B4-BE49-F238E27FC236}">
                <a16:creationId xmlns:a16="http://schemas.microsoft.com/office/drawing/2014/main" id="{0FE8524C-A03A-418E-9ECB-4B95702ACB44}"/>
              </a:ext>
            </a:extLst>
          </p:cNvPr>
          <p:cNvSpPr/>
          <p:nvPr/>
        </p:nvSpPr>
        <p:spPr>
          <a:xfrm>
            <a:off x="954311" y="3253753"/>
            <a:ext cx="2871492" cy="2677656"/>
          </a:xfrm>
          <a:prstGeom prst="rect">
            <a:avLst/>
          </a:prstGeom>
          <a:solidFill>
            <a:srgbClr val="8CC63E"/>
          </a:solidFill>
        </p:spPr>
        <p:txBody>
          <a:bodyPr wrap="square">
            <a:spAutoFit/>
          </a:bodyPr>
          <a:lstStyle/>
          <a:p>
            <a:pPr algn="ctr"/>
            <a:r>
              <a:rPr lang="en-GB" sz="2400" dirty="0">
                <a:latin typeface="Modern No. 20" panose="02070704070505020303" pitchFamily="18" charset="0"/>
              </a:rPr>
              <a:t>Think of the things that kept your hands busy, was it the plastic of pens? Your game controller? Did you often sit in the same place?</a:t>
            </a:r>
          </a:p>
        </p:txBody>
      </p:sp>
    </p:spTree>
    <p:extLst>
      <p:ext uri="{BB962C8B-B14F-4D97-AF65-F5344CB8AC3E}">
        <p14:creationId xmlns:p14="http://schemas.microsoft.com/office/powerpoint/2010/main" val="2844393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921026" y="1325425"/>
            <a:ext cx="10372587" cy="1754326"/>
          </a:xfrm>
          <a:prstGeom prst="rect">
            <a:avLst/>
          </a:prstGeom>
        </p:spPr>
        <p:txBody>
          <a:bodyPr wrap="square">
            <a:spAutoFit/>
          </a:bodyPr>
          <a:lstStyle/>
          <a:p>
            <a:pPr algn="ctr"/>
            <a:r>
              <a:rPr lang="en-GB" sz="3600" dirty="0">
                <a:latin typeface="Modern No. 20" panose="02070704070505020303" pitchFamily="18" charset="0"/>
              </a:rPr>
              <a:t>Using a </a:t>
            </a:r>
            <a:r>
              <a:rPr lang="en-GB" sz="3600" dirty="0">
                <a:solidFill>
                  <a:srgbClr val="FF6600"/>
                </a:solidFill>
                <a:latin typeface="Modern No. 20" panose="02070704070505020303" pitchFamily="18" charset="0"/>
              </a:rPr>
              <a:t>orange</a:t>
            </a:r>
            <a:r>
              <a:rPr lang="en-GB" sz="3600" dirty="0">
                <a:latin typeface="Modern No. 20" panose="02070704070505020303" pitchFamily="18" charset="0"/>
              </a:rPr>
              <a:t> pen, write something in each of the 4 sections that you could </a:t>
            </a:r>
            <a:r>
              <a:rPr lang="en-GB" sz="3600" dirty="0">
                <a:solidFill>
                  <a:srgbClr val="FF6600"/>
                </a:solidFill>
                <a:latin typeface="Modern No. 20" panose="02070704070505020303" pitchFamily="18" charset="0"/>
              </a:rPr>
              <a:t>hear</a:t>
            </a:r>
            <a:r>
              <a:rPr lang="en-GB" sz="3600" dirty="0">
                <a:latin typeface="Modern No. 20" panose="02070704070505020303" pitchFamily="18" charset="0"/>
              </a:rPr>
              <a:t> which made you write those words.</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794629" cy="707886"/>
          </a:xfrm>
          <a:prstGeom prst="rect">
            <a:avLst/>
          </a:prstGeom>
        </p:spPr>
        <p:txBody>
          <a:bodyPr wrap="none">
            <a:spAutoFit/>
          </a:bodyPr>
          <a:lstStyle/>
          <a:p>
            <a:r>
              <a:rPr lang="en-GB" sz="4000" u="sng" dirty="0">
                <a:solidFill>
                  <a:srgbClr val="F58320"/>
                </a:solidFill>
                <a:latin typeface="Modern No. 20" panose="02070704070505020303" pitchFamily="18" charset="0"/>
              </a:rPr>
              <a:t>Using your senses</a:t>
            </a:r>
          </a:p>
        </p:txBody>
      </p:sp>
      <p:pic>
        <p:nvPicPr>
          <p:cNvPr id="7" name="Picture 2" descr="Grounding Techniques with Five Senses - Moving on from Trauma - Terri  Samuels, MS, LMHC, NCC">
            <a:extLst>
              <a:ext uri="{FF2B5EF4-FFF2-40B4-BE49-F238E27FC236}">
                <a16:creationId xmlns:a16="http://schemas.microsoft.com/office/drawing/2014/main" id="{B2307940-76DA-4A20-A263-50E6B6EC06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8" t="9999" r="9682" b="9999"/>
          <a:stretch/>
        </p:blipFill>
        <p:spPr bwMode="auto">
          <a:xfrm>
            <a:off x="9175261" y="2526295"/>
            <a:ext cx="2299026" cy="22362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2BF9D0-BA64-482B-94C3-347D9E073189}"/>
              </a:ext>
            </a:extLst>
          </p:cNvPr>
          <p:cNvGrpSpPr/>
          <p:nvPr/>
        </p:nvGrpSpPr>
        <p:grpSpPr>
          <a:xfrm>
            <a:off x="3772163" y="3086074"/>
            <a:ext cx="4298411" cy="3138079"/>
            <a:chOff x="3772163" y="3086074"/>
            <a:chExt cx="4298411" cy="3138079"/>
          </a:xfrm>
        </p:grpSpPr>
        <p:pic>
          <p:nvPicPr>
            <p:cNvPr id="12" name="Picture 11">
              <a:extLst>
                <a:ext uri="{FF2B5EF4-FFF2-40B4-BE49-F238E27FC236}">
                  <a16:creationId xmlns:a16="http://schemas.microsoft.com/office/drawing/2014/main" id="{39037C25-32BB-4278-8D25-4942506B2D8F}"/>
                </a:ext>
              </a:extLst>
            </p:cNvPr>
            <p:cNvPicPr>
              <a:picLocks noChangeAspect="1"/>
            </p:cNvPicPr>
            <p:nvPr/>
          </p:nvPicPr>
          <p:blipFill rotWithShape="1">
            <a:blip r:embed="rId5"/>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7FA7FFE1-3E99-4974-A77C-FBA760CA0E55}"/>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CDBF1E7A-7AD1-4E25-A8CD-9CFC7E37414F}"/>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AA869EF3-3741-4964-8E42-9EAC7270805D}"/>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DBF007F8-47FC-4A8D-9118-16E2962462C5}"/>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
        <p:nvSpPr>
          <p:cNvPr id="17" name="Rectangle 16">
            <a:extLst>
              <a:ext uri="{FF2B5EF4-FFF2-40B4-BE49-F238E27FC236}">
                <a16:creationId xmlns:a16="http://schemas.microsoft.com/office/drawing/2014/main" id="{67F01779-226E-4ABA-9B5A-6EDDFF5CC6C9}"/>
              </a:ext>
            </a:extLst>
          </p:cNvPr>
          <p:cNvSpPr/>
          <p:nvPr/>
        </p:nvSpPr>
        <p:spPr>
          <a:xfrm>
            <a:off x="959702" y="3280941"/>
            <a:ext cx="2638079" cy="2677656"/>
          </a:xfrm>
          <a:prstGeom prst="rect">
            <a:avLst/>
          </a:prstGeom>
          <a:solidFill>
            <a:srgbClr val="FF6600"/>
          </a:solidFill>
        </p:spPr>
        <p:txBody>
          <a:bodyPr wrap="square">
            <a:spAutoFit/>
          </a:bodyPr>
          <a:lstStyle/>
          <a:p>
            <a:pPr algn="ctr"/>
            <a:r>
              <a:rPr lang="en-GB" sz="2400" dirty="0">
                <a:latin typeface="Modern No. 20" panose="02070704070505020303" pitchFamily="18" charset="0"/>
              </a:rPr>
              <a:t>What sounds stick out in your memory? </a:t>
            </a:r>
          </a:p>
          <a:p>
            <a:pPr algn="ctr"/>
            <a:r>
              <a:rPr lang="en-GB" sz="2400" dirty="0">
                <a:latin typeface="Modern No. 20" panose="02070704070505020303" pitchFamily="18" charset="0"/>
              </a:rPr>
              <a:t>Ticking of a clock in your kitchen, the sound rain hitting the ground outside?</a:t>
            </a:r>
          </a:p>
        </p:txBody>
      </p:sp>
    </p:spTree>
    <p:extLst>
      <p:ext uri="{BB962C8B-B14F-4D97-AF65-F5344CB8AC3E}">
        <p14:creationId xmlns:p14="http://schemas.microsoft.com/office/powerpoint/2010/main" val="4244617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921026" y="1325425"/>
            <a:ext cx="10372587" cy="1754326"/>
          </a:xfrm>
          <a:prstGeom prst="rect">
            <a:avLst/>
          </a:prstGeom>
        </p:spPr>
        <p:txBody>
          <a:bodyPr wrap="square">
            <a:spAutoFit/>
          </a:bodyPr>
          <a:lstStyle/>
          <a:p>
            <a:pPr algn="ctr"/>
            <a:r>
              <a:rPr lang="en-GB" sz="3600" dirty="0">
                <a:latin typeface="Modern No. 20" panose="02070704070505020303" pitchFamily="18" charset="0"/>
              </a:rPr>
              <a:t>Using a </a:t>
            </a:r>
            <a:r>
              <a:rPr lang="en-GB" sz="3600" dirty="0">
                <a:solidFill>
                  <a:srgbClr val="EE1A24"/>
                </a:solidFill>
                <a:latin typeface="Modern No. 20" panose="02070704070505020303" pitchFamily="18" charset="0"/>
              </a:rPr>
              <a:t>red</a:t>
            </a:r>
            <a:r>
              <a:rPr lang="en-GB" sz="3600" dirty="0">
                <a:latin typeface="Modern No. 20" panose="02070704070505020303" pitchFamily="18" charset="0"/>
              </a:rPr>
              <a:t> pen, write something in each of the 4 sections that you could</a:t>
            </a:r>
            <a:r>
              <a:rPr lang="en-GB" sz="3600" dirty="0">
                <a:solidFill>
                  <a:srgbClr val="EE1A24"/>
                </a:solidFill>
                <a:latin typeface="Modern No. 20" panose="02070704070505020303" pitchFamily="18" charset="0"/>
              </a:rPr>
              <a:t> smell </a:t>
            </a:r>
            <a:r>
              <a:rPr lang="en-GB" sz="3600" dirty="0">
                <a:latin typeface="Modern No. 20" panose="02070704070505020303" pitchFamily="18" charset="0"/>
              </a:rPr>
              <a:t>which made you write those words.</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794629" cy="707886"/>
          </a:xfrm>
          <a:prstGeom prst="rect">
            <a:avLst/>
          </a:prstGeom>
        </p:spPr>
        <p:txBody>
          <a:bodyPr wrap="none">
            <a:spAutoFit/>
          </a:bodyPr>
          <a:lstStyle/>
          <a:p>
            <a:r>
              <a:rPr lang="en-GB" sz="4000" u="sng" dirty="0">
                <a:solidFill>
                  <a:srgbClr val="F58320"/>
                </a:solidFill>
                <a:latin typeface="Modern No. 20" panose="02070704070505020303" pitchFamily="18" charset="0"/>
              </a:rPr>
              <a:t>Using your senses</a:t>
            </a:r>
          </a:p>
        </p:txBody>
      </p:sp>
      <p:pic>
        <p:nvPicPr>
          <p:cNvPr id="7" name="Picture 2" descr="Grounding Techniques with Five Senses - Moving on from Trauma - Terri  Samuels, MS, LMHC, NCC">
            <a:extLst>
              <a:ext uri="{FF2B5EF4-FFF2-40B4-BE49-F238E27FC236}">
                <a16:creationId xmlns:a16="http://schemas.microsoft.com/office/drawing/2014/main" id="{B2307940-76DA-4A20-A263-50E6B6EC06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8" t="9999" r="9682" b="9999"/>
          <a:stretch/>
        </p:blipFill>
        <p:spPr bwMode="auto">
          <a:xfrm>
            <a:off x="9175261" y="2526295"/>
            <a:ext cx="2299026" cy="22362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2BF9D0-BA64-482B-94C3-347D9E073189}"/>
              </a:ext>
            </a:extLst>
          </p:cNvPr>
          <p:cNvGrpSpPr/>
          <p:nvPr/>
        </p:nvGrpSpPr>
        <p:grpSpPr>
          <a:xfrm>
            <a:off x="3772163" y="3086074"/>
            <a:ext cx="4298411" cy="3138079"/>
            <a:chOff x="3772163" y="3086074"/>
            <a:chExt cx="4298411" cy="3138079"/>
          </a:xfrm>
        </p:grpSpPr>
        <p:pic>
          <p:nvPicPr>
            <p:cNvPr id="12" name="Picture 11">
              <a:extLst>
                <a:ext uri="{FF2B5EF4-FFF2-40B4-BE49-F238E27FC236}">
                  <a16:creationId xmlns:a16="http://schemas.microsoft.com/office/drawing/2014/main" id="{39037C25-32BB-4278-8D25-4942506B2D8F}"/>
                </a:ext>
              </a:extLst>
            </p:cNvPr>
            <p:cNvPicPr>
              <a:picLocks noChangeAspect="1"/>
            </p:cNvPicPr>
            <p:nvPr/>
          </p:nvPicPr>
          <p:blipFill rotWithShape="1">
            <a:blip r:embed="rId5"/>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7FA7FFE1-3E99-4974-A77C-FBA760CA0E55}"/>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CDBF1E7A-7AD1-4E25-A8CD-9CFC7E37414F}"/>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AA869EF3-3741-4964-8E42-9EAC7270805D}"/>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DBF007F8-47FC-4A8D-9118-16E2962462C5}"/>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
        <p:nvSpPr>
          <p:cNvPr id="17" name="Rectangle 16">
            <a:extLst>
              <a:ext uri="{FF2B5EF4-FFF2-40B4-BE49-F238E27FC236}">
                <a16:creationId xmlns:a16="http://schemas.microsoft.com/office/drawing/2014/main" id="{8AEB3876-952F-49A2-A382-ACF8B26972B3}"/>
              </a:ext>
            </a:extLst>
          </p:cNvPr>
          <p:cNvSpPr/>
          <p:nvPr/>
        </p:nvSpPr>
        <p:spPr>
          <a:xfrm>
            <a:off x="974963" y="3269371"/>
            <a:ext cx="2638079" cy="2677656"/>
          </a:xfrm>
          <a:prstGeom prst="rect">
            <a:avLst/>
          </a:prstGeom>
          <a:solidFill>
            <a:srgbClr val="EE1A24"/>
          </a:solidFill>
        </p:spPr>
        <p:txBody>
          <a:bodyPr wrap="square">
            <a:spAutoFit/>
          </a:bodyPr>
          <a:lstStyle/>
          <a:p>
            <a:pPr algn="ctr"/>
            <a:r>
              <a:rPr lang="en-GB" sz="2400" dirty="0">
                <a:latin typeface="Modern No. 20" panose="02070704070505020303" pitchFamily="18" charset="0"/>
              </a:rPr>
              <a:t>What smells come to mind? </a:t>
            </a:r>
          </a:p>
          <a:p>
            <a:pPr algn="ctr"/>
            <a:r>
              <a:rPr lang="en-GB" sz="2400" dirty="0">
                <a:latin typeface="Modern No. 20" panose="02070704070505020303" pitchFamily="18" charset="0"/>
              </a:rPr>
              <a:t>Your parent’s washing? The smell of your animals. Fresh air on daily walks?</a:t>
            </a:r>
          </a:p>
        </p:txBody>
      </p:sp>
    </p:spTree>
    <p:extLst>
      <p:ext uri="{BB962C8B-B14F-4D97-AF65-F5344CB8AC3E}">
        <p14:creationId xmlns:p14="http://schemas.microsoft.com/office/powerpoint/2010/main" val="981954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921026" y="1325425"/>
            <a:ext cx="10372587" cy="1754326"/>
          </a:xfrm>
          <a:prstGeom prst="rect">
            <a:avLst/>
          </a:prstGeom>
        </p:spPr>
        <p:txBody>
          <a:bodyPr wrap="square">
            <a:spAutoFit/>
          </a:bodyPr>
          <a:lstStyle/>
          <a:p>
            <a:pPr algn="ctr"/>
            <a:r>
              <a:rPr lang="en-GB" sz="3600" dirty="0">
                <a:latin typeface="Modern No. 20" panose="02070704070505020303" pitchFamily="18" charset="0"/>
              </a:rPr>
              <a:t>Using a </a:t>
            </a:r>
            <a:r>
              <a:rPr lang="en-GB" sz="3600" dirty="0">
                <a:solidFill>
                  <a:srgbClr val="019EDD"/>
                </a:solidFill>
                <a:latin typeface="Modern No. 20" panose="02070704070505020303" pitchFamily="18" charset="0"/>
              </a:rPr>
              <a:t>blue</a:t>
            </a:r>
            <a:r>
              <a:rPr lang="en-GB" sz="3600" dirty="0">
                <a:latin typeface="Modern No. 20" panose="02070704070505020303" pitchFamily="18" charset="0"/>
              </a:rPr>
              <a:t> pen, write something in each of the 4 sections that you could</a:t>
            </a:r>
            <a:r>
              <a:rPr lang="en-GB" sz="3600" dirty="0">
                <a:solidFill>
                  <a:srgbClr val="EE1A24"/>
                </a:solidFill>
                <a:latin typeface="Modern No. 20" panose="02070704070505020303" pitchFamily="18" charset="0"/>
              </a:rPr>
              <a:t> </a:t>
            </a:r>
            <a:r>
              <a:rPr lang="en-GB" sz="3600" dirty="0">
                <a:solidFill>
                  <a:srgbClr val="019EDD"/>
                </a:solidFill>
                <a:latin typeface="Modern No. 20" panose="02070704070505020303" pitchFamily="18" charset="0"/>
              </a:rPr>
              <a:t>taste</a:t>
            </a:r>
            <a:r>
              <a:rPr lang="en-GB" sz="3600" dirty="0">
                <a:solidFill>
                  <a:srgbClr val="EE1A24"/>
                </a:solidFill>
                <a:latin typeface="Modern No. 20" panose="02070704070505020303" pitchFamily="18" charset="0"/>
              </a:rPr>
              <a:t> </a:t>
            </a:r>
            <a:r>
              <a:rPr lang="en-GB" sz="3600" dirty="0">
                <a:latin typeface="Modern No. 20" panose="02070704070505020303" pitchFamily="18" charset="0"/>
              </a:rPr>
              <a:t>which made you write those words.</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794629" cy="707886"/>
          </a:xfrm>
          <a:prstGeom prst="rect">
            <a:avLst/>
          </a:prstGeom>
        </p:spPr>
        <p:txBody>
          <a:bodyPr wrap="none">
            <a:spAutoFit/>
          </a:bodyPr>
          <a:lstStyle/>
          <a:p>
            <a:r>
              <a:rPr lang="en-GB" sz="4000" u="sng" dirty="0">
                <a:solidFill>
                  <a:srgbClr val="F58320"/>
                </a:solidFill>
                <a:latin typeface="Modern No. 20" panose="02070704070505020303" pitchFamily="18" charset="0"/>
              </a:rPr>
              <a:t>Using your senses</a:t>
            </a:r>
          </a:p>
        </p:txBody>
      </p:sp>
      <p:pic>
        <p:nvPicPr>
          <p:cNvPr id="7" name="Picture 2" descr="Grounding Techniques with Five Senses - Moving on from Trauma - Terri  Samuels, MS, LMHC, NCC">
            <a:extLst>
              <a:ext uri="{FF2B5EF4-FFF2-40B4-BE49-F238E27FC236}">
                <a16:creationId xmlns:a16="http://schemas.microsoft.com/office/drawing/2014/main" id="{B2307940-76DA-4A20-A263-50E6B6EC06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8" t="9999" r="9682" b="9999"/>
          <a:stretch/>
        </p:blipFill>
        <p:spPr bwMode="auto">
          <a:xfrm>
            <a:off x="9175261" y="2526295"/>
            <a:ext cx="2299026" cy="22362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2BF9D0-BA64-482B-94C3-347D9E073189}"/>
              </a:ext>
            </a:extLst>
          </p:cNvPr>
          <p:cNvGrpSpPr/>
          <p:nvPr/>
        </p:nvGrpSpPr>
        <p:grpSpPr>
          <a:xfrm>
            <a:off x="4073546" y="3038411"/>
            <a:ext cx="4298411" cy="3138079"/>
            <a:chOff x="3772163" y="3086074"/>
            <a:chExt cx="4298411" cy="3138079"/>
          </a:xfrm>
        </p:grpSpPr>
        <p:pic>
          <p:nvPicPr>
            <p:cNvPr id="12" name="Picture 11">
              <a:extLst>
                <a:ext uri="{FF2B5EF4-FFF2-40B4-BE49-F238E27FC236}">
                  <a16:creationId xmlns:a16="http://schemas.microsoft.com/office/drawing/2014/main" id="{39037C25-32BB-4278-8D25-4942506B2D8F}"/>
                </a:ext>
              </a:extLst>
            </p:cNvPr>
            <p:cNvPicPr>
              <a:picLocks noChangeAspect="1"/>
            </p:cNvPicPr>
            <p:nvPr/>
          </p:nvPicPr>
          <p:blipFill rotWithShape="1">
            <a:blip r:embed="rId5"/>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7FA7FFE1-3E99-4974-A77C-FBA760CA0E55}"/>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CDBF1E7A-7AD1-4E25-A8CD-9CFC7E37414F}"/>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AA869EF3-3741-4964-8E42-9EAC7270805D}"/>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DBF007F8-47FC-4A8D-9118-16E2962462C5}"/>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
        <p:nvSpPr>
          <p:cNvPr id="17" name="Rectangle 16">
            <a:extLst>
              <a:ext uri="{FF2B5EF4-FFF2-40B4-BE49-F238E27FC236}">
                <a16:creationId xmlns:a16="http://schemas.microsoft.com/office/drawing/2014/main" id="{F23BE534-B109-4023-8B59-31F35259DBBC}"/>
              </a:ext>
            </a:extLst>
          </p:cNvPr>
          <p:cNvSpPr/>
          <p:nvPr/>
        </p:nvSpPr>
        <p:spPr>
          <a:xfrm>
            <a:off x="803418" y="3244436"/>
            <a:ext cx="2869802" cy="2677656"/>
          </a:xfrm>
          <a:prstGeom prst="rect">
            <a:avLst/>
          </a:prstGeom>
          <a:solidFill>
            <a:srgbClr val="019EDD"/>
          </a:solidFill>
        </p:spPr>
        <p:txBody>
          <a:bodyPr wrap="square">
            <a:spAutoFit/>
          </a:bodyPr>
          <a:lstStyle/>
          <a:p>
            <a:pPr algn="ctr"/>
            <a:r>
              <a:rPr lang="en-GB" sz="2400" dirty="0">
                <a:latin typeface="Modern No. 20" panose="02070704070505020303" pitchFamily="18" charset="0"/>
              </a:rPr>
              <a:t>What tastes do your chosen words remind you of? Was it a delicious breakfast later than usual? Cooking or baking with people at home?</a:t>
            </a:r>
          </a:p>
        </p:txBody>
      </p:sp>
    </p:spTree>
    <p:extLst>
      <p:ext uri="{BB962C8B-B14F-4D97-AF65-F5344CB8AC3E}">
        <p14:creationId xmlns:p14="http://schemas.microsoft.com/office/powerpoint/2010/main" val="112694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7" name="Title 1">
            <a:extLst>
              <a:ext uri="{FF2B5EF4-FFF2-40B4-BE49-F238E27FC236}">
                <a16:creationId xmlns:a16="http://schemas.microsoft.com/office/drawing/2014/main" id="{DD342353-DEE3-4723-B9D3-310B508F1663}"/>
              </a:ext>
            </a:extLst>
          </p:cNvPr>
          <p:cNvSpPr txBox="1">
            <a:spLocks/>
          </p:cNvSpPr>
          <p:nvPr/>
        </p:nvSpPr>
        <p:spPr>
          <a:xfrm>
            <a:off x="339056" y="1559013"/>
            <a:ext cx="11198642" cy="3288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0000" dirty="0">
                <a:latin typeface="Modern No. 20" panose="02070704070505020303" pitchFamily="18" charset="0"/>
              </a:rPr>
              <a:t>Next up is to write your poem</a:t>
            </a:r>
          </a:p>
          <a:p>
            <a:pPr algn="ctr"/>
            <a:r>
              <a:rPr lang="en-GB" sz="7200" dirty="0">
                <a:solidFill>
                  <a:srgbClr val="F58320"/>
                </a:solidFill>
                <a:latin typeface="Modern No. 20" panose="02070704070505020303" pitchFamily="18" charset="0"/>
              </a:rPr>
              <a:t>You will be completing this in another lesson</a:t>
            </a:r>
          </a:p>
        </p:txBody>
      </p:sp>
    </p:spTree>
    <p:extLst>
      <p:ext uri="{BB962C8B-B14F-4D97-AF65-F5344CB8AC3E}">
        <p14:creationId xmlns:p14="http://schemas.microsoft.com/office/powerpoint/2010/main" val="633958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B13-B472-4EBA-B4FC-D442F9A3FDD3}"/>
              </a:ext>
            </a:extLst>
          </p:cNvPr>
          <p:cNvSpPr>
            <a:spLocks noGrp="1"/>
          </p:cNvSpPr>
          <p:nvPr>
            <p:ph type="title"/>
          </p:nvPr>
        </p:nvSpPr>
        <p:spPr/>
        <p:txBody>
          <a:bodyPr/>
          <a:lstStyle/>
          <a:p>
            <a:r>
              <a:rPr lang="en-GB" dirty="0"/>
              <a:t>Numeracy</a:t>
            </a:r>
          </a:p>
        </p:txBody>
      </p:sp>
      <p:sp>
        <p:nvSpPr>
          <p:cNvPr id="3" name="Content Placeholder 2">
            <a:extLst>
              <a:ext uri="{FF2B5EF4-FFF2-40B4-BE49-F238E27FC236}">
                <a16:creationId xmlns:a16="http://schemas.microsoft.com/office/drawing/2014/main" id="{DF06F75C-2B50-4D4B-86CC-2C3B4690719C}"/>
              </a:ext>
            </a:extLst>
          </p:cNvPr>
          <p:cNvSpPr>
            <a:spLocks noGrp="1"/>
          </p:cNvSpPr>
          <p:nvPr>
            <p:ph idx="1"/>
          </p:nvPr>
        </p:nvSpPr>
        <p:spPr/>
        <p:txBody>
          <a:bodyPr>
            <a:normAutofit/>
          </a:bodyPr>
          <a:lstStyle/>
          <a:p>
            <a:pPr marL="0" indent="0">
              <a:buNone/>
            </a:pPr>
            <a:r>
              <a:rPr lang="en-GB" dirty="0">
                <a:latin typeface="PrimaryCheynes" panose="020B0500000000000000" pitchFamily="34" charset="0"/>
              </a:rPr>
              <a:t>Learning Intention</a:t>
            </a:r>
          </a:p>
          <a:p>
            <a:pPr marL="0" indent="0">
              <a:buNone/>
            </a:pPr>
            <a:r>
              <a:rPr lang="en-GB" dirty="0">
                <a:latin typeface="PrimaryCheynes" panose="020B0500000000000000" pitchFamily="34" charset="0"/>
              </a:rPr>
              <a:t>We are learning to use our mathematical functions.</a:t>
            </a:r>
          </a:p>
          <a:p>
            <a:pPr marL="0" indent="0">
              <a:buNone/>
            </a:pPr>
            <a:endParaRPr lang="en-GB" dirty="0">
              <a:latin typeface="PrimaryCheynes" panose="020B0500000000000000" pitchFamily="34" charset="0"/>
            </a:endParaRPr>
          </a:p>
          <a:p>
            <a:pPr marL="0" indent="0">
              <a:buNone/>
            </a:pPr>
            <a:r>
              <a:rPr lang="en-GB" dirty="0">
                <a:latin typeface="PrimaryCheynes" panose="020B0500000000000000" pitchFamily="34" charset="0"/>
              </a:rPr>
              <a:t>Success Criteria</a:t>
            </a:r>
          </a:p>
          <a:p>
            <a:r>
              <a:rPr lang="en-GB" dirty="0">
                <a:latin typeface="PrimaryCheynes" panose="020B0500000000000000" pitchFamily="34" charset="0"/>
              </a:rPr>
              <a:t>I can add two numbers together.</a:t>
            </a:r>
          </a:p>
          <a:p>
            <a:r>
              <a:rPr lang="en-GB" dirty="0">
                <a:latin typeface="PrimaryCheynes" panose="020B0500000000000000" pitchFamily="34" charset="0"/>
              </a:rPr>
              <a:t>I can subtract one number from another.</a:t>
            </a:r>
          </a:p>
          <a:p>
            <a:r>
              <a:rPr lang="en-GB" dirty="0">
                <a:latin typeface="PrimaryCheynes" panose="020B0500000000000000" pitchFamily="34" charset="0"/>
              </a:rPr>
              <a:t>I can multiply two numbers together..</a:t>
            </a:r>
          </a:p>
          <a:p>
            <a:pPr marL="0" indent="0">
              <a:buNone/>
            </a:pPr>
            <a:endParaRPr lang="en-GB" dirty="0"/>
          </a:p>
        </p:txBody>
      </p:sp>
    </p:spTree>
    <p:extLst>
      <p:ext uri="{BB962C8B-B14F-4D97-AF65-F5344CB8AC3E}">
        <p14:creationId xmlns:p14="http://schemas.microsoft.com/office/powerpoint/2010/main" val="2073913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able, calendar&#10;&#10;Description automatically generated">
            <a:extLst>
              <a:ext uri="{FF2B5EF4-FFF2-40B4-BE49-F238E27FC236}">
                <a16:creationId xmlns:a16="http://schemas.microsoft.com/office/drawing/2014/main" id="{70D53871-6ED0-4FBB-877B-A50CBBC1C5A5}"/>
              </a:ext>
            </a:extLst>
          </p:cNvPr>
          <p:cNvPicPr>
            <a:picLocks noChangeAspect="1"/>
          </p:cNvPicPr>
          <p:nvPr/>
        </p:nvPicPr>
        <p:blipFill rotWithShape="1">
          <a:blip r:embed="rId2">
            <a:extLst>
              <a:ext uri="{28A0092B-C50C-407E-A947-70E740481C1C}">
                <a14:useLocalDpi xmlns:a14="http://schemas.microsoft.com/office/drawing/2010/main" val="0"/>
              </a:ext>
            </a:extLst>
          </a:blip>
          <a:srcRect t="11111" b="5715"/>
          <a:stretch/>
        </p:blipFill>
        <p:spPr>
          <a:xfrm>
            <a:off x="0" y="0"/>
            <a:ext cx="5299364" cy="6096000"/>
          </a:xfrm>
          <a:prstGeom prst="rect">
            <a:avLst/>
          </a:prstGeom>
        </p:spPr>
      </p:pic>
      <p:sp>
        <p:nvSpPr>
          <p:cNvPr id="4" name="TextBox 3">
            <a:extLst>
              <a:ext uri="{FF2B5EF4-FFF2-40B4-BE49-F238E27FC236}">
                <a16:creationId xmlns:a16="http://schemas.microsoft.com/office/drawing/2014/main" id="{E913D8B3-E32E-4B28-A650-9C47F114A880}"/>
              </a:ext>
            </a:extLst>
          </p:cNvPr>
          <p:cNvSpPr txBox="1"/>
          <p:nvPr/>
        </p:nvSpPr>
        <p:spPr>
          <a:xfrm>
            <a:off x="5353942" y="512716"/>
            <a:ext cx="3077391" cy="1323439"/>
          </a:xfrm>
          <a:prstGeom prst="rect">
            <a:avLst/>
          </a:prstGeom>
          <a:noFill/>
        </p:spPr>
        <p:txBody>
          <a:bodyPr wrap="square" rtlCol="0">
            <a:spAutoFit/>
          </a:bodyPr>
          <a:lstStyle/>
          <a:p>
            <a:r>
              <a:rPr lang="en-GB" sz="2000" dirty="0">
                <a:latin typeface="PrimaryCheynes" panose="020B0500000000000000" pitchFamily="34" charset="0"/>
              </a:rPr>
              <a:t>In your jotter please copy and complete  the following questions in your jotter.</a:t>
            </a:r>
          </a:p>
        </p:txBody>
      </p:sp>
      <p:pic>
        <p:nvPicPr>
          <p:cNvPr id="5" name="Picture 4">
            <a:extLst>
              <a:ext uri="{FF2B5EF4-FFF2-40B4-BE49-F238E27FC236}">
                <a16:creationId xmlns:a16="http://schemas.microsoft.com/office/drawing/2014/main" id="{C4F7011B-576D-4BCE-881E-970FAB53A6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902123" y="161059"/>
            <a:ext cx="936710" cy="840658"/>
          </a:xfrm>
          <a:prstGeom prst="rect">
            <a:avLst/>
          </a:prstGeom>
        </p:spPr>
      </p:pic>
      <p:pic>
        <p:nvPicPr>
          <p:cNvPr id="7" name="Picture 6" descr="A orangutan with its hands on its head&#10;&#10;Description automatically generated with low confidence">
            <a:extLst>
              <a:ext uri="{FF2B5EF4-FFF2-40B4-BE49-F238E27FC236}">
                <a16:creationId xmlns:a16="http://schemas.microsoft.com/office/drawing/2014/main" id="{2C485DA8-4F7D-4ECE-946D-0C1C0E0BF0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53942" y="2011681"/>
            <a:ext cx="6838058" cy="4084320"/>
          </a:xfrm>
          <a:prstGeom prst="rect">
            <a:avLst/>
          </a:prstGeom>
        </p:spPr>
      </p:pic>
    </p:spTree>
    <p:extLst>
      <p:ext uri="{BB962C8B-B14F-4D97-AF65-F5344CB8AC3E}">
        <p14:creationId xmlns:p14="http://schemas.microsoft.com/office/powerpoint/2010/main" val="4212029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36E9AC04-8A94-44CD-ABC1-A95A8C94FB8D}"/>
              </a:ext>
            </a:extLst>
          </p:cNvPr>
          <p:cNvPicPr>
            <a:picLocks noChangeAspect="1"/>
          </p:cNvPicPr>
          <p:nvPr/>
        </p:nvPicPr>
        <p:blipFill rotWithShape="1">
          <a:blip r:embed="rId2">
            <a:extLst>
              <a:ext uri="{28A0092B-C50C-407E-A947-70E740481C1C}">
                <a14:useLocalDpi xmlns:a14="http://schemas.microsoft.com/office/drawing/2010/main" val="0"/>
              </a:ext>
            </a:extLst>
          </a:blip>
          <a:srcRect t="12661" b="9442"/>
          <a:stretch/>
        </p:blipFill>
        <p:spPr>
          <a:xfrm>
            <a:off x="0" y="0"/>
            <a:ext cx="4869180" cy="6080760"/>
          </a:xfrm>
          <a:prstGeom prst="rect">
            <a:avLst/>
          </a:prstGeom>
        </p:spPr>
      </p:pic>
      <p:sp>
        <p:nvSpPr>
          <p:cNvPr id="4" name="TextBox 3">
            <a:extLst>
              <a:ext uri="{FF2B5EF4-FFF2-40B4-BE49-F238E27FC236}">
                <a16:creationId xmlns:a16="http://schemas.microsoft.com/office/drawing/2014/main" id="{C413EAD7-40B5-44FA-9C33-D3403415241E}"/>
              </a:ext>
            </a:extLst>
          </p:cNvPr>
          <p:cNvSpPr txBox="1"/>
          <p:nvPr/>
        </p:nvSpPr>
        <p:spPr>
          <a:xfrm>
            <a:off x="5353942" y="512716"/>
            <a:ext cx="3077391" cy="1323439"/>
          </a:xfrm>
          <a:prstGeom prst="rect">
            <a:avLst/>
          </a:prstGeom>
          <a:noFill/>
        </p:spPr>
        <p:txBody>
          <a:bodyPr wrap="square" rtlCol="0">
            <a:spAutoFit/>
          </a:bodyPr>
          <a:lstStyle/>
          <a:p>
            <a:r>
              <a:rPr lang="en-GB" sz="2000" dirty="0">
                <a:latin typeface="PrimaryCheynes" panose="020B0500000000000000" pitchFamily="34" charset="0"/>
              </a:rPr>
              <a:t>In your jotter please copy and complete  the following questions in your jotter.</a:t>
            </a:r>
          </a:p>
        </p:txBody>
      </p:sp>
      <p:pic>
        <p:nvPicPr>
          <p:cNvPr id="5" name="Picture 4">
            <a:extLst>
              <a:ext uri="{FF2B5EF4-FFF2-40B4-BE49-F238E27FC236}">
                <a16:creationId xmlns:a16="http://schemas.microsoft.com/office/drawing/2014/main" id="{39CF23EE-A8F4-4E4F-B0C6-19AEDBEE85F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902123" y="161059"/>
            <a:ext cx="936710" cy="840658"/>
          </a:xfrm>
          <a:prstGeom prst="rect">
            <a:avLst/>
          </a:prstGeom>
        </p:spPr>
      </p:pic>
      <p:pic>
        <p:nvPicPr>
          <p:cNvPr id="6" name="Picture 5">
            <a:extLst>
              <a:ext uri="{FF2B5EF4-FFF2-40B4-BE49-F238E27FC236}">
                <a16:creationId xmlns:a16="http://schemas.microsoft.com/office/drawing/2014/main" id="{25B4F6FF-0651-4911-B519-19431B5E91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054523" y="313459"/>
            <a:ext cx="936710" cy="840658"/>
          </a:xfrm>
          <a:prstGeom prst="rect">
            <a:avLst/>
          </a:prstGeom>
        </p:spPr>
      </p:pic>
      <p:pic>
        <p:nvPicPr>
          <p:cNvPr id="7" name="Picture 6" descr="A orangutan with its hands on its head&#10;&#10;Description automatically generated with low confidence">
            <a:extLst>
              <a:ext uri="{FF2B5EF4-FFF2-40B4-BE49-F238E27FC236}">
                <a16:creationId xmlns:a16="http://schemas.microsoft.com/office/drawing/2014/main" id="{687AB810-3A90-480E-AE06-459F3BA7C88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69180" y="2011681"/>
            <a:ext cx="7322820" cy="4084320"/>
          </a:xfrm>
          <a:prstGeom prst="rect">
            <a:avLst/>
          </a:prstGeom>
        </p:spPr>
      </p:pic>
    </p:spTree>
    <p:extLst>
      <p:ext uri="{BB962C8B-B14F-4D97-AF65-F5344CB8AC3E}">
        <p14:creationId xmlns:p14="http://schemas.microsoft.com/office/powerpoint/2010/main" val="149299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363A0E7E-3402-48E0-A701-400B10797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32945"/>
          </a:xfrm>
          <a:prstGeom prst="rect">
            <a:avLst/>
          </a:prstGeom>
        </p:spPr>
      </p:pic>
    </p:spTree>
    <p:extLst>
      <p:ext uri="{BB962C8B-B14F-4D97-AF65-F5344CB8AC3E}">
        <p14:creationId xmlns:p14="http://schemas.microsoft.com/office/powerpoint/2010/main" val="5360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13EAD7-40B5-44FA-9C33-D3403415241E}"/>
              </a:ext>
            </a:extLst>
          </p:cNvPr>
          <p:cNvSpPr txBox="1"/>
          <p:nvPr/>
        </p:nvSpPr>
        <p:spPr>
          <a:xfrm>
            <a:off x="5353942" y="512716"/>
            <a:ext cx="3077391" cy="1323439"/>
          </a:xfrm>
          <a:prstGeom prst="rect">
            <a:avLst/>
          </a:prstGeom>
          <a:noFill/>
        </p:spPr>
        <p:txBody>
          <a:bodyPr wrap="square" rtlCol="0">
            <a:spAutoFit/>
          </a:bodyPr>
          <a:lstStyle/>
          <a:p>
            <a:r>
              <a:rPr lang="en-GB" sz="2000" dirty="0">
                <a:latin typeface="PrimaryCheynes" panose="020B0500000000000000" pitchFamily="34" charset="0"/>
              </a:rPr>
              <a:t>In your jotter please copy and complete  the following questions in your jotter.</a:t>
            </a:r>
          </a:p>
        </p:txBody>
      </p:sp>
      <p:pic>
        <p:nvPicPr>
          <p:cNvPr id="5" name="Picture 4">
            <a:extLst>
              <a:ext uri="{FF2B5EF4-FFF2-40B4-BE49-F238E27FC236}">
                <a16:creationId xmlns:a16="http://schemas.microsoft.com/office/drawing/2014/main" id="{39CF23EE-A8F4-4E4F-B0C6-19AEDBEE85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902123" y="161059"/>
            <a:ext cx="936710" cy="840658"/>
          </a:xfrm>
          <a:prstGeom prst="rect">
            <a:avLst/>
          </a:prstGeom>
        </p:spPr>
      </p:pic>
      <p:pic>
        <p:nvPicPr>
          <p:cNvPr id="6" name="Picture 5">
            <a:extLst>
              <a:ext uri="{FF2B5EF4-FFF2-40B4-BE49-F238E27FC236}">
                <a16:creationId xmlns:a16="http://schemas.microsoft.com/office/drawing/2014/main" id="{25B4F6FF-0651-4911-B519-19431B5E91D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054523" y="313459"/>
            <a:ext cx="936710" cy="840658"/>
          </a:xfrm>
          <a:prstGeom prst="rect">
            <a:avLst/>
          </a:prstGeom>
        </p:spPr>
      </p:pic>
      <p:pic>
        <p:nvPicPr>
          <p:cNvPr id="7" name="Picture 6" descr="A orangutan with its hands on its head&#10;&#10;Description automatically generated with low confidence">
            <a:extLst>
              <a:ext uri="{FF2B5EF4-FFF2-40B4-BE49-F238E27FC236}">
                <a16:creationId xmlns:a16="http://schemas.microsoft.com/office/drawing/2014/main" id="{687AB810-3A90-480E-AE06-459F3BA7C88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69180" y="2011681"/>
            <a:ext cx="7322820" cy="4084320"/>
          </a:xfrm>
          <a:prstGeom prst="rect">
            <a:avLst/>
          </a:prstGeom>
        </p:spPr>
      </p:pic>
      <p:pic>
        <p:nvPicPr>
          <p:cNvPr id="8" name="Picture 7">
            <a:extLst>
              <a:ext uri="{FF2B5EF4-FFF2-40B4-BE49-F238E27FC236}">
                <a16:creationId xmlns:a16="http://schemas.microsoft.com/office/drawing/2014/main" id="{A6CE1DCF-3117-41E2-8571-3907E4F24E1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206923" y="465859"/>
            <a:ext cx="936710" cy="840658"/>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07FF4CC2-E09A-4EA3-B101-9A730B30AC7C}"/>
              </a:ext>
            </a:extLst>
          </p:cNvPr>
          <p:cNvPicPr>
            <a:picLocks noChangeAspect="1"/>
          </p:cNvPicPr>
          <p:nvPr/>
        </p:nvPicPr>
        <p:blipFill rotWithShape="1">
          <a:blip r:embed="rId6">
            <a:extLst>
              <a:ext uri="{28A0092B-C50C-407E-A947-70E740481C1C}">
                <a14:useLocalDpi xmlns:a14="http://schemas.microsoft.com/office/drawing/2010/main" val="0"/>
              </a:ext>
            </a:extLst>
          </a:blip>
          <a:srcRect l="3691" t="16829" r="-3691" b="63873"/>
          <a:stretch/>
        </p:blipFill>
        <p:spPr>
          <a:xfrm>
            <a:off x="0" y="0"/>
            <a:ext cx="5201542" cy="1323439"/>
          </a:xfrm>
          <a:prstGeom prst="rect">
            <a:avLst/>
          </a:prstGeom>
        </p:spPr>
      </p:pic>
      <p:pic>
        <p:nvPicPr>
          <p:cNvPr id="11" name="Picture 10" descr="Table, calendar&#10;&#10;Description automatically generated">
            <a:extLst>
              <a:ext uri="{FF2B5EF4-FFF2-40B4-BE49-F238E27FC236}">
                <a16:creationId xmlns:a16="http://schemas.microsoft.com/office/drawing/2014/main" id="{85C3EEF8-2B0F-4330-8953-B337B3F5462B}"/>
              </a:ext>
            </a:extLst>
          </p:cNvPr>
          <p:cNvPicPr>
            <a:picLocks noChangeAspect="1"/>
          </p:cNvPicPr>
          <p:nvPr/>
        </p:nvPicPr>
        <p:blipFill rotWithShape="1">
          <a:blip r:embed="rId7">
            <a:extLst>
              <a:ext uri="{28A0092B-C50C-407E-A947-70E740481C1C}">
                <a14:useLocalDpi xmlns:a14="http://schemas.microsoft.com/office/drawing/2010/main" val="0"/>
              </a:ext>
            </a:extLst>
          </a:blip>
          <a:srcRect l="2930" t="18182" b="35900"/>
          <a:stretch/>
        </p:blipFill>
        <p:spPr>
          <a:xfrm>
            <a:off x="0" y="733788"/>
            <a:ext cx="5049141" cy="3149099"/>
          </a:xfrm>
          <a:prstGeom prst="rect">
            <a:avLst/>
          </a:prstGeom>
        </p:spPr>
      </p:pic>
      <p:pic>
        <p:nvPicPr>
          <p:cNvPr id="13" name="Picture 12" descr="Table&#10;&#10;Description automatically generated">
            <a:extLst>
              <a:ext uri="{FF2B5EF4-FFF2-40B4-BE49-F238E27FC236}">
                <a16:creationId xmlns:a16="http://schemas.microsoft.com/office/drawing/2014/main" id="{17EC2C38-8E9C-4C76-B5BF-B1E29AAA5203}"/>
              </a:ext>
            </a:extLst>
          </p:cNvPr>
          <p:cNvPicPr>
            <a:picLocks noChangeAspect="1"/>
          </p:cNvPicPr>
          <p:nvPr/>
        </p:nvPicPr>
        <p:blipFill rotWithShape="1">
          <a:blip r:embed="rId8">
            <a:extLst>
              <a:ext uri="{28A0092B-C50C-407E-A947-70E740481C1C}">
                <a14:useLocalDpi xmlns:a14="http://schemas.microsoft.com/office/drawing/2010/main" val="0"/>
              </a:ext>
            </a:extLst>
          </a:blip>
          <a:srcRect t="29580" b="31401"/>
          <a:stretch/>
        </p:blipFill>
        <p:spPr>
          <a:xfrm>
            <a:off x="0" y="3710609"/>
            <a:ext cx="4869180" cy="2413603"/>
          </a:xfrm>
          <a:prstGeom prst="rect">
            <a:avLst/>
          </a:prstGeom>
        </p:spPr>
      </p:pic>
    </p:spTree>
    <p:extLst>
      <p:ext uri="{BB962C8B-B14F-4D97-AF65-F5344CB8AC3E}">
        <p14:creationId xmlns:p14="http://schemas.microsoft.com/office/powerpoint/2010/main" val="2282438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B13-B472-4EBA-B4FC-D442F9A3FDD3}"/>
              </a:ext>
            </a:extLst>
          </p:cNvPr>
          <p:cNvSpPr>
            <a:spLocks noGrp="1"/>
          </p:cNvSpPr>
          <p:nvPr>
            <p:ph type="title"/>
          </p:nvPr>
        </p:nvSpPr>
        <p:spPr/>
        <p:txBody>
          <a:bodyPr/>
          <a:lstStyle/>
          <a:p>
            <a:r>
              <a:rPr lang="en-GB" dirty="0"/>
              <a:t>Art</a:t>
            </a:r>
          </a:p>
        </p:txBody>
      </p:sp>
      <p:sp>
        <p:nvSpPr>
          <p:cNvPr id="3" name="Content Placeholder 2">
            <a:extLst>
              <a:ext uri="{FF2B5EF4-FFF2-40B4-BE49-F238E27FC236}">
                <a16:creationId xmlns:a16="http://schemas.microsoft.com/office/drawing/2014/main" id="{DF06F75C-2B50-4D4B-86CC-2C3B4690719C}"/>
              </a:ext>
            </a:extLst>
          </p:cNvPr>
          <p:cNvSpPr>
            <a:spLocks noGrp="1"/>
          </p:cNvSpPr>
          <p:nvPr>
            <p:ph idx="1"/>
          </p:nvPr>
        </p:nvSpPr>
        <p:spPr/>
        <p:txBody>
          <a:bodyPr>
            <a:normAutofit/>
          </a:bodyPr>
          <a:lstStyle/>
          <a:p>
            <a:pPr marL="0" indent="0">
              <a:buNone/>
            </a:pPr>
            <a:r>
              <a:rPr lang="en-GB" dirty="0">
                <a:latin typeface="PrimaryCheynes" panose="020B0500000000000000" pitchFamily="34" charset="0"/>
              </a:rPr>
              <a:t>Click the link below and follow the instruction to learn how to draw a Waterfall landscape.</a:t>
            </a:r>
          </a:p>
          <a:p>
            <a:pPr marL="0" indent="0">
              <a:buNone/>
            </a:pPr>
            <a:endParaRPr lang="en-GB" dirty="0"/>
          </a:p>
        </p:txBody>
      </p:sp>
      <p:sp>
        <p:nvSpPr>
          <p:cNvPr id="6" name="TextBox 5">
            <a:extLst>
              <a:ext uri="{FF2B5EF4-FFF2-40B4-BE49-F238E27FC236}">
                <a16:creationId xmlns:a16="http://schemas.microsoft.com/office/drawing/2014/main" id="{78885E51-E7F8-498D-906A-B01D63201C4E}"/>
              </a:ext>
            </a:extLst>
          </p:cNvPr>
          <p:cNvSpPr txBox="1"/>
          <p:nvPr/>
        </p:nvSpPr>
        <p:spPr>
          <a:xfrm>
            <a:off x="97862" y="3556372"/>
            <a:ext cx="3241686" cy="646331"/>
          </a:xfrm>
          <a:prstGeom prst="rect">
            <a:avLst/>
          </a:prstGeom>
          <a:noFill/>
        </p:spPr>
        <p:txBody>
          <a:bodyPr wrap="square" rtlCol="0">
            <a:spAutoFit/>
          </a:bodyPr>
          <a:lstStyle/>
          <a:p>
            <a:r>
              <a:rPr lang="en-GB" dirty="0">
                <a:hlinkClick r:id="rId2"/>
              </a:rPr>
              <a:t>https://www.youtube.com/watch?v=lIOjk00njxM</a:t>
            </a:r>
            <a:endParaRPr lang="en-GB" dirty="0"/>
          </a:p>
        </p:txBody>
      </p:sp>
      <p:pic>
        <p:nvPicPr>
          <p:cNvPr id="7" name="Picture 6" descr="A picture containing text&#10;&#10;Description automatically generated">
            <a:extLst>
              <a:ext uri="{FF2B5EF4-FFF2-40B4-BE49-F238E27FC236}">
                <a16:creationId xmlns:a16="http://schemas.microsoft.com/office/drawing/2014/main" id="{E4576504-94C8-48A0-8DB0-D5C629448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548" y="2628899"/>
            <a:ext cx="8754590" cy="3424581"/>
          </a:xfrm>
          <a:prstGeom prst="rect">
            <a:avLst/>
          </a:prstGeom>
        </p:spPr>
      </p:pic>
    </p:spTree>
    <p:extLst>
      <p:ext uri="{BB962C8B-B14F-4D97-AF65-F5344CB8AC3E}">
        <p14:creationId xmlns:p14="http://schemas.microsoft.com/office/powerpoint/2010/main" val="78110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AE9A-952C-4B4D-B6B7-9ED08E3D0CE9}"/>
              </a:ext>
            </a:extLst>
          </p:cNvPr>
          <p:cNvSpPr>
            <a:spLocks noGrp="1"/>
          </p:cNvSpPr>
          <p:nvPr>
            <p:ph type="title"/>
          </p:nvPr>
        </p:nvSpPr>
        <p:spPr>
          <a:xfrm>
            <a:off x="1294362" y="1156211"/>
            <a:ext cx="9603275" cy="1049235"/>
          </a:xfrm>
        </p:spPr>
        <p:txBody>
          <a:bodyPr/>
          <a:lstStyle/>
          <a:p>
            <a:pPr algn="ctr"/>
            <a:r>
              <a:rPr lang="en-GB" dirty="0">
                <a:latin typeface="PrimaryCheynes" panose="020B0500000000000000" pitchFamily="34" charset="0"/>
              </a:rPr>
              <a:t>Night time prayer</a:t>
            </a:r>
            <a:endParaRPr lang="en-US" dirty="0">
              <a:latin typeface="PrimaryCheynes" panose="020B0500000000000000" pitchFamily="34" charset="0"/>
            </a:endParaRPr>
          </a:p>
        </p:txBody>
      </p:sp>
      <p:sp>
        <p:nvSpPr>
          <p:cNvPr id="3" name="Content Placeholder 2">
            <a:extLst>
              <a:ext uri="{FF2B5EF4-FFF2-40B4-BE49-F238E27FC236}">
                <a16:creationId xmlns:a16="http://schemas.microsoft.com/office/drawing/2014/main" id="{5604C375-6C2E-ED42-B450-2FD82B74D3FE}"/>
              </a:ext>
            </a:extLst>
          </p:cNvPr>
          <p:cNvSpPr>
            <a:spLocks noGrp="1"/>
          </p:cNvSpPr>
          <p:nvPr>
            <p:ph idx="1"/>
          </p:nvPr>
        </p:nvSpPr>
        <p:spPr/>
        <p:txBody>
          <a:bodyPr>
            <a:normAutofit/>
          </a:bodyPr>
          <a:lstStyle/>
          <a:p>
            <a:pPr algn="ctr"/>
            <a:r>
              <a:rPr lang="en-US" sz="2400" dirty="0">
                <a:solidFill>
                  <a:srgbClr val="0B385D"/>
                </a:solidFill>
                <a:latin typeface="PrimaryCheynes" panose="020B0500000000000000" pitchFamily="34" charset="0"/>
              </a:rPr>
              <a:t>God our Father, I come to say</a:t>
            </a:r>
            <a:r>
              <a:rPr lang="en-GB" sz="2400" dirty="0">
                <a:solidFill>
                  <a:srgbClr val="0B385D"/>
                </a:solidFill>
                <a:latin typeface="PrimaryCheynes" panose="020B0500000000000000" pitchFamily="34" charset="0"/>
              </a:rPr>
              <a:t> thank</a:t>
            </a:r>
            <a:r>
              <a:rPr lang="en-US" sz="2400" dirty="0">
                <a:solidFill>
                  <a:srgbClr val="0B385D"/>
                </a:solidFill>
                <a:latin typeface="PrimaryCheynes" panose="020B0500000000000000" pitchFamily="34" charset="0"/>
              </a:rPr>
              <a:t> you for your love today.</a:t>
            </a:r>
            <a:endParaRPr lang="en-GB" sz="2400" dirty="0">
              <a:solidFill>
                <a:srgbClr val="0B385D"/>
              </a:solidFill>
              <a:latin typeface="PrimaryCheynes" panose="020B0500000000000000" pitchFamily="34" charset="0"/>
            </a:endParaRPr>
          </a:p>
          <a:p>
            <a:pPr algn="ctr"/>
            <a:r>
              <a:rPr lang="en-US" sz="2400" dirty="0">
                <a:solidFill>
                  <a:srgbClr val="0B385D"/>
                </a:solidFill>
                <a:latin typeface="PrimaryCheynes" panose="020B0500000000000000" pitchFamily="34" charset="0"/>
              </a:rPr>
              <a:t>Thank you for my family</a:t>
            </a:r>
            <a:r>
              <a:rPr lang="en-GB" sz="2400" dirty="0">
                <a:solidFill>
                  <a:srgbClr val="0B385D"/>
                </a:solidFill>
                <a:latin typeface="PrimaryCheynes" panose="020B0500000000000000" pitchFamily="34" charset="0"/>
              </a:rPr>
              <a:t> and </a:t>
            </a:r>
            <a:r>
              <a:rPr lang="en-US" sz="2400" dirty="0">
                <a:solidFill>
                  <a:srgbClr val="0B385D"/>
                </a:solidFill>
                <a:latin typeface="PrimaryCheynes" panose="020B0500000000000000" pitchFamily="34" charset="0"/>
              </a:rPr>
              <a:t> all the friends you give to me.</a:t>
            </a:r>
            <a:endParaRPr lang="en-GB" sz="2400" dirty="0">
              <a:solidFill>
                <a:srgbClr val="0B385D"/>
              </a:solidFill>
              <a:latin typeface="PrimaryCheynes" panose="020B0500000000000000" pitchFamily="34" charset="0"/>
            </a:endParaRPr>
          </a:p>
          <a:p>
            <a:pPr algn="ctr"/>
            <a:r>
              <a:rPr lang="en-US" sz="2400" dirty="0">
                <a:solidFill>
                  <a:srgbClr val="0B385D"/>
                </a:solidFill>
                <a:latin typeface="PrimaryCheynes" panose="020B0500000000000000" pitchFamily="34" charset="0"/>
              </a:rPr>
              <a:t>Guard me in the dark of night</a:t>
            </a:r>
            <a:r>
              <a:rPr lang="en-GB" sz="2400" dirty="0">
                <a:solidFill>
                  <a:srgbClr val="0B385D"/>
                </a:solidFill>
                <a:latin typeface="PrimaryCheynes" panose="020B0500000000000000" pitchFamily="34" charset="0"/>
              </a:rPr>
              <a:t> and</a:t>
            </a:r>
            <a:r>
              <a:rPr lang="en-US" sz="2400" dirty="0">
                <a:solidFill>
                  <a:srgbClr val="0B385D"/>
                </a:solidFill>
                <a:latin typeface="PrimaryCheynes" panose="020B0500000000000000" pitchFamily="34" charset="0"/>
              </a:rPr>
              <a:t> in the morning send your light.Amen.</a:t>
            </a:r>
            <a:endParaRPr lang="en-GB" sz="2800" dirty="0">
              <a:latin typeface="PrimaryCheynes" panose="020B0500000000000000" pitchFamily="34" charset="0"/>
            </a:endParaRPr>
          </a:p>
        </p:txBody>
      </p:sp>
    </p:spTree>
    <p:extLst>
      <p:ext uri="{BB962C8B-B14F-4D97-AF65-F5344CB8AC3E}">
        <p14:creationId xmlns:p14="http://schemas.microsoft.com/office/powerpoint/2010/main" val="358665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1074-4EA7-4FD6-9C15-AFEA3F340B73}"/>
              </a:ext>
            </a:extLst>
          </p:cNvPr>
          <p:cNvSpPr>
            <a:spLocks noGrp="1"/>
          </p:cNvSpPr>
          <p:nvPr>
            <p:ph type="title"/>
          </p:nvPr>
        </p:nvSpPr>
        <p:spPr/>
        <p:txBody>
          <a:bodyPr/>
          <a:lstStyle/>
          <a:p>
            <a:r>
              <a:rPr lang="en-GB" dirty="0"/>
              <a:t>Literacy - writing</a:t>
            </a:r>
            <a:br>
              <a:rPr lang="en-GB" dirty="0"/>
            </a:br>
            <a:endParaRPr lang="en-GB" dirty="0"/>
          </a:p>
        </p:txBody>
      </p:sp>
      <p:sp>
        <p:nvSpPr>
          <p:cNvPr id="3" name="Content Placeholder 2">
            <a:extLst>
              <a:ext uri="{FF2B5EF4-FFF2-40B4-BE49-F238E27FC236}">
                <a16:creationId xmlns:a16="http://schemas.microsoft.com/office/drawing/2014/main" id="{6FB794DC-8B3D-4E94-B1F0-AAEF8D85CECC}"/>
              </a:ext>
            </a:extLst>
          </p:cNvPr>
          <p:cNvSpPr>
            <a:spLocks noGrp="1"/>
          </p:cNvSpPr>
          <p:nvPr>
            <p:ph idx="1"/>
          </p:nvPr>
        </p:nvSpPr>
        <p:spPr/>
        <p:txBody>
          <a:bodyPr>
            <a:normAutofit/>
          </a:bodyPr>
          <a:lstStyle/>
          <a:p>
            <a:pPr marL="0" indent="0">
              <a:buNone/>
            </a:pPr>
            <a:r>
              <a:rPr lang="en-GB" dirty="0">
                <a:latin typeface="PrimaryCheynes" panose="020B0500000000000000" pitchFamily="34" charset="0"/>
              </a:rPr>
              <a:t>Learning Intention:</a:t>
            </a:r>
          </a:p>
          <a:p>
            <a:pPr marL="0" indent="0">
              <a:buNone/>
            </a:pPr>
            <a:r>
              <a:rPr lang="en-GB" dirty="0">
                <a:latin typeface="PrimaryCheynes" panose="020B0500000000000000" pitchFamily="34" charset="0"/>
              </a:rPr>
              <a:t>We are learning to write a poem.</a:t>
            </a:r>
          </a:p>
          <a:p>
            <a:pPr marL="0" indent="0">
              <a:buNone/>
            </a:pPr>
            <a:r>
              <a:rPr lang="en-GB" dirty="0">
                <a:latin typeface="PrimaryCheynes" panose="020B0500000000000000" pitchFamily="34" charset="0"/>
              </a:rPr>
              <a:t>Success Criteria:</a:t>
            </a:r>
          </a:p>
          <a:p>
            <a:pPr>
              <a:buFontTx/>
              <a:buChar char="-"/>
            </a:pPr>
            <a:r>
              <a:rPr lang="en-GB" dirty="0">
                <a:latin typeface="PrimaryCheynes" panose="020B0500000000000000" pitchFamily="34" charset="0"/>
              </a:rPr>
              <a:t>I understand the main ideas involved in creating a poem.</a:t>
            </a:r>
          </a:p>
          <a:p>
            <a:pPr>
              <a:buFontTx/>
              <a:buChar char="-"/>
            </a:pPr>
            <a:r>
              <a:rPr lang="en-GB" dirty="0">
                <a:latin typeface="PrimaryCheynes" panose="020B0500000000000000" pitchFamily="34" charset="0"/>
              </a:rPr>
              <a:t>I can create my own word plans for my poem</a:t>
            </a:r>
          </a:p>
          <a:p>
            <a:pPr>
              <a:buFontTx/>
              <a:buChar char="-"/>
            </a:pPr>
            <a:r>
              <a:rPr lang="en-GB" dirty="0">
                <a:latin typeface="PrimaryCheynes" panose="020B0500000000000000" pitchFamily="34" charset="0"/>
              </a:rPr>
              <a:t>I can plan the key words of my poem using my senses as a guide.</a:t>
            </a:r>
          </a:p>
          <a:p>
            <a:pPr>
              <a:buFontTx/>
              <a:buChar char="-"/>
            </a:pPr>
            <a:endParaRPr lang="en-GB" dirty="0"/>
          </a:p>
        </p:txBody>
      </p:sp>
    </p:spTree>
    <p:extLst>
      <p:ext uri="{BB962C8B-B14F-4D97-AF65-F5344CB8AC3E}">
        <p14:creationId xmlns:p14="http://schemas.microsoft.com/office/powerpoint/2010/main" val="206714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CB0D3F3-D37D-4745-A4C5-C079CA773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201" y="4433067"/>
            <a:ext cx="2907798" cy="1844044"/>
          </a:xfrm>
          <a:prstGeom prst="rect">
            <a:avLst/>
          </a:prstGeom>
        </p:spPr>
      </p:pic>
      <p:sp>
        <p:nvSpPr>
          <p:cNvPr id="10" name="Title 1">
            <a:extLst>
              <a:ext uri="{FF2B5EF4-FFF2-40B4-BE49-F238E27FC236}">
                <a16:creationId xmlns:a16="http://schemas.microsoft.com/office/drawing/2014/main" id="{0E293552-2C0C-4B6F-9841-157565DDCEE7}"/>
              </a:ext>
            </a:extLst>
          </p:cNvPr>
          <p:cNvSpPr txBox="1">
            <a:spLocks/>
          </p:cNvSpPr>
          <p:nvPr/>
        </p:nvSpPr>
        <p:spPr>
          <a:xfrm>
            <a:off x="520700" y="601095"/>
            <a:ext cx="11332244" cy="3288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0000" dirty="0">
                <a:latin typeface="Modern No. 20" panose="02070704070505020303" pitchFamily="18" charset="0"/>
              </a:rPr>
              <a:t>St Mary’s &amp;     </a:t>
            </a:r>
            <a:r>
              <a:rPr lang="en-GB" sz="10000" dirty="0">
                <a:solidFill>
                  <a:schemeClr val="bg1"/>
                </a:solidFill>
                <a:latin typeface="Modern No. 20" panose="02070704070505020303" pitchFamily="18" charset="0"/>
              </a:rPr>
              <a:t>sky</a:t>
            </a:r>
            <a:r>
              <a:rPr lang="en-GB" sz="10000" dirty="0">
                <a:latin typeface="Modern No. 20" panose="02070704070505020303" pitchFamily="18" charset="0"/>
              </a:rPr>
              <a:t> </a:t>
            </a:r>
            <a:br>
              <a:rPr lang="en-GB" sz="10000" dirty="0">
                <a:latin typeface="Modern No. 20" panose="02070704070505020303" pitchFamily="18" charset="0"/>
              </a:rPr>
            </a:br>
            <a:r>
              <a:rPr lang="en-GB" sz="10000" dirty="0">
                <a:latin typeface="Modern No. 20" panose="02070704070505020303" pitchFamily="18" charset="0"/>
              </a:rPr>
              <a:t>Poetry Competition</a:t>
            </a:r>
          </a:p>
        </p:txBody>
      </p:sp>
      <p:pic>
        <p:nvPicPr>
          <p:cNvPr id="11" name="Picture 10">
            <a:extLst>
              <a:ext uri="{FF2B5EF4-FFF2-40B4-BE49-F238E27FC236}">
                <a16:creationId xmlns:a16="http://schemas.microsoft.com/office/drawing/2014/main" id="{C7E4E952-F0FA-48F6-8EFD-29B6A7BA6B1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56331" y="784312"/>
            <a:ext cx="2444970" cy="1493859"/>
          </a:xfrm>
          <a:prstGeom prst="rect">
            <a:avLst/>
          </a:prstGeom>
        </p:spPr>
      </p:pic>
      <p:sp>
        <p:nvSpPr>
          <p:cNvPr id="14" name="Title 1">
            <a:extLst>
              <a:ext uri="{FF2B5EF4-FFF2-40B4-BE49-F238E27FC236}">
                <a16:creationId xmlns:a16="http://schemas.microsoft.com/office/drawing/2014/main" id="{0DD36DAC-21EB-47BD-A10E-5BE234F4EEDA}"/>
              </a:ext>
            </a:extLst>
          </p:cNvPr>
          <p:cNvSpPr txBox="1">
            <a:spLocks/>
          </p:cNvSpPr>
          <p:nvPr/>
        </p:nvSpPr>
        <p:spPr>
          <a:xfrm>
            <a:off x="836278" y="3243511"/>
            <a:ext cx="8028322" cy="3288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dirty="0">
                <a:solidFill>
                  <a:srgbClr val="F58320"/>
                </a:solidFill>
                <a:latin typeface="Modern No. 20" panose="02070704070505020303" pitchFamily="18" charset="0"/>
              </a:rPr>
              <a:t>for </a:t>
            </a:r>
          </a:p>
          <a:p>
            <a:pPr algn="ctr"/>
            <a:r>
              <a:rPr lang="en-GB" sz="7200" dirty="0">
                <a:solidFill>
                  <a:srgbClr val="F58320"/>
                </a:solidFill>
                <a:latin typeface="Modern No. 20" panose="02070704070505020303" pitchFamily="18" charset="0"/>
              </a:rPr>
              <a:t>World Poetry Day 2021 – Part 1</a:t>
            </a:r>
          </a:p>
        </p:txBody>
      </p:sp>
    </p:spTree>
    <p:extLst>
      <p:ext uri="{BB962C8B-B14F-4D97-AF65-F5344CB8AC3E}">
        <p14:creationId xmlns:p14="http://schemas.microsoft.com/office/powerpoint/2010/main" val="305944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5BA2580-1C2F-4380-942F-02A4761D26A7}"/>
              </a:ext>
            </a:extLst>
          </p:cNvPr>
          <p:cNvSpPr/>
          <p:nvPr/>
        </p:nvSpPr>
        <p:spPr>
          <a:xfrm>
            <a:off x="983653" y="674400"/>
            <a:ext cx="10006579" cy="5509200"/>
          </a:xfrm>
          <a:prstGeom prst="rect">
            <a:avLst/>
          </a:prstGeom>
        </p:spPr>
        <p:txBody>
          <a:bodyPr wrap="square">
            <a:spAutoFit/>
          </a:bodyPr>
          <a:lstStyle/>
          <a:p>
            <a:pPr algn="ctr"/>
            <a:r>
              <a:rPr lang="en-GB" sz="8800" b="0" i="0" dirty="0">
                <a:solidFill>
                  <a:srgbClr val="F58320"/>
                </a:solidFill>
                <a:effectLst/>
                <a:latin typeface="Modern No. 20" panose="02070704070505020303" pitchFamily="18" charset="0"/>
              </a:rPr>
              <a:t>What has been happening around the world to stop us from being at school?</a:t>
            </a:r>
          </a:p>
        </p:txBody>
      </p:sp>
    </p:spTree>
    <p:extLst>
      <p:ext uri="{BB962C8B-B14F-4D97-AF65-F5344CB8AC3E}">
        <p14:creationId xmlns:p14="http://schemas.microsoft.com/office/powerpoint/2010/main" val="170397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Dundee jobs at risk as cinema to close this week - The Courier">
            <a:extLst>
              <a:ext uri="{FF2B5EF4-FFF2-40B4-BE49-F238E27FC236}">
                <a16:creationId xmlns:a16="http://schemas.microsoft.com/office/drawing/2014/main" id="{DF9E6339-465B-4E74-B4F9-B7B09108FE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70"/>
          <a:stretch/>
        </p:blipFill>
        <p:spPr bwMode="auto">
          <a:xfrm>
            <a:off x="8167633" y="1792151"/>
            <a:ext cx="3324155" cy="23279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4006B5F-E307-4E66-A83C-220FF6794F23}"/>
              </a:ext>
            </a:extLst>
          </p:cNvPr>
          <p:cNvSpPr/>
          <p:nvPr/>
        </p:nvSpPr>
        <p:spPr>
          <a:xfrm>
            <a:off x="1092708" y="670111"/>
            <a:ext cx="10006579" cy="923330"/>
          </a:xfrm>
          <a:prstGeom prst="rect">
            <a:avLst/>
          </a:prstGeom>
        </p:spPr>
        <p:txBody>
          <a:bodyPr wrap="square">
            <a:spAutoFit/>
          </a:bodyPr>
          <a:lstStyle/>
          <a:p>
            <a:pPr algn="ctr"/>
            <a:r>
              <a:rPr lang="en-GB" sz="5400" b="0" i="0" dirty="0">
                <a:solidFill>
                  <a:srgbClr val="F58320"/>
                </a:solidFill>
                <a:effectLst/>
                <a:latin typeface="Modern No. 20" panose="02070704070505020303" pitchFamily="18" charset="0"/>
              </a:rPr>
              <a:t>What </a:t>
            </a:r>
            <a:r>
              <a:rPr lang="en-GB" sz="5400" dirty="0">
                <a:solidFill>
                  <a:srgbClr val="F58320"/>
                </a:solidFill>
                <a:latin typeface="Modern No. 20" panose="02070704070505020303" pitchFamily="18" charset="0"/>
              </a:rPr>
              <a:t>were we not allowed to do?</a:t>
            </a:r>
            <a:endParaRPr lang="en-GB" sz="5400" b="0" i="0" dirty="0">
              <a:solidFill>
                <a:srgbClr val="F58320"/>
              </a:solidFill>
              <a:effectLst/>
              <a:latin typeface="Modern No. 20" panose="02070704070505020303" pitchFamily="18" charset="0"/>
            </a:endParaRPr>
          </a:p>
        </p:txBody>
      </p:sp>
      <p:pic>
        <p:nvPicPr>
          <p:cNvPr id="1028" name="Picture 4" descr="St Mary's RC Primary Dundee | Be the best you can be!">
            <a:extLst>
              <a:ext uri="{FF2B5EF4-FFF2-40B4-BE49-F238E27FC236}">
                <a16:creationId xmlns:a16="http://schemas.microsoft.com/office/drawing/2014/main" id="{9F974954-1217-4C7D-83F2-E5845F822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93" y="1801119"/>
            <a:ext cx="3103927" cy="2327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lympia (Dundee) - 2021 All You Need to Know Before You Go (with Photos) -  Dundee, Scotland | Tripadvisor">
            <a:extLst>
              <a:ext uri="{FF2B5EF4-FFF2-40B4-BE49-F238E27FC236}">
                <a16:creationId xmlns:a16="http://schemas.microsoft.com/office/drawing/2014/main" id="{FF886929-C69E-4682-B17A-BAADAA175D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724" y="4228413"/>
            <a:ext cx="3331962" cy="19991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lay area, Camperdown Park, Dundee © edward mcmaihin cc-by-sa/2.0 ::  Geograph Britain and Ireland">
            <a:extLst>
              <a:ext uri="{FF2B5EF4-FFF2-40B4-BE49-F238E27FC236}">
                <a16:creationId xmlns:a16="http://schemas.microsoft.com/office/drawing/2014/main" id="{DDF3B88E-3021-4ED5-BC18-C90E60B286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4683" y="1801119"/>
            <a:ext cx="3502631" cy="23369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dinburgh Airport boss blasts Humza Yousaf and warns of 'dark days ahead'  due to 'effective travel ban' | The Scotsman">
            <a:extLst>
              <a:ext uri="{FF2B5EF4-FFF2-40B4-BE49-F238E27FC236}">
                <a16:creationId xmlns:a16="http://schemas.microsoft.com/office/drawing/2014/main" id="{DFB35A6C-7E5D-48C5-90AC-B67AC489B52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4123"/>
          <a:stretch/>
        </p:blipFill>
        <p:spPr bwMode="auto">
          <a:xfrm>
            <a:off x="6985091" y="4217652"/>
            <a:ext cx="3251580" cy="199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37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4006B5F-E307-4E66-A83C-220FF6794F23}"/>
              </a:ext>
            </a:extLst>
          </p:cNvPr>
          <p:cNvSpPr/>
          <p:nvPr/>
        </p:nvSpPr>
        <p:spPr>
          <a:xfrm>
            <a:off x="1092708" y="670111"/>
            <a:ext cx="10006579" cy="923330"/>
          </a:xfrm>
          <a:prstGeom prst="rect">
            <a:avLst/>
          </a:prstGeom>
        </p:spPr>
        <p:txBody>
          <a:bodyPr wrap="square">
            <a:spAutoFit/>
          </a:bodyPr>
          <a:lstStyle/>
          <a:p>
            <a:pPr algn="ctr"/>
            <a:r>
              <a:rPr lang="en-GB" sz="5400" b="0" i="0" dirty="0">
                <a:solidFill>
                  <a:srgbClr val="F58320"/>
                </a:solidFill>
                <a:effectLst/>
                <a:latin typeface="Modern No. 20" panose="02070704070505020303" pitchFamily="18" charset="0"/>
              </a:rPr>
              <a:t>What </a:t>
            </a:r>
            <a:r>
              <a:rPr lang="en-GB" sz="5400" dirty="0">
                <a:solidFill>
                  <a:srgbClr val="F58320"/>
                </a:solidFill>
                <a:latin typeface="Modern No. 20" panose="02070704070505020303" pitchFamily="18" charset="0"/>
              </a:rPr>
              <a:t>were we asked to do?</a:t>
            </a:r>
            <a:endParaRPr lang="en-GB" sz="5400" b="0" i="0" dirty="0">
              <a:solidFill>
                <a:srgbClr val="F58320"/>
              </a:solidFill>
              <a:effectLst/>
              <a:latin typeface="Modern No. 20" panose="02070704070505020303" pitchFamily="18" charset="0"/>
            </a:endParaRPr>
          </a:p>
        </p:txBody>
      </p:sp>
      <p:pic>
        <p:nvPicPr>
          <p:cNvPr id="2" name="Picture 2" descr="Should we say “physical” distancing instead of “social” distancing?">
            <a:extLst>
              <a:ext uri="{FF2B5EF4-FFF2-40B4-BE49-F238E27FC236}">
                <a16:creationId xmlns:a16="http://schemas.microsoft.com/office/drawing/2014/main" id="{E00AA30C-5E68-4E81-9B06-9D1E84829A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66" t="12916" r="7996" b="12460"/>
          <a:stretch/>
        </p:blipFill>
        <p:spPr bwMode="auto">
          <a:xfrm>
            <a:off x="4181808" y="3745391"/>
            <a:ext cx="3563084" cy="21886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ew UK Government Covid testing site opens in Dundee - GOV.UK">
            <a:extLst>
              <a:ext uri="{FF2B5EF4-FFF2-40B4-BE49-F238E27FC236}">
                <a16:creationId xmlns:a16="http://schemas.microsoft.com/office/drawing/2014/main" id="{33187B0F-5D2A-4781-8DFA-8F3A65B6EC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747"/>
          <a:stretch/>
        </p:blipFill>
        <p:spPr bwMode="auto">
          <a:xfrm>
            <a:off x="827806" y="3837694"/>
            <a:ext cx="2833302" cy="20040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7 Steps of Handwashing: How to Wash Your Hands Properly">
            <a:extLst>
              <a:ext uri="{FF2B5EF4-FFF2-40B4-BE49-F238E27FC236}">
                <a16:creationId xmlns:a16="http://schemas.microsoft.com/office/drawing/2014/main" id="{7609AF33-93C7-46D5-911A-DF27150908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32" t="-1137" r="13762" b="1137"/>
          <a:stretch/>
        </p:blipFill>
        <p:spPr bwMode="auto">
          <a:xfrm>
            <a:off x="8101699" y="3759288"/>
            <a:ext cx="3212401" cy="2160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ace coverings and face masks during the coronavirus pandemic - HSE">
            <a:extLst>
              <a:ext uri="{FF2B5EF4-FFF2-40B4-BE49-F238E27FC236}">
                <a16:creationId xmlns:a16="http://schemas.microsoft.com/office/drawing/2014/main" id="{774EC9E3-9DE9-449A-9AE2-B56373CD65F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2" r="12102" b="9066"/>
          <a:stretch/>
        </p:blipFill>
        <p:spPr bwMode="auto">
          <a:xfrm>
            <a:off x="836814" y="1663184"/>
            <a:ext cx="2824293" cy="20198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oman behind UK 'clap for carers' announces its return | Coronavirus | The  Guardian">
            <a:extLst>
              <a:ext uri="{FF2B5EF4-FFF2-40B4-BE49-F238E27FC236}">
                <a16:creationId xmlns:a16="http://schemas.microsoft.com/office/drawing/2014/main" id="{40DC529B-A6E7-4049-A0A4-B1D969407E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4038" y="1660158"/>
            <a:ext cx="3340062" cy="20040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mote Learning - The Kings School">
            <a:extLst>
              <a:ext uri="{FF2B5EF4-FFF2-40B4-BE49-F238E27FC236}">
                <a16:creationId xmlns:a16="http://schemas.microsoft.com/office/drawing/2014/main" id="{C6AF8E3D-4A56-41D9-B328-2FA0D497AE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7220" y="1664480"/>
            <a:ext cx="3849451" cy="199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48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CB0D3F3-D37D-4745-A4C5-C079CA773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6" name="TextBox 5">
            <a:extLst>
              <a:ext uri="{FF2B5EF4-FFF2-40B4-BE49-F238E27FC236}">
                <a16:creationId xmlns:a16="http://schemas.microsoft.com/office/drawing/2014/main" id="{B894AF3B-703C-473F-927B-B6215F3E657E}"/>
              </a:ext>
            </a:extLst>
          </p:cNvPr>
          <p:cNvSpPr txBox="1"/>
          <p:nvPr/>
        </p:nvSpPr>
        <p:spPr>
          <a:xfrm>
            <a:off x="870478" y="567794"/>
            <a:ext cx="10451044" cy="3693319"/>
          </a:xfrm>
          <a:prstGeom prst="rect">
            <a:avLst/>
          </a:prstGeom>
          <a:noFill/>
        </p:spPr>
        <p:txBody>
          <a:bodyPr wrap="square">
            <a:spAutoFit/>
          </a:bodyPr>
          <a:lstStyle/>
          <a:p>
            <a:pPr algn="ctr"/>
            <a:r>
              <a:rPr lang="en-GB" sz="3200" b="0" i="0" u="none" strike="noStrike" baseline="0" dirty="0">
                <a:latin typeface="Modern No. 20" panose="02070704070505020303" pitchFamily="18" charset="0"/>
                <a:ea typeface="Source Sans Pro SemiBold" panose="020B0603030403020204" pitchFamily="34" charset="0"/>
              </a:rPr>
              <a:t>Life has changed for everyone because of </a:t>
            </a:r>
            <a:r>
              <a:rPr lang="en-GB" sz="3200" b="0" i="0" u="none" strike="noStrike" baseline="0" dirty="0" err="1">
                <a:latin typeface="Modern No. 20" panose="02070704070505020303" pitchFamily="18" charset="0"/>
                <a:ea typeface="Source Sans Pro SemiBold" panose="020B0603030403020204" pitchFamily="34" charset="0"/>
              </a:rPr>
              <a:t>Covid</a:t>
            </a:r>
            <a:r>
              <a:rPr lang="en-GB" sz="3200" b="0" i="0" u="none" strike="noStrike" baseline="0" dirty="0">
                <a:latin typeface="Modern No. 20" panose="02070704070505020303" pitchFamily="18" charset="0"/>
                <a:ea typeface="Source Sans Pro SemiBold" panose="020B0603030403020204" pitchFamily="34" charset="0"/>
              </a:rPr>
              <a:t> but the power of words hasn’t changed at all. </a:t>
            </a:r>
          </a:p>
          <a:p>
            <a:pPr algn="ctr"/>
            <a:endParaRPr lang="en-GB" b="0" i="0" u="none" strike="noStrike" baseline="0" dirty="0">
              <a:latin typeface="Modern No. 20" panose="02070704070505020303" pitchFamily="18" charset="0"/>
              <a:ea typeface="Source Sans Pro SemiBold" panose="020B0603030403020204" pitchFamily="34" charset="0"/>
            </a:endParaRPr>
          </a:p>
          <a:p>
            <a:pPr algn="ctr"/>
            <a:r>
              <a:rPr lang="en-GB" sz="3200" b="0" i="0" u="none" strike="noStrike" baseline="0" dirty="0">
                <a:latin typeface="Modern No. 20" panose="02070704070505020303" pitchFamily="18" charset="0"/>
                <a:ea typeface="Source Sans Pro SemiBold" panose="020B0603030403020204" pitchFamily="34" charset="0"/>
              </a:rPr>
              <a:t>To celebrate World Poetry Day on 21 March,          want the teachers of </a:t>
            </a:r>
            <a:r>
              <a:rPr lang="en-GB" sz="3200" dirty="0">
                <a:latin typeface="Modern No. 20" panose="02070704070505020303" pitchFamily="18" charset="0"/>
                <a:ea typeface="Source Sans Pro SemiBold" panose="020B0603030403020204" pitchFamily="34" charset="0"/>
              </a:rPr>
              <a:t>S</a:t>
            </a:r>
            <a:r>
              <a:rPr lang="en-GB" sz="3200" b="0" i="0" u="none" strike="noStrike" baseline="0" dirty="0">
                <a:latin typeface="Modern No. 20" panose="02070704070505020303" pitchFamily="18" charset="0"/>
                <a:ea typeface="Source Sans Pro SemiBold" panose="020B0603030403020204" pitchFamily="34" charset="0"/>
              </a:rPr>
              <a:t>t Mary’s to inspire students to express themselves with their words. </a:t>
            </a:r>
          </a:p>
          <a:p>
            <a:pPr algn="ctr"/>
            <a:endParaRPr lang="en-GB" b="0" i="0" u="none" strike="noStrike" baseline="0" dirty="0">
              <a:latin typeface="Modern No. 20" panose="02070704070505020303" pitchFamily="18" charset="0"/>
              <a:ea typeface="Source Sans Pro SemiBold" panose="020B0603030403020204" pitchFamily="34" charset="0"/>
            </a:endParaRPr>
          </a:p>
          <a:p>
            <a:pPr algn="ctr"/>
            <a:r>
              <a:rPr lang="en-GB" sz="3200" b="0" i="0" u="none" strike="noStrike" baseline="0" dirty="0">
                <a:latin typeface="Modern No. 20" panose="02070704070505020303" pitchFamily="18" charset="0"/>
                <a:ea typeface="Source Sans Pro SemiBold" panose="020B0603030403020204" pitchFamily="34" charset="0"/>
              </a:rPr>
              <a:t>          want us to inspire </a:t>
            </a:r>
            <a:r>
              <a:rPr lang="en-GB" sz="3200" b="0" i="0" u="sng" strike="noStrike" baseline="0" dirty="0">
                <a:solidFill>
                  <a:srgbClr val="F58320"/>
                </a:solidFill>
                <a:latin typeface="Modern No. 20" panose="02070704070505020303" pitchFamily="18" charset="0"/>
                <a:ea typeface="Source Sans Pro SemiBold" panose="020B0603030403020204" pitchFamily="34" charset="0"/>
              </a:rPr>
              <a:t>YOU</a:t>
            </a:r>
            <a:r>
              <a:rPr lang="en-GB" sz="3200" b="0" i="0" u="none" strike="noStrike" baseline="0" dirty="0">
                <a:latin typeface="Modern No. 20" panose="02070704070505020303" pitchFamily="18" charset="0"/>
                <a:ea typeface="Source Sans Pro SemiBold" panose="020B0603030403020204" pitchFamily="34" charset="0"/>
              </a:rPr>
              <a:t> to write poetry. </a:t>
            </a:r>
            <a:endParaRPr lang="en-GB" sz="3200" b="0" i="0" dirty="0">
              <a:effectLst/>
              <a:latin typeface="Modern No. 20" panose="02070704070505020303" pitchFamily="18" charset="0"/>
              <a:ea typeface="Source Sans Pro SemiBold" panose="020B0603030403020204" pitchFamily="34" charset="0"/>
            </a:endParaRPr>
          </a:p>
        </p:txBody>
      </p:sp>
      <p:pic>
        <p:nvPicPr>
          <p:cNvPr id="3076" name="Picture 4" descr="poetry">
            <a:extLst>
              <a:ext uri="{FF2B5EF4-FFF2-40B4-BE49-F238E27FC236}">
                <a16:creationId xmlns:a16="http://schemas.microsoft.com/office/drawing/2014/main" id="{B88D5D8D-875D-43A4-8D3A-D9995B463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345" y="4261113"/>
            <a:ext cx="3905778" cy="19528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0B3E799-BEFE-44D5-AF04-992B54EA284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48302" y="1859551"/>
            <a:ext cx="781104" cy="477249"/>
          </a:xfrm>
          <a:prstGeom prst="rect">
            <a:avLst/>
          </a:prstGeom>
        </p:spPr>
      </p:pic>
      <p:pic>
        <p:nvPicPr>
          <p:cNvPr id="10" name="Picture 9">
            <a:extLst>
              <a:ext uri="{FF2B5EF4-FFF2-40B4-BE49-F238E27FC236}">
                <a16:creationId xmlns:a16="http://schemas.microsoft.com/office/drawing/2014/main" id="{591931B7-DB81-4CD1-921E-ABAECB5541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07802" y="3450089"/>
            <a:ext cx="1203824" cy="735528"/>
          </a:xfrm>
          <a:prstGeom prst="rect">
            <a:avLst/>
          </a:prstGeom>
        </p:spPr>
      </p:pic>
    </p:spTree>
    <p:extLst>
      <p:ext uri="{BB962C8B-B14F-4D97-AF65-F5344CB8AC3E}">
        <p14:creationId xmlns:p14="http://schemas.microsoft.com/office/powerpoint/2010/main" val="146710968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1288</Words>
  <Application>Microsoft Office PowerPoint</Application>
  <PresentationFormat>Widescreen</PresentationFormat>
  <Paragraphs>138</Paragraphs>
  <Slides>32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Gill Sans MT</vt:lpstr>
      <vt:lpstr>Modern No. 20</vt:lpstr>
      <vt:lpstr>PrimaryCheynes</vt:lpstr>
      <vt:lpstr>Roboto</vt:lpstr>
      <vt:lpstr>Gallery</vt:lpstr>
      <vt:lpstr>St Mary’s RC primary school  Thursday 11.03.21</vt:lpstr>
      <vt:lpstr>PowerPoint Presentation</vt:lpstr>
      <vt:lpstr>PowerPoint Presentation</vt:lpstr>
      <vt:lpstr>Literacy - writing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Numeracy</vt:lpstr>
      <vt:lpstr>PowerPoint Presentation</vt:lpstr>
      <vt:lpstr>PowerPoint Presentation</vt:lpstr>
      <vt:lpstr>PowerPoint Presentation</vt:lpstr>
      <vt:lpstr>Art</vt:lpstr>
      <vt:lpstr>Night time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RC primary school  Thursday 11.02.21</dc:title>
  <dc:creator>Dale Samson</dc:creator>
  <cp:lastModifiedBy>Dale Samson</cp:lastModifiedBy>
  <cp:revision>33</cp:revision>
  <dcterms:created xsi:type="dcterms:W3CDTF">2021-02-04T12:28:33Z</dcterms:created>
  <dcterms:modified xsi:type="dcterms:W3CDTF">2021-03-11T07:51:22Z</dcterms:modified>
</cp:coreProperties>
</file>