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61" r:id="rId7"/>
    <p:sldId id="262" r:id="rId8"/>
    <p:sldId id="263" r:id="rId9"/>
    <p:sldId id="258" r:id="rId10"/>
    <p:sldId id="259" r:id="rId11"/>
    <p:sldId id="26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4" d="100"/>
          <a:sy n="104" d="100"/>
        </p:scale>
        <p:origin x="138" y="6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3/4/2021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3/4/2021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7F9E2-26B1-4959-9694-DCC96F76CED9}"/>
              </a:ext>
            </a:extLst>
          </p:cNvPr>
          <p:cNvSpPr>
            <a:spLocks noGrp="1"/>
          </p:cNvSpPr>
          <p:nvPr>
            <p:ph type="ctrTitle"/>
          </p:nvPr>
        </p:nvSpPr>
        <p:spPr/>
        <p:txBody>
          <a:bodyPr/>
          <a:lstStyle/>
          <a:p>
            <a:r>
              <a:rPr lang="en-GB" dirty="0">
                <a:latin typeface="Comic Sans MS" panose="030F0702030302020204" pitchFamily="66" charset="0"/>
              </a:rPr>
              <a:t>Literacy </a:t>
            </a:r>
          </a:p>
        </p:txBody>
      </p:sp>
      <p:sp>
        <p:nvSpPr>
          <p:cNvPr id="3" name="Subtitle 2">
            <a:extLst>
              <a:ext uri="{FF2B5EF4-FFF2-40B4-BE49-F238E27FC236}">
                <a16:creationId xmlns:a16="http://schemas.microsoft.com/office/drawing/2014/main" id="{5B916B68-ED52-414F-8840-733AD1CFC769}"/>
              </a:ext>
            </a:extLst>
          </p:cNvPr>
          <p:cNvSpPr>
            <a:spLocks noGrp="1"/>
          </p:cNvSpPr>
          <p:nvPr>
            <p:ph type="subTitle" idx="1"/>
          </p:nvPr>
        </p:nvSpPr>
        <p:spPr/>
        <p:txBody>
          <a:bodyPr/>
          <a:lstStyle/>
          <a:p>
            <a:r>
              <a:rPr lang="en-GB" dirty="0">
                <a:latin typeface="Comic Sans MS" panose="030F0702030302020204" pitchFamily="66" charset="0"/>
              </a:rPr>
              <a:t>Handwriting</a:t>
            </a:r>
          </a:p>
        </p:txBody>
      </p:sp>
    </p:spTree>
    <p:extLst>
      <p:ext uri="{BB962C8B-B14F-4D97-AF65-F5344CB8AC3E}">
        <p14:creationId xmlns:p14="http://schemas.microsoft.com/office/powerpoint/2010/main" val="1476092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5AEEC-C2CC-484A-84DA-98619B62A03B}"/>
              </a:ext>
            </a:extLst>
          </p:cNvPr>
          <p:cNvSpPr>
            <a:spLocks noGrp="1"/>
          </p:cNvSpPr>
          <p:nvPr>
            <p:ph type="title"/>
          </p:nvPr>
        </p:nvSpPr>
        <p:spPr/>
        <p:txBody>
          <a:bodyPr>
            <a:normAutofit/>
          </a:bodyPr>
          <a:lstStyle/>
          <a:p>
            <a:r>
              <a:rPr lang="en-GB" sz="4800" dirty="0">
                <a:latin typeface="Comic Sans MS" panose="030F0702030302020204" pitchFamily="66" charset="0"/>
              </a:rPr>
              <a:t>Today…</a:t>
            </a:r>
          </a:p>
        </p:txBody>
      </p:sp>
      <p:sp>
        <p:nvSpPr>
          <p:cNvPr id="3" name="Content Placeholder 2">
            <a:extLst>
              <a:ext uri="{FF2B5EF4-FFF2-40B4-BE49-F238E27FC236}">
                <a16:creationId xmlns:a16="http://schemas.microsoft.com/office/drawing/2014/main" id="{6B5376C6-5F93-4B9F-9DD8-2CC2D62EB000}"/>
              </a:ext>
            </a:extLst>
          </p:cNvPr>
          <p:cNvSpPr>
            <a:spLocks noGrp="1"/>
          </p:cNvSpPr>
          <p:nvPr>
            <p:ph idx="1"/>
          </p:nvPr>
        </p:nvSpPr>
        <p:spPr/>
        <p:txBody>
          <a:bodyPr>
            <a:normAutofit fontScale="92500"/>
          </a:bodyPr>
          <a:lstStyle/>
          <a:p>
            <a:r>
              <a:rPr lang="en-GB" dirty="0">
                <a:latin typeface="Comic Sans MS" panose="030F0702030302020204" pitchFamily="66" charset="0"/>
              </a:rPr>
              <a:t>Learning Intention – We are learning to improve our handwriting. </a:t>
            </a:r>
          </a:p>
          <a:p>
            <a:endParaRPr lang="en-GB" dirty="0">
              <a:latin typeface="Comic Sans MS" panose="030F0702030302020204" pitchFamily="66" charset="0"/>
            </a:endParaRPr>
          </a:p>
          <a:p>
            <a:r>
              <a:rPr lang="en-GB" dirty="0">
                <a:latin typeface="Comic Sans MS" panose="030F0702030302020204" pitchFamily="66" charset="0"/>
              </a:rPr>
              <a:t>Success Criteria – </a:t>
            </a:r>
          </a:p>
          <a:p>
            <a:pPr lvl="1"/>
            <a:r>
              <a:rPr lang="en-GB" dirty="0">
                <a:latin typeface="Comic Sans MS" panose="030F0702030302020204" pitchFamily="66" charset="0"/>
              </a:rPr>
              <a:t>I can make my capital letters touch both lines. </a:t>
            </a:r>
          </a:p>
          <a:p>
            <a:pPr lvl="1"/>
            <a:r>
              <a:rPr lang="en-GB" dirty="0">
                <a:latin typeface="Comic Sans MS" panose="030F0702030302020204" pitchFamily="66" charset="0"/>
              </a:rPr>
              <a:t>I can make my lowercase letters half the size as my capital letters. </a:t>
            </a:r>
          </a:p>
          <a:p>
            <a:pPr lvl="1"/>
            <a:r>
              <a:rPr lang="en-GB" dirty="0">
                <a:latin typeface="Comic Sans MS" panose="030F0702030302020204" pitchFamily="66" charset="0"/>
              </a:rPr>
              <a:t>I can make sure the tail of my letter passes the line. </a:t>
            </a:r>
          </a:p>
          <a:p>
            <a:pPr lvl="1"/>
            <a:r>
              <a:rPr lang="en-GB" dirty="0">
                <a:latin typeface="Comic Sans MS" panose="030F0702030302020204" pitchFamily="66" charset="0"/>
              </a:rPr>
              <a:t>I can make the stem of my letter touch the top line. </a:t>
            </a:r>
          </a:p>
        </p:txBody>
      </p:sp>
    </p:spTree>
    <p:extLst>
      <p:ext uri="{BB962C8B-B14F-4D97-AF65-F5344CB8AC3E}">
        <p14:creationId xmlns:p14="http://schemas.microsoft.com/office/powerpoint/2010/main" val="1622687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BFD87-5147-4516-8801-EC6D6AF6B8E7}"/>
              </a:ext>
            </a:extLst>
          </p:cNvPr>
          <p:cNvSpPr>
            <a:spLocks noGrp="1"/>
          </p:cNvSpPr>
          <p:nvPr>
            <p:ph type="title"/>
          </p:nvPr>
        </p:nvSpPr>
        <p:spPr/>
        <p:txBody>
          <a:bodyPr/>
          <a:lstStyle/>
          <a:p>
            <a:r>
              <a:rPr lang="en-GB" dirty="0">
                <a:latin typeface="Comic Sans MS" panose="030F0702030302020204" pitchFamily="66" charset="0"/>
              </a:rPr>
              <a:t>Today’s Activity</a:t>
            </a:r>
          </a:p>
        </p:txBody>
      </p:sp>
      <p:sp>
        <p:nvSpPr>
          <p:cNvPr id="3" name="Content Placeholder 2">
            <a:extLst>
              <a:ext uri="{FF2B5EF4-FFF2-40B4-BE49-F238E27FC236}">
                <a16:creationId xmlns:a16="http://schemas.microsoft.com/office/drawing/2014/main" id="{793B98EC-5509-48E9-8B17-E311BC9C0E62}"/>
              </a:ext>
            </a:extLst>
          </p:cNvPr>
          <p:cNvSpPr>
            <a:spLocks noGrp="1"/>
          </p:cNvSpPr>
          <p:nvPr>
            <p:ph idx="1"/>
          </p:nvPr>
        </p:nvSpPr>
        <p:spPr/>
        <p:txBody>
          <a:bodyPr>
            <a:normAutofit lnSpcReduction="10000"/>
          </a:bodyPr>
          <a:lstStyle/>
          <a:p>
            <a:r>
              <a:rPr lang="en-GB" dirty="0">
                <a:latin typeface="Comic Sans MS" panose="030F0702030302020204" pitchFamily="66" charset="0"/>
              </a:rPr>
              <a:t>Today, I would like you to write a diary entry all about our time doing home learning!</a:t>
            </a:r>
          </a:p>
          <a:p>
            <a:r>
              <a:rPr lang="en-GB" dirty="0">
                <a:latin typeface="Comic Sans MS" panose="030F0702030302020204" pitchFamily="66" charset="0"/>
              </a:rPr>
              <a:t>You should include things such as your thoughts or feelings, what you got up to, if you missed anything about school and how you are feeling about returning to school on Monday.</a:t>
            </a:r>
          </a:p>
          <a:p>
            <a:r>
              <a:rPr lang="en-GB" dirty="0">
                <a:latin typeface="Comic Sans MS" panose="030F0702030302020204" pitchFamily="66" charset="0"/>
              </a:rPr>
              <a:t> </a:t>
            </a:r>
          </a:p>
          <a:p>
            <a:r>
              <a:rPr lang="en-GB" dirty="0">
                <a:latin typeface="Comic Sans MS" panose="030F0702030302020204" pitchFamily="66" charset="0"/>
              </a:rPr>
              <a:t>Today’s focus is on handwriting, so take your time and make it as neat as you can. </a:t>
            </a:r>
          </a:p>
        </p:txBody>
      </p:sp>
    </p:spTree>
    <p:extLst>
      <p:ext uri="{BB962C8B-B14F-4D97-AF65-F5344CB8AC3E}">
        <p14:creationId xmlns:p14="http://schemas.microsoft.com/office/powerpoint/2010/main" val="935190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33F0879-3DA0-4CB8-B35E-A0AD4255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4D2183-F388-476E-92A9-D6639D69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43462E7-1698-4B21-BE89-AEFAC7C2F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ADBFD87-5147-4516-8801-EC6D6AF6B8E7}"/>
              </a:ext>
            </a:extLst>
          </p:cNvPr>
          <p:cNvSpPr>
            <a:spLocks noGrp="1"/>
          </p:cNvSpPr>
          <p:nvPr>
            <p:ph type="title"/>
          </p:nvPr>
        </p:nvSpPr>
        <p:spPr>
          <a:xfrm>
            <a:off x="929140" y="972766"/>
            <a:ext cx="2835464" cy="1254868"/>
          </a:xfrm>
        </p:spPr>
        <p:txBody>
          <a:bodyPr anchor="b">
            <a:normAutofit/>
          </a:bodyPr>
          <a:lstStyle/>
          <a:p>
            <a:r>
              <a:rPr lang="en-GB" sz="2800" dirty="0">
                <a:solidFill>
                  <a:srgbClr val="262626"/>
                </a:solidFill>
                <a:latin typeface="Comic Sans MS" panose="030F0702030302020204" pitchFamily="66" charset="0"/>
              </a:rPr>
              <a:t>Today’s Activity</a:t>
            </a:r>
          </a:p>
        </p:txBody>
      </p:sp>
      <p:sp>
        <p:nvSpPr>
          <p:cNvPr id="10" name="Content Placeholder 9">
            <a:extLst>
              <a:ext uri="{FF2B5EF4-FFF2-40B4-BE49-F238E27FC236}">
                <a16:creationId xmlns:a16="http://schemas.microsoft.com/office/drawing/2014/main" id="{67E8D0CD-FCF5-4D38-89AE-01331AFE130A}"/>
              </a:ext>
            </a:extLst>
          </p:cNvPr>
          <p:cNvSpPr>
            <a:spLocks noGrp="1"/>
          </p:cNvSpPr>
          <p:nvPr>
            <p:ph idx="1"/>
          </p:nvPr>
        </p:nvSpPr>
        <p:spPr>
          <a:xfrm>
            <a:off x="929141" y="2430471"/>
            <a:ext cx="2835464" cy="3552039"/>
          </a:xfrm>
        </p:spPr>
        <p:txBody>
          <a:bodyPr>
            <a:normAutofit fontScale="92500"/>
          </a:bodyPr>
          <a:lstStyle/>
          <a:p>
            <a:r>
              <a:rPr lang="en-US" dirty="0">
                <a:solidFill>
                  <a:srgbClr val="262626"/>
                </a:solidFill>
                <a:latin typeface="Comic Sans MS" panose="030F0702030302020204" pitchFamily="66" charset="0"/>
              </a:rPr>
              <a:t>Here is an example of a diary. </a:t>
            </a:r>
          </a:p>
          <a:p>
            <a:endParaRPr lang="en-US" dirty="0">
              <a:solidFill>
                <a:srgbClr val="262626"/>
              </a:solidFill>
              <a:latin typeface="Comic Sans MS" panose="030F0702030302020204" pitchFamily="66" charset="0"/>
            </a:endParaRPr>
          </a:p>
          <a:p>
            <a:r>
              <a:rPr lang="en-US" dirty="0">
                <a:solidFill>
                  <a:srgbClr val="262626"/>
                </a:solidFill>
                <a:latin typeface="Comic Sans MS" panose="030F0702030302020204" pitchFamily="66" charset="0"/>
              </a:rPr>
              <a:t>You can use this to help structure your diary but we need lots more detail!</a:t>
            </a:r>
          </a:p>
        </p:txBody>
      </p:sp>
      <p:sp useBgFill="1">
        <p:nvSpPr>
          <p:cNvPr id="19" name="Rectangle 18">
            <a:extLst>
              <a:ext uri="{FF2B5EF4-FFF2-40B4-BE49-F238E27FC236}">
                <a16:creationId xmlns:a16="http://schemas.microsoft.com/office/drawing/2014/main" id="{6C22FCAC-D7EC-4A52-B153-FF761E223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FAA7FAB-3291-431C-864C-0FD15CF946B9}"/>
              </a:ext>
            </a:extLst>
          </p:cNvPr>
          <p:cNvPicPr>
            <a:picLocks noChangeAspect="1"/>
          </p:cNvPicPr>
          <p:nvPr/>
        </p:nvPicPr>
        <p:blipFill>
          <a:blip r:embed="rId3"/>
          <a:stretch>
            <a:fillRect/>
          </a:stretch>
        </p:blipFill>
        <p:spPr>
          <a:xfrm>
            <a:off x="5213880" y="987791"/>
            <a:ext cx="6559729" cy="4899891"/>
          </a:xfrm>
          <a:prstGeom prst="rect">
            <a:avLst/>
          </a:prstGeom>
        </p:spPr>
      </p:pic>
    </p:spTree>
    <p:extLst>
      <p:ext uri="{BB962C8B-B14F-4D97-AF65-F5344CB8AC3E}">
        <p14:creationId xmlns:p14="http://schemas.microsoft.com/office/powerpoint/2010/main" val="3207350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66CF8-D357-4285-A36F-42B0E1251952}"/>
              </a:ext>
            </a:extLst>
          </p:cNvPr>
          <p:cNvSpPr>
            <a:spLocks noGrp="1"/>
          </p:cNvSpPr>
          <p:nvPr>
            <p:ph type="title"/>
          </p:nvPr>
        </p:nvSpPr>
        <p:spPr/>
        <p:txBody>
          <a:bodyPr/>
          <a:lstStyle/>
          <a:p>
            <a:r>
              <a:rPr lang="en-GB" dirty="0">
                <a:latin typeface="Comic Sans MS" panose="030F0702030302020204" pitchFamily="66" charset="0"/>
              </a:rPr>
              <a:t>Letter Formation</a:t>
            </a:r>
          </a:p>
        </p:txBody>
      </p:sp>
      <p:sp>
        <p:nvSpPr>
          <p:cNvPr id="3" name="Content Placeholder 2">
            <a:extLst>
              <a:ext uri="{FF2B5EF4-FFF2-40B4-BE49-F238E27FC236}">
                <a16:creationId xmlns:a16="http://schemas.microsoft.com/office/drawing/2014/main" id="{8FA356A0-839B-47E8-9099-1D9F91792D51}"/>
              </a:ext>
            </a:extLst>
          </p:cNvPr>
          <p:cNvSpPr>
            <a:spLocks noGrp="1"/>
          </p:cNvSpPr>
          <p:nvPr>
            <p:ph idx="1"/>
          </p:nvPr>
        </p:nvSpPr>
        <p:spPr/>
        <p:txBody>
          <a:bodyPr>
            <a:normAutofit lnSpcReduction="10000"/>
          </a:bodyPr>
          <a:lstStyle/>
          <a:p>
            <a:r>
              <a:rPr lang="en-GB" dirty="0">
                <a:latin typeface="Comic Sans MS" panose="030F0702030302020204" pitchFamily="66" charset="0"/>
              </a:rPr>
              <a:t>On the next few slides are pictures of letters. </a:t>
            </a:r>
          </a:p>
          <a:p>
            <a:r>
              <a:rPr lang="en-GB" dirty="0">
                <a:latin typeface="Comic Sans MS" panose="030F0702030302020204" pitchFamily="66" charset="0"/>
              </a:rPr>
              <a:t>Use these pictures to help with your handwriting. </a:t>
            </a:r>
          </a:p>
          <a:p>
            <a:r>
              <a:rPr lang="en-GB" dirty="0">
                <a:latin typeface="Comic Sans MS" panose="030F0702030302020204" pitchFamily="66" charset="0"/>
              </a:rPr>
              <a:t>Notice the capital letters are touching both of the lines. </a:t>
            </a:r>
          </a:p>
          <a:p>
            <a:r>
              <a:rPr lang="en-GB" dirty="0">
                <a:latin typeface="Comic Sans MS" panose="030F0702030302020204" pitchFamily="66" charset="0"/>
              </a:rPr>
              <a:t>The lowercase letters are half the size of the capital letters. </a:t>
            </a:r>
          </a:p>
          <a:p>
            <a:r>
              <a:rPr lang="en-GB" dirty="0">
                <a:latin typeface="Comic Sans MS" panose="030F0702030302020204" pitchFamily="66" charset="0"/>
              </a:rPr>
              <a:t>The tails of letters are passed the bottom line.</a:t>
            </a:r>
          </a:p>
          <a:p>
            <a:r>
              <a:rPr lang="en-GB" dirty="0">
                <a:latin typeface="Comic Sans MS" panose="030F0702030302020204" pitchFamily="66" charset="0"/>
              </a:rPr>
              <a:t>The stem of letters are touching the top line. </a:t>
            </a:r>
          </a:p>
          <a:p>
            <a:r>
              <a:rPr lang="en-GB" dirty="0">
                <a:latin typeface="Comic Sans MS" panose="030F0702030302020204" pitchFamily="66" charset="0"/>
              </a:rPr>
              <a:t>Make sure you try to write like this in your letter</a:t>
            </a:r>
          </a:p>
        </p:txBody>
      </p:sp>
    </p:spTree>
    <p:extLst>
      <p:ext uri="{BB962C8B-B14F-4D97-AF65-F5344CB8AC3E}">
        <p14:creationId xmlns:p14="http://schemas.microsoft.com/office/powerpoint/2010/main" val="1473163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D016D0-B290-4CA0-900E-F539047B223C}"/>
              </a:ext>
            </a:extLst>
          </p:cNvPr>
          <p:cNvSpPr>
            <a:spLocks noGrp="1"/>
          </p:cNvSpPr>
          <p:nvPr>
            <p:ph type="title"/>
          </p:nvPr>
        </p:nvSpPr>
        <p:spPr>
          <a:xfrm>
            <a:off x="1295400" y="589963"/>
            <a:ext cx="9601196" cy="1303867"/>
          </a:xfrm>
        </p:spPr>
        <p:txBody>
          <a:bodyPr/>
          <a:lstStyle/>
          <a:p>
            <a:r>
              <a:rPr lang="en-GB" dirty="0">
                <a:latin typeface="Comic Sans MS" panose="030F0702030302020204" pitchFamily="66" charset="0"/>
              </a:rPr>
              <a:t>Capital Letters </a:t>
            </a:r>
          </a:p>
        </p:txBody>
      </p:sp>
      <p:pic>
        <p:nvPicPr>
          <p:cNvPr id="6" name="Picture 5" descr="A picture containing text, white, door, computer&#10;&#10;Description automatically generated">
            <a:extLst>
              <a:ext uri="{FF2B5EF4-FFF2-40B4-BE49-F238E27FC236}">
                <a16:creationId xmlns:a16="http://schemas.microsoft.com/office/drawing/2014/main" id="{37327237-3439-47EB-9D3E-3F5CDE9A8CE4}"/>
              </a:ext>
            </a:extLst>
          </p:cNvPr>
          <p:cNvPicPr>
            <a:picLocks noChangeAspect="1"/>
          </p:cNvPicPr>
          <p:nvPr/>
        </p:nvPicPr>
        <p:blipFill>
          <a:blip r:embed="rId2"/>
          <a:stretch>
            <a:fillRect/>
          </a:stretch>
        </p:blipFill>
        <p:spPr>
          <a:xfrm rot="16200000">
            <a:off x="3860773" y="-625827"/>
            <a:ext cx="4470449" cy="8975187"/>
          </a:xfrm>
          <a:prstGeom prst="rect">
            <a:avLst/>
          </a:prstGeom>
        </p:spPr>
      </p:pic>
    </p:spTree>
    <p:extLst>
      <p:ext uri="{BB962C8B-B14F-4D97-AF65-F5344CB8AC3E}">
        <p14:creationId xmlns:p14="http://schemas.microsoft.com/office/powerpoint/2010/main" val="1342495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2EE83-9F58-4334-9B90-5D89FF88D375}"/>
              </a:ext>
            </a:extLst>
          </p:cNvPr>
          <p:cNvSpPr>
            <a:spLocks noGrp="1"/>
          </p:cNvSpPr>
          <p:nvPr>
            <p:ph type="title"/>
          </p:nvPr>
        </p:nvSpPr>
        <p:spPr>
          <a:xfrm>
            <a:off x="1295402" y="385784"/>
            <a:ext cx="9601196" cy="1303867"/>
          </a:xfrm>
        </p:spPr>
        <p:txBody>
          <a:bodyPr/>
          <a:lstStyle/>
          <a:p>
            <a:r>
              <a:rPr lang="en-GB" dirty="0">
                <a:latin typeface="Comic Sans MS" panose="030F0702030302020204" pitchFamily="66" charset="0"/>
              </a:rPr>
              <a:t>Capital and Lowercase Letters </a:t>
            </a:r>
          </a:p>
        </p:txBody>
      </p:sp>
      <p:pic>
        <p:nvPicPr>
          <p:cNvPr id="4" name="Picture 3" descr="A picture containing calendar&#10;&#10;Description automatically generated">
            <a:extLst>
              <a:ext uri="{FF2B5EF4-FFF2-40B4-BE49-F238E27FC236}">
                <a16:creationId xmlns:a16="http://schemas.microsoft.com/office/drawing/2014/main" id="{FAC5DA87-E579-4B8A-A599-7B238EB78152}"/>
              </a:ext>
            </a:extLst>
          </p:cNvPr>
          <p:cNvPicPr>
            <a:picLocks noChangeAspect="1"/>
          </p:cNvPicPr>
          <p:nvPr/>
        </p:nvPicPr>
        <p:blipFill>
          <a:blip r:embed="rId2"/>
          <a:stretch>
            <a:fillRect/>
          </a:stretch>
        </p:blipFill>
        <p:spPr>
          <a:xfrm rot="16200000">
            <a:off x="3854008" y="-633590"/>
            <a:ext cx="4587150" cy="8918920"/>
          </a:xfrm>
          <a:prstGeom prst="rect">
            <a:avLst/>
          </a:prstGeom>
        </p:spPr>
      </p:pic>
    </p:spTree>
    <p:extLst>
      <p:ext uri="{BB962C8B-B14F-4D97-AF65-F5344CB8AC3E}">
        <p14:creationId xmlns:p14="http://schemas.microsoft.com/office/powerpoint/2010/main" val="2825334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B62F7-DBAB-44D5-B47C-3FEC24250181}"/>
              </a:ext>
            </a:extLst>
          </p:cNvPr>
          <p:cNvSpPr>
            <a:spLocks noGrp="1"/>
          </p:cNvSpPr>
          <p:nvPr>
            <p:ph type="title"/>
          </p:nvPr>
        </p:nvSpPr>
        <p:spPr>
          <a:xfrm>
            <a:off x="1295402" y="346027"/>
            <a:ext cx="9601196" cy="1303867"/>
          </a:xfrm>
        </p:spPr>
        <p:txBody>
          <a:bodyPr/>
          <a:lstStyle/>
          <a:p>
            <a:r>
              <a:rPr lang="en-GB" dirty="0">
                <a:latin typeface="Comic Sans MS" panose="030F0702030302020204" pitchFamily="66" charset="0"/>
              </a:rPr>
              <a:t>Tail and Stem Letters </a:t>
            </a:r>
          </a:p>
        </p:txBody>
      </p:sp>
      <p:pic>
        <p:nvPicPr>
          <p:cNvPr id="4" name="Picture 3" descr="Diagram, schematic&#10;&#10;Description automatically generated">
            <a:extLst>
              <a:ext uri="{FF2B5EF4-FFF2-40B4-BE49-F238E27FC236}">
                <a16:creationId xmlns:a16="http://schemas.microsoft.com/office/drawing/2014/main" id="{50F33E9D-39FC-4566-AA68-2FACCCB8F3B2}"/>
              </a:ext>
            </a:extLst>
          </p:cNvPr>
          <p:cNvPicPr>
            <a:picLocks noChangeAspect="1"/>
          </p:cNvPicPr>
          <p:nvPr/>
        </p:nvPicPr>
        <p:blipFill>
          <a:blip r:embed="rId2"/>
          <a:stretch>
            <a:fillRect/>
          </a:stretch>
        </p:blipFill>
        <p:spPr>
          <a:xfrm rot="16200000">
            <a:off x="3822303" y="-500699"/>
            <a:ext cx="4547394" cy="8820444"/>
          </a:xfrm>
          <a:prstGeom prst="rect">
            <a:avLst/>
          </a:prstGeom>
        </p:spPr>
      </p:pic>
    </p:spTree>
    <p:extLst>
      <p:ext uri="{BB962C8B-B14F-4D97-AF65-F5344CB8AC3E}">
        <p14:creationId xmlns:p14="http://schemas.microsoft.com/office/powerpoint/2010/main" val="429476037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5BB234228D5D54B9CC44B0C2246D40B" ma:contentTypeVersion="11" ma:contentTypeDescription="Create a new document." ma:contentTypeScope="" ma:versionID="7206cae5b40d176eb61d1e372661180a">
  <xsd:schema xmlns:xsd="http://www.w3.org/2001/XMLSchema" xmlns:xs="http://www.w3.org/2001/XMLSchema" xmlns:p="http://schemas.microsoft.com/office/2006/metadata/properties" xmlns:ns3="f72add89-89d6-4af0-975b-a071a42f0d26" xmlns:ns4="55a29eb7-b95b-4960-8074-daa2c0497e49" targetNamespace="http://schemas.microsoft.com/office/2006/metadata/properties" ma:root="true" ma:fieldsID="06221059fc8125bb90e145520fa0de62" ns3:_="" ns4:_="">
    <xsd:import namespace="f72add89-89d6-4af0-975b-a071a42f0d26"/>
    <xsd:import namespace="55a29eb7-b95b-4960-8074-daa2c0497e4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2add89-89d6-4af0-975b-a071a42f0d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a29eb7-b95b-4960-8074-daa2c0497e4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5ADF6D-3989-4382-A2AD-1299CE5B450D}">
  <ds:schemaRefs>
    <ds:schemaRef ds:uri="http://purl.org/dc/elements/1.1/"/>
    <ds:schemaRef ds:uri="http://schemas.microsoft.com/office/2006/metadata/properties"/>
    <ds:schemaRef ds:uri="http://schemas.microsoft.com/office/2006/documentManagement/types"/>
    <ds:schemaRef ds:uri="f72add89-89d6-4af0-975b-a071a42f0d26"/>
    <ds:schemaRef ds:uri="http://purl.org/dc/terms/"/>
    <ds:schemaRef ds:uri="http://schemas.openxmlformats.org/package/2006/metadata/core-properties"/>
    <ds:schemaRef ds:uri="http://purl.org/dc/dcmitype/"/>
    <ds:schemaRef ds:uri="http://schemas.microsoft.com/office/infopath/2007/PartnerControls"/>
    <ds:schemaRef ds:uri="55a29eb7-b95b-4960-8074-daa2c0497e49"/>
    <ds:schemaRef ds:uri="http://www.w3.org/XML/1998/namespace"/>
  </ds:schemaRefs>
</ds:datastoreItem>
</file>

<file path=customXml/itemProps2.xml><?xml version="1.0" encoding="utf-8"?>
<ds:datastoreItem xmlns:ds="http://schemas.openxmlformats.org/officeDocument/2006/customXml" ds:itemID="{B0C21017-EB0D-4F98-830E-0D377A99B2E1}">
  <ds:schemaRefs>
    <ds:schemaRef ds:uri="http://schemas.microsoft.com/sharepoint/v3/contenttype/forms"/>
  </ds:schemaRefs>
</ds:datastoreItem>
</file>

<file path=customXml/itemProps3.xml><?xml version="1.0" encoding="utf-8"?>
<ds:datastoreItem xmlns:ds="http://schemas.openxmlformats.org/officeDocument/2006/customXml" ds:itemID="{C3067446-EA9D-4A9F-B678-52A99E7F31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2add89-89d6-4af0-975b-a071a42f0d26"/>
    <ds:schemaRef ds:uri="55a29eb7-b95b-4960-8074-daa2c0497e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Organic</Template>
  <TotalTime>75</TotalTime>
  <Words>255</Words>
  <Application>Microsoft Office PowerPoint</Application>
  <PresentationFormat>Widescreen</PresentationFormat>
  <Paragraphs>30</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Comic Sans MS</vt:lpstr>
      <vt:lpstr>Garamond</vt:lpstr>
      <vt:lpstr>Organic</vt:lpstr>
      <vt:lpstr>Literacy </vt:lpstr>
      <vt:lpstr>Today…</vt:lpstr>
      <vt:lpstr>Today’s Activity</vt:lpstr>
      <vt:lpstr>Today’s Activity</vt:lpstr>
      <vt:lpstr>Letter Formation</vt:lpstr>
      <vt:lpstr>Capital Letters </vt:lpstr>
      <vt:lpstr>Capital and Lowercase Letters </vt:lpstr>
      <vt:lpstr>Tail and Stem Letters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Literacy </dc:title>
  <dc:creator>Kiera Keesing</dc:creator>
  <cp:lastModifiedBy>Callum White</cp:lastModifiedBy>
  <cp:revision>7</cp:revision>
  <dcterms:created xsi:type="dcterms:W3CDTF">2021-02-25T11:18:16Z</dcterms:created>
  <dcterms:modified xsi:type="dcterms:W3CDTF">2021-03-04T11:59:57Z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0x01010055BB234228D5D54B9CC44B0C2246D40B</vt:lpwstr>
  </property>
</Properties>
</file>