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324" r:id="rId4"/>
    <p:sldId id="317" r:id="rId5"/>
    <p:sldId id="325" r:id="rId6"/>
    <p:sldId id="326" r:id="rId7"/>
    <p:sldId id="327" r:id="rId8"/>
    <p:sldId id="328" r:id="rId9"/>
    <p:sldId id="329" r:id="rId10"/>
    <p:sldId id="318" r:id="rId11"/>
    <p:sldId id="321" r:id="rId12"/>
    <p:sldId id="322" r:id="rId13"/>
    <p:sldId id="323" r:id="rId14"/>
    <p:sldId id="32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DB16-F9B8-4937-996E-E106977E8B62}" type="datetimeFigureOut">
              <a:rPr lang="en-GB" smtClean="0"/>
              <a:t>04/03/2021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11ED-38A7-4131-9D47-CAE0463EDD77}" type="slidenum">
              <a:rPr lang="en-GB" smtClean="0"/>
              <a:t>‹#›</a:t>
            </a:fld>
            <a:endParaRPr lang="en-GB"/>
          </a:p>
        </p:txBody>
      </p:sp>
    </p:spTree>
    <p:extLst>
      <p:ext uri="{BB962C8B-B14F-4D97-AF65-F5344CB8AC3E}">
        <p14:creationId xmlns:p14="http://schemas.microsoft.com/office/powerpoint/2010/main" val="743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04/03/2021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02AFF043-220E-4EF7-8BBD-9D1D08CEFC3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5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1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01C85-DD0C-4BA5-9655-ED13E621930C}"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723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01C85-DD0C-4BA5-9655-ED13E621930C}"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AFF043-220E-4EF7-8BBD-9D1D08CEFC3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23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01C85-DD0C-4BA5-9655-ED13E621930C}"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11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01C85-DD0C-4BA5-9655-ED13E621930C}"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AFF043-220E-4EF7-8BBD-9D1D08CEFC3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0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01C85-DD0C-4BA5-9655-ED13E621930C}"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AFF043-220E-4EF7-8BBD-9D1D08CEFC3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7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1C85-DD0C-4BA5-9655-ED13E621930C}"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AFF043-220E-4EF7-8BBD-9D1D08CEFC39}" type="slidenum">
              <a:rPr lang="en-GB" smtClean="0"/>
              <a:t>‹#›</a:t>
            </a:fld>
            <a:endParaRPr lang="en-GB"/>
          </a:p>
        </p:txBody>
      </p:sp>
    </p:spTree>
    <p:extLst>
      <p:ext uri="{BB962C8B-B14F-4D97-AF65-F5344CB8AC3E}">
        <p14:creationId xmlns:p14="http://schemas.microsoft.com/office/powerpoint/2010/main" val="336301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E01C85-DD0C-4BA5-9655-ED13E621930C}"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42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2E01C85-DD0C-4BA5-9655-ED13E621930C}" type="datetimeFigureOut">
              <a:rPr lang="en-GB" smtClean="0"/>
              <a:t>04/03/2021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02AFF043-220E-4EF7-8BBD-9D1D08CEFC3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5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E01C85-DD0C-4BA5-9655-ED13E621930C}" type="datetimeFigureOut">
              <a:rPr lang="en-GB" smtClean="0"/>
              <a:t>04/03/2021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2AFF043-220E-4EF7-8BBD-9D1D08CEFC3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8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gsouto-digitalteacher.blogspot.com/2018/02/schools-lets-talk-world-cancer-day.html" TargetMode="External"/><Relationship Id="rId3" Type="http://schemas.openxmlformats.org/officeDocument/2006/relationships/hyperlink" Target="https://www.freeimageslive.co.uk/free_stock_image/mathematicsjpg-0" TargetMode="External"/><Relationship Id="rId7" Type="http://schemas.openxmlformats.org/officeDocument/2006/relationships/image" Target="../media/image13.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en.wikipedia.org/wiki/Fountain_pen" TargetMode="External"/><Relationship Id="rId5" Type="http://schemas.openxmlformats.org/officeDocument/2006/relationships/image" Target="../media/image12.jpg"/><Relationship Id="rId4" Type="http://schemas.openxmlformats.org/officeDocument/2006/relationships/hyperlink" Target="https://creativecommons.org/licenses/by/3.0/"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l0k6XqfFEU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eccionsociais.blogspot.com/2019/09/the-most-common-irregular-verbs.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learn.e-limu.org/topic/view/?c=132"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earn.e-limu.org/topic/view/?c=141"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readingworkshop.com/2013_04_01_archive.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shark-underwater-2747248/"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1">
            <a:extLst>
              <a:ext uri="{FF2B5EF4-FFF2-40B4-BE49-F238E27FC236}">
                <a16:creationId xmlns:a16="http://schemas.microsoft.com/office/drawing/2014/main" id="{F5CADCA8-2942-497A-8C7C-F3050F6FCD0C}"/>
              </a:ext>
            </a:extLst>
          </p:cNvPr>
          <p:cNvSpPr>
            <a:spLocks noGrp="1"/>
          </p:cNvSpPr>
          <p:nvPr>
            <p:ph type="ctrTitle"/>
          </p:nvPr>
        </p:nvSpPr>
        <p:spPr>
          <a:xfrm>
            <a:off x="5770072" y="964769"/>
            <a:ext cx="4966432" cy="2376915"/>
          </a:xfrm>
        </p:spPr>
        <p:txBody>
          <a:bodyPr>
            <a:normAutofit/>
          </a:bodyPr>
          <a:lstStyle/>
          <a:p>
            <a:r>
              <a:rPr lang="en-GB" sz="4200" dirty="0"/>
              <a:t>St Mary’s RC primary school </a:t>
            </a:r>
            <a:br>
              <a:rPr lang="en-GB" sz="4200" dirty="0"/>
            </a:br>
            <a:r>
              <a:rPr lang="en-GB" sz="4200" dirty="0"/>
              <a:t>Friday 5</a:t>
            </a:r>
            <a:r>
              <a:rPr lang="en-GB" sz="4200" baseline="30000" dirty="0"/>
              <a:t>th</a:t>
            </a:r>
            <a:r>
              <a:rPr lang="en-GB" sz="4200" dirty="0"/>
              <a:t> March 05.03.21</a:t>
            </a:r>
            <a:endParaRPr lang="en-US" sz="4200" dirty="0"/>
          </a:p>
        </p:txBody>
      </p:sp>
      <p:sp>
        <p:nvSpPr>
          <p:cNvPr id="7" name="Subtitle 6">
            <a:extLst>
              <a:ext uri="{FF2B5EF4-FFF2-40B4-BE49-F238E27FC236}">
                <a16:creationId xmlns:a16="http://schemas.microsoft.com/office/drawing/2014/main" id="{B5EB4A20-0EE9-4ACC-B46C-5E53D0378A07}"/>
              </a:ext>
            </a:extLst>
          </p:cNvPr>
          <p:cNvSpPr>
            <a:spLocks noGrp="1"/>
          </p:cNvSpPr>
          <p:nvPr>
            <p:ph type="subTitle" idx="1"/>
          </p:nvPr>
        </p:nvSpPr>
        <p:spPr>
          <a:xfrm>
            <a:off x="5770074" y="3529159"/>
            <a:ext cx="4972063" cy="1612688"/>
          </a:xfrm>
        </p:spPr>
        <p:txBody>
          <a:bodyPr>
            <a:normAutofit/>
          </a:bodyPr>
          <a:lstStyle/>
          <a:p>
            <a:r>
              <a:rPr lang="en-GB" dirty="0"/>
              <a:t>P4 and P5</a:t>
            </a:r>
          </a:p>
        </p:txBody>
      </p:sp>
      <p:grpSp>
        <p:nvGrpSpPr>
          <p:cNvPr id="19" name="Group 1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20" name="Rectangle 1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2">
            <a:extLst>
              <a:ext uri="{FF2B5EF4-FFF2-40B4-BE49-F238E27FC236}">
                <a16:creationId xmlns:a16="http://schemas.microsoft.com/office/drawing/2014/main" id="{7E30C0D8-AD45-47DE-ACC1-AA48F84C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171"/>
          <a:stretch/>
        </p:blipFill>
        <p:spPr bwMode="auto">
          <a:xfrm>
            <a:off x="1271223" y="1116345"/>
            <a:ext cx="336214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8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5B13-B472-4EBA-B4FC-D442F9A3FDD3}"/>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DF06F75C-2B50-4D4B-86CC-2C3B4690719C}"/>
              </a:ext>
            </a:extLst>
          </p:cNvPr>
          <p:cNvSpPr>
            <a:spLocks noGrp="1"/>
          </p:cNvSpPr>
          <p:nvPr>
            <p:ph idx="1"/>
          </p:nvPr>
        </p:nvSpPr>
        <p:spPr/>
        <p:txBody>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 We are learning to use addition.</a:t>
            </a:r>
          </a:p>
          <a:p>
            <a:pPr marL="0" indent="0">
              <a:buNone/>
            </a:pPr>
            <a:r>
              <a:rPr lang="en-GB" dirty="0">
                <a:latin typeface="PrimaryCheynes" panose="020B0500000000000000" pitchFamily="34" charset="0"/>
              </a:rPr>
              <a:t>Success Criteria</a:t>
            </a:r>
          </a:p>
          <a:p>
            <a:r>
              <a:rPr lang="en-GB" dirty="0">
                <a:latin typeface="PrimaryCheynes" panose="020B0500000000000000" pitchFamily="34" charset="0"/>
              </a:rPr>
              <a:t>Complete the following number tasks on </a:t>
            </a:r>
            <a:r>
              <a:rPr lang="en-GB" dirty="0" err="1">
                <a:latin typeface="PrimaryCheynes" panose="020B0500000000000000" pitchFamily="34" charset="0"/>
              </a:rPr>
              <a:t>Topmarks</a:t>
            </a:r>
            <a:r>
              <a:rPr lang="en-GB" dirty="0">
                <a:latin typeface="PrimaryCheynes" panose="020B0500000000000000" pitchFamily="34" charset="0"/>
              </a:rPr>
              <a:t>.</a:t>
            </a:r>
          </a:p>
          <a:p>
            <a:r>
              <a:rPr lang="en-GB" dirty="0">
                <a:latin typeface="PrimaryCheynes" panose="020B0500000000000000" pitchFamily="34" charset="0"/>
              </a:rPr>
              <a:t>Choose the Mild, Hot or Spicy Chilli challenge.</a:t>
            </a:r>
          </a:p>
          <a:p>
            <a:r>
              <a:rPr lang="en-GB" dirty="0">
                <a:latin typeface="PrimaryCheynes" panose="020B0500000000000000" pitchFamily="34" charset="0"/>
              </a:rPr>
              <a:t>Don’t worry if you do have internet access, complete a number activity in your home learning pack.</a:t>
            </a:r>
          </a:p>
          <a:p>
            <a:pPr marL="0" indent="0">
              <a:buNone/>
            </a:pPr>
            <a:endParaRPr lang="en-GB" dirty="0"/>
          </a:p>
        </p:txBody>
      </p:sp>
      <p:pic>
        <p:nvPicPr>
          <p:cNvPr id="4" name="Recorded Sound">
            <a:hlinkClick r:id="" action="ppaction://media"/>
            <a:extLst>
              <a:ext uri="{FF2B5EF4-FFF2-40B4-BE49-F238E27FC236}">
                <a16:creationId xmlns:a16="http://schemas.microsoft.com/office/drawing/2014/main" id="{86C88243-9B08-42D9-AF2B-EEF359DB8F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04244" y="499719"/>
            <a:ext cx="609600" cy="609600"/>
          </a:xfrm>
          <a:prstGeom prst="rect">
            <a:avLst/>
          </a:prstGeom>
        </p:spPr>
      </p:pic>
    </p:spTree>
    <p:extLst>
      <p:ext uri="{BB962C8B-B14F-4D97-AF65-F5344CB8AC3E}">
        <p14:creationId xmlns:p14="http://schemas.microsoft.com/office/powerpoint/2010/main" val="20739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1FDE-4CC5-45B9-92A4-0D8FCA3C4843}"/>
              </a:ext>
            </a:extLst>
          </p:cNvPr>
          <p:cNvSpPr>
            <a:spLocks noGrp="1"/>
          </p:cNvSpPr>
          <p:nvPr>
            <p:ph type="title"/>
          </p:nvPr>
        </p:nvSpPr>
        <p:spPr/>
        <p:txBody>
          <a:bodyPr>
            <a:normAutofit fontScale="90000"/>
          </a:bodyPr>
          <a:lstStyle/>
          <a:p>
            <a:r>
              <a:rPr lang="en-GB" dirty="0"/>
              <a:t>Numeracy</a:t>
            </a:r>
            <a:br>
              <a:rPr lang="en-GB" dirty="0"/>
            </a:br>
            <a:r>
              <a:rPr lang="en-GB" sz="3100" dirty="0">
                <a:hlinkClick r:id="rId2"/>
              </a:rPr>
              <a:t>https://www.topmarks.co.uk/maths-games/daily10</a:t>
            </a:r>
            <a:r>
              <a:rPr lang="en-GB" sz="3100" dirty="0"/>
              <a:t> </a:t>
            </a:r>
            <a:endParaRPr lang="en-GB" dirty="0"/>
          </a:p>
        </p:txBody>
      </p:sp>
      <p:graphicFrame>
        <p:nvGraphicFramePr>
          <p:cNvPr id="4" name="Table 4">
            <a:extLst>
              <a:ext uri="{FF2B5EF4-FFF2-40B4-BE49-F238E27FC236}">
                <a16:creationId xmlns:a16="http://schemas.microsoft.com/office/drawing/2014/main" id="{C40AF654-F6D8-49BC-85BA-45FAE4432989}"/>
              </a:ext>
            </a:extLst>
          </p:cNvPr>
          <p:cNvGraphicFramePr>
            <a:graphicFrameLocks noGrp="1"/>
          </p:cNvGraphicFramePr>
          <p:nvPr>
            <p:ph idx="1"/>
            <p:extLst>
              <p:ext uri="{D42A27DB-BD31-4B8C-83A1-F6EECF244321}">
                <p14:modId xmlns:p14="http://schemas.microsoft.com/office/powerpoint/2010/main" val="2967827833"/>
              </p:ext>
            </p:extLst>
          </p:nvPr>
        </p:nvGraphicFramePr>
        <p:xfrm>
          <a:off x="1450975" y="2016125"/>
          <a:ext cx="9604374" cy="3850640"/>
        </p:xfrm>
        <a:graphic>
          <a:graphicData uri="http://schemas.openxmlformats.org/drawingml/2006/table">
            <a:tbl>
              <a:tblPr firstRow="1" bandRow="1">
                <a:tableStyleId>{5C22544A-7EE6-4342-B048-85BDC9FD1C3A}</a:tableStyleId>
              </a:tblPr>
              <a:tblGrid>
                <a:gridCol w="3201458">
                  <a:extLst>
                    <a:ext uri="{9D8B030D-6E8A-4147-A177-3AD203B41FA5}">
                      <a16:colId xmlns:a16="http://schemas.microsoft.com/office/drawing/2014/main" val="3470159113"/>
                    </a:ext>
                  </a:extLst>
                </a:gridCol>
                <a:gridCol w="3201458">
                  <a:extLst>
                    <a:ext uri="{9D8B030D-6E8A-4147-A177-3AD203B41FA5}">
                      <a16:colId xmlns:a16="http://schemas.microsoft.com/office/drawing/2014/main" val="1278062082"/>
                    </a:ext>
                  </a:extLst>
                </a:gridCol>
                <a:gridCol w="3201458">
                  <a:extLst>
                    <a:ext uri="{9D8B030D-6E8A-4147-A177-3AD203B41FA5}">
                      <a16:colId xmlns:a16="http://schemas.microsoft.com/office/drawing/2014/main" val="821135658"/>
                    </a:ext>
                  </a:extLst>
                </a:gridCol>
              </a:tblGrid>
              <a:tr h="370840">
                <a:tc>
                  <a:txBody>
                    <a:bodyPr/>
                    <a:lstStyle/>
                    <a:p>
                      <a:r>
                        <a:rPr lang="en-GB" dirty="0"/>
                        <a:t>Mild</a:t>
                      </a:r>
                    </a:p>
                  </a:txBody>
                  <a:tcPr/>
                </a:tc>
                <a:tc>
                  <a:txBody>
                    <a:bodyPr/>
                    <a:lstStyle/>
                    <a:p>
                      <a:r>
                        <a:rPr lang="en-GB" dirty="0"/>
                        <a:t>Hot</a:t>
                      </a:r>
                    </a:p>
                  </a:txBody>
                  <a:tcPr/>
                </a:tc>
                <a:tc>
                  <a:txBody>
                    <a:bodyPr/>
                    <a:lstStyle/>
                    <a:p>
                      <a:r>
                        <a:rPr lang="en-GB" dirty="0"/>
                        <a:t>Spicy</a:t>
                      </a:r>
                    </a:p>
                  </a:txBody>
                  <a:tcPr/>
                </a:tc>
                <a:extLst>
                  <a:ext uri="{0D108BD9-81ED-4DB2-BD59-A6C34878D82A}">
                    <a16:rowId xmlns:a16="http://schemas.microsoft.com/office/drawing/2014/main" val="485544311"/>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6818939"/>
                  </a:ext>
                </a:extLst>
              </a:tr>
              <a:tr h="370840">
                <a:tc>
                  <a:txBody>
                    <a:bodyPr/>
                    <a:lstStyle/>
                    <a:p>
                      <a:pPr marL="285750" indent="-285750">
                        <a:buFont typeface="Arial" panose="020B0604020202020204" pitchFamily="34" charset="0"/>
                        <a:buChar char="•"/>
                      </a:pPr>
                      <a:r>
                        <a:rPr lang="en-GB" sz="2000" dirty="0">
                          <a:latin typeface="PrimaryCheynes" panose="020B0500000000000000" pitchFamily="34" charset="0"/>
                        </a:rPr>
                        <a:t>Choose level 2.</a:t>
                      </a:r>
                    </a:p>
                    <a:p>
                      <a:pPr marL="285750" indent="-285750">
                        <a:buFont typeface="Arial" panose="020B0604020202020204" pitchFamily="34" charset="0"/>
                        <a:buChar char="•"/>
                      </a:pPr>
                      <a:r>
                        <a:rPr lang="en-GB" sz="2000" dirty="0">
                          <a:latin typeface="PrimaryCheynes" panose="020B0500000000000000" pitchFamily="34" charset="0"/>
                        </a:rPr>
                        <a:t>Choose Subtraction.</a:t>
                      </a:r>
                    </a:p>
                    <a:p>
                      <a:pPr marL="285750" indent="-285750">
                        <a:buFont typeface="Arial" panose="020B0604020202020204" pitchFamily="34" charset="0"/>
                        <a:buChar char="•"/>
                      </a:pPr>
                      <a:r>
                        <a:rPr lang="en-GB" sz="2000" dirty="0">
                          <a:latin typeface="PrimaryCheynes" panose="020B0500000000000000" pitchFamily="34" charset="0"/>
                        </a:rPr>
                        <a:t>Choose Two-Digit Numbers.</a:t>
                      </a:r>
                    </a:p>
                    <a:p>
                      <a:pPr marL="285750" indent="-285750">
                        <a:buFont typeface="Arial" panose="020B0604020202020204" pitchFamily="34" charset="0"/>
                        <a:buChar char="•"/>
                      </a:pPr>
                      <a:r>
                        <a:rPr lang="en-GB" sz="20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20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2.</a:t>
                      </a:r>
                    </a:p>
                    <a:p>
                      <a:pPr marL="285750" indent="-285750">
                        <a:buFont typeface="Arial" panose="020B0604020202020204" pitchFamily="34" charset="0"/>
                        <a:buChar char="•"/>
                      </a:pPr>
                      <a:r>
                        <a:rPr lang="en-GB" dirty="0">
                          <a:latin typeface="PrimaryCheynes" panose="020B0500000000000000" pitchFamily="34" charset="0"/>
                        </a:rPr>
                        <a:t>Choose Subtraction.</a:t>
                      </a:r>
                    </a:p>
                    <a:p>
                      <a:pPr marL="285750" indent="-285750">
                        <a:buFont typeface="Arial" panose="020B0604020202020204" pitchFamily="34" charset="0"/>
                        <a:buChar char="•"/>
                      </a:pPr>
                      <a:r>
                        <a:rPr lang="en-GB" dirty="0">
                          <a:latin typeface="PrimaryCheynes" panose="020B0500000000000000" pitchFamily="34" charset="0"/>
                        </a:rPr>
                        <a:t>Choose Two-Digit Numbers with Decomposition.</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tc>
                  <a:txBody>
                    <a:bodyPr/>
                    <a:lstStyle/>
                    <a:p>
                      <a:pPr marL="285750" indent="-285750">
                        <a:buFont typeface="Arial" panose="020B0604020202020204" pitchFamily="34" charset="0"/>
                        <a:buChar char="•"/>
                      </a:pPr>
                      <a:r>
                        <a:rPr lang="en-GB" dirty="0">
                          <a:latin typeface="PrimaryCheynes" panose="020B0500000000000000" pitchFamily="34" charset="0"/>
                        </a:rPr>
                        <a:t>Choose level 3</a:t>
                      </a:r>
                    </a:p>
                    <a:p>
                      <a:pPr marL="285750" indent="-285750">
                        <a:buFont typeface="Arial" panose="020B0604020202020204" pitchFamily="34" charset="0"/>
                        <a:buChar char="•"/>
                      </a:pPr>
                      <a:r>
                        <a:rPr lang="en-GB" dirty="0">
                          <a:latin typeface="PrimaryCheynes" panose="020B0500000000000000" pitchFamily="34" charset="0"/>
                        </a:rPr>
                        <a:t>Choose Subtraction</a:t>
                      </a:r>
                    </a:p>
                    <a:p>
                      <a:pPr marL="285750" indent="-285750">
                        <a:buFont typeface="Arial" panose="020B0604020202020204" pitchFamily="34" charset="0"/>
                        <a:buChar char="•"/>
                      </a:pPr>
                      <a:r>
                        <a:rPr lang="en-GB" dirty="0">
                          <a:latin typeface="PrimaryCheynes" panose="020B0500000000000000" pitchFamily="34" charset="0"/>
                        </a:rPr>
                        <a:t>Choose Two-Digit Numbers with Decomposition.</a:t>
                      </a:r>
                    </a:p>
                    <a:p>
                      <a:pPr marL="285750" indent="-285750">
                        <a:buFont typeface="Arial" panose="020B0604020202020204" pitchFamily="34" charset="0"/>
                        <a:buChar char="•"/>
                      </a:pPr>
                      <a:r>
                        <a:rPr lang="en-GB" sz="1800" dirty="0">
                          <a:latin typeface="PrimaryCheynes" panose="020B0500000000000000" pitchFamily="34" charset="0"/>
                        </a:rPr>
                        <a:t>Choose manual so you can control the time limit.</a:t>
                      </a:r>
                    </a:p>
                    <a:p>
                      <a:pPr marL="285750" indent="-285750">
                        <a:buFont typeface="Arial" panose="020B0604020202020204" pitchFamily="34" charset="0"/>
                        <a:buChar char="•"/>
                      </a:pPr>
                      <a:r>
                        <a:rPr lang="en-GB" sz="1800" dirty="0">
                          <a:latin typeface="PrimaryCheynes" panose="020B0500000000000000" pitchFamily="34" charset="0"/>
                        </a:rPr>
                        <a:t>Mark your answers at the end.</a:t>
                      </a:r>
                    </a:p>
                    <a:p>
                      <a:endParaRPr lang="en-GB" dirty="0"/>
                    </a:p>
                  </a:txBody>
                  <a:tcPr/>
                </a:tc>
                <a:extLst>
                  <a:ext uri="{0D108BD9-81ED-4DB2-BD59-A6C34878D82A}">
                    <a16:rowId xmlns:a16="http://schemas.microsoft.com/office/drawing/2014/main" val="2541324755"/>
                  </a:ext>
                </a:extLst>
              </a:tr>
            </a:tbl>
          </a:graphicData>
        </a:graphic>
      </p:graphicFrame>
    </p:spTree>
    <p:extLst>
      <p:ext uri="{BB962C8B-B14F-4D97-AF65-F5344CB8AC3E}">
        <p14:creationId xmlns:p14="http://schemas.microsoft.com/office/powerpoint/2010/main" val="384361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E3B0-0D07-4C10-A31C-8B97DBEA9048}"/>
              </a:ext>
            </a:extLst>
          </p:cNvPr>
          <p:cNvSpPr>
            <a:spLocks noGrp="1"/>
          </p:cNvSpPr>
          <p:nvPr>
            <p:ph type="title"/>
          </p:nvPr>
        </p:nvSpPr>
        <p:spPr>
          <a:xfrm>
            <a:off x="124240" y="262079"/>
            <a:ext cx="9603275" cy="1049235"/>
          </a:xfrm>
        </p:spPr>
        <p:txBody>
          <a:bodyPr/>
          <a:lstStyle/>
          <a:p>
            <a:r>
              <a:rPr lang="en-GB" dirty="0"/>
              <a:t>Weekly Journal</a:t>
            </a:r>
          </a:p>
        </p:txBody>
      </p:sp>
      <p:sp>
        <p:nvSpPr>
          <p:cNvPr id="3" name="Content Placeholder 2">
            <a:extLst>
              <a:ext uri="{FF2B5EF4-FFF2-40B4-BE49-F238E27FC236}">
                <a16:creationId xmlns:a16="http://schemas.microsoft.com/office/drawing/2014/main" id="{B20F1F11-E072-42E8-88BB-C5DF580EA038}"/>
              </a:ext>
            </a:extLst>
          </p:cNvPr>
          <p:cNvSpPr>
            <a:spLocks noGrp="1"/>
          </p:cNvSpPr>
          <p:nvPr>
            <p:ph idx="1"/>
          </p:nvPr>
        </p:nvSpPr>
        <p:spPr>
          <a:xfrm>
            <a:off x="1294362" y="1395800"/>
            <a:ext cx="9603275" cy="3450613"/>
          </a:xfrm>
        </p:spPr>
        <p:txBody>
          <a:bodyPr>
            <a:normAutofit fontScale="85000" lnSpcReduction="10000"/>
          </a:bodyPr>
          <a:lstStyle/>
          <a:p>
            <a:r>
              <a:rPr lang="en-GB" dirty="0">
                <a:latin typeface="PrimaryCheynes" panose="020B0500000000000000" pitchFamily="34" charset="0"/>
              </a:rPr>
              <a:t>For the Weekly Journal we would like to hear about how you are experiencing your learning. </a:t>
            </a:r>
          </a:p>
          <a:p>
            <a:pPr marL="0" indent="0">
              <a:buNone/>
            </a:pPr>
            <a:endParaRPr lang="en-GB" dirty="0">
              <a:latin typeface="PrimaryCheynes" panose="020B0500000000000000" pitchFamily="34" charset="0"/>
            </a:endParaRPr>
          </a:p>
          <a:p>
            <a:r>
              <a:rPr lang="en-GB" dirty="0">
                <a:latin typeface="PrimaryCheynes" panose="020B0500000000000000" pitchFamily="34" charset="0"/>
              </a:rPr>
              <a:t>In your jotters please tell us what has been your favourite thing you have done in learning this week and tell us why. Have you enjoyed completing your learning at home with family? Do you enjoy going at your own pace?</a:t>
            </a:r>
          </a:p>
          <a:p>
            <a:r>
              <a:rPr lang="en-GB" dirty="0">
                <a:latin typeface="PrimaryCheynes" panose="020B0500000000000000" pitchFamily="34" charset="0"/>
              </a:rPr>
              <a:t>We would also like to know if there has been anything you have missed not being in school. Do you miss your friends? Do you miss your teachers? </a:t>
            </a:r>
          </a:p>
          <a:p>
            <a:r>
              <a:rPr lang="en-GB" dirty="0">
                <a:latin typeface="PrimaryCheynes" panose="020B0500000000000000" pitchFamily="34" charset="0"/>
              </a:rPr>
              <a:t>If you have the know how and would rather make a video of yourself we would be more than happy to receive these to know how you are getting on and see your smiling faces.</a:t>
            </a:r>
          </a:p>
        </p:txBody>
      </p:sp>
      <p:pic>
        <p:nvPicPr>
          <p:cNvPr id="6" name="Picture 5" descr="Text&#10;&#10;Description automatically generated">
            <a:extLst>
              <a:ext uri="{FF2B5EF4-FFF2-40B4-BE49-F238E27FC236}">
                <a16:creationId xmlns:a16="http://schemas.microsoft.com/office/drawing/2014/main" id="{5F52443F-7DE8-447B-BEB5-3C4D4D6DCD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580388"/>
            <a:ext cx="3028426" cy="1535185"/>
          </a:xfrm>
          <a:prstGeom prst="rect">
            <a:avLst/>
          </a:prstGeom>
        </p:spPr>
      </p:pic>
      <p:sp>
        <p:nvSpPr>
          <p:cNvPr id="7" name="TextBox 6">
            <a:extLst>
              <a:ext uri="{FF2B5EF4-FFF2-40B4-BE49-F238E27FC236}">
                <a16:creationId xmlns:a16="http://schemas.microsoft.com/office/drawing/2014/main" id="{F82B1349-F06A-4FC7-A561-440190CEB94C}"/>
              </a:ext>
            </a:extLst>
          </p:cNvPr>
          <p:cNvSpPr txBox="1"/>
          <p:nvPr/>
        </p:nvSpPr>
        <p:spPr>
          <a:xfrm>
            <a:off x="0" y="10483983"/>
            <a:ext cx="3028426" cy="230832"/>
          </a:xfrm>
          <a:prstGeom prst="rect">
            <a:avLst/>
          </a:prstGeom>
          <a:noFill/>
        </p:spPr>
        <p:txBody>
          <a:bodyPr wrap="square" rtlCol="0">
            <a:spAutoFit/>
          </a:bodyPr>
          <a:lstStyle/>
          <a:p>
            <a:r>
              <a:rPr lang="en-GB" sz="900">
                <a:hlinkClick r:id="rId3" tooltip="https://www.freeimageslive.co.uk/free_stock_image/mathematicsjpg-0"/>
              </a:rPr>
              <a:t>This Photo</a:t>
            </a:r>
            <a:r>
              <a:rPr lang="en-GB" sz="900"/>
              <a:t> by Unknown Author is licensed under </a:t>
            </a:r>
            <a:r>
              <a:rPr lang="en-GB" sz="900">
                <a:hlinkClick r:id="rId4" tooltip="https://creativecommons.org/licenses/by/3.0/"/>
              </a:rPr>
              <a:t>CC BY</a:t>
            </a:r>
            <a:endParaRPr lang="en-GB" sz="900"/>
          </a:p>
        </p:txBody>
      </p:sp>
      <p:pic>
        <p:nvPicPr>
          <p:cNvPr id="9" name="Picture 8" descr="A pencil on a piece of paper&#10;&#10;Description automatically generated with low confidence">
            <a:extLst>
              <a:ext uri="{FF2B5EF4-FFF2-40B4-BE49-F238E27FC236}">
                <a16:creationId xmlns:a16="http://schemas.microsoft.com/office/drawing/2014/main" id="{CECAAE36-7CD8-4029-817F-A56C3C0C43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28426" y="4580388"/>
            <a:ext cx="3758268" cy="1535185"/>
          </a:xfrm>
          <a:prstGeom prst="rect">
            <a:avLst/>
          </a:prstGeom>
        </p:spPr>
      </p:pic>
      <p:pic>
        <p:nvPicPr>
          <p:cNvPr id="12" name="Picture 11" descr="A picture containing outdoor, grass, sky, sport&#10;&#10;Description automatically generated">
            <a:extLst>
              <a:ext uri="{FF2B5EF4-FFF2-40B4-BE49-F238E27FC236}">
                <a16:creationId xmlns:a16="http://schemas.microsoft.com/office/drawing/2014/main" id="{C3A29FFC-9317-4B94-BC1F-B694C686B50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786694" y="4580387"/>
            <a:ext cx="3059672" cy="1535185"/>
          </a:xfrm>
          <a:prstGeom prst="rect">
            <a:avLst/>
          </a:prstGeom>
        </p:spPr>
      </p:pic>
      <p:pic>
        <p:nvPicPr>
          <p:cNvPr id="14" name="Picture 13">
            <a:extLst>
              <a:ext uri="{FF2B5EF4-FFF2-40B4-BE49-F238E27FC236}">
                <a16:creationId xmlns:a16="http://schemas.microsoft.com/office/drawing/2014/main" id="{20A5DA66-61DE-40D0-829F-CB457DE62DDE}"/>
              </a:ext>
            </a:extLst>
          </p:cNvPr>
          <p:cNvPicPr>
            <a:picLocks noChangeAspect="1"/>
          </p:cNvPicPr>
          <p:nvPr/>
        </p:nvPicPr>
        <p:blipFill>
          <a:blip r:embed="rId9"/>
          <a:stretch>
            <a:fillRect/>
          </a:stretch>
        </p:blipFill>
        <p:spPr>
          <a:xfrm>
            <a:off x="9846366" y="4580387"/>
            <a:ext cx="2259256" cy="1535185"/>
          </a:xfrm>
          <a:prstGeom prst="rect">
            <a:avLst/>
          </a:prstGeom>
        </p:spPr>
      </p:pic>
    </p:spTree>
    <p:extLst>
      <p:ext uri="{BB962C8B-B14F-4D97-AF65-F5344CB8AC3E}">
        <p14:creationId xmlns:p14="http://schemas.microsoft.com/office/powerpoint/2010/main" val="72768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67810-8896-4415-83EA-EE45CE304B2E}"/>
              </a:ext>
            </a:extLst>
          </p:cNvPr>
          <p:cNvSpPr txBox="1"/>
          <p:nvPr/>
        </p:nvSpPr>
        <p:spPr>
          <a:xfrm>
            <a:off x="162732" y="263472"/>
            <a:ext cx="6639959" cy="646331"/>
          </a:xfrm>
          <a:prstGeom prst="rect">
            <a:avLst/>
          </a:prstGeom>
          <a:noFill/>
        </p:spPr>
        <p:txBody>
          <a:bodyPr wrap="none" rtlCol="0">
            <a:spAutoFit/>
          </a:bodyPr>
          <a:lstStyle/>
          <a:p>
            <a:r>
              <a:rPr lang="en-GB" sz="3600" b="1" u="sng" dirty="0">
                <a:latin typeface="PrimaryCheynes" panose="020B0500000000000000" pitchFamily="34" charset="0"/>
              </a:rPr>
              <a:t>Interactive School Assembly</a:t>
            </a:r>
          </a:p>
        </p:txBody>
      </p:sp>
      <p:sp>
        <p:nvSpPr>
          <p:cNvPr id="3" name="TextBox 2">
            <a:extLst>
              <a:ext uri="{FF2B5EF4-FFF2-40B4-BE49-F238E27FC236}">
                <a16:creationId xmlns:a16="http://schemas.microsoft.com/office/drawing/2014/main" id="{F614CBF8-CDE5-46F6-AC0A-D4DAFE7F39D0}"/>
              </a:ext>
            </a:extLst>
          </p:cNvPr>
          <p:cNvSpPr txBox="1"/>
          <p:nvPr/>
        </p:nvSpPr>
        <p:spPr>
          <a:xfrm>
            <a:off x="162732" y="1705590"/>
            <a:ext cx="7980852" cy="646331"/>
          </a:xfrm>
          <a:prstGeom prst="rect">
            <a:avLst/>
          </a:prstGeom>
          <a:noFill/>
        </p:spPr>
        <p:txBody>
          <a:bodyPr wrap="square" rtlCol="0">
            <a:spAutoFit/>
          </a:bodyPr>
          <a:lstStyle/>
          <a:p>
            <a:r>
              <a:rPr lang="en-GB" dirty="0">
                <a:latin typeface="PrimaryCheynes" panose="020B0500000000000000" pitchFamily="34" charset="0"/>
              </a:rPr>
              <a:t>Please follow the link on the P3 and P4 blog for an invite into the </a:t>
            </a:r>
            <a:r>
              <a:rPr lang="en-GB">
                <a:latin typeface="PrimaryCheynes" panose="020B0500000000000000" pitchFamily="34" charset="0"/>
              </a:rPr>
              <a:t>school assembly </a:t>
            </a:r>
            <a:r>
              <a:rPr lang="en-GB" dirty="0">
                <a:latin typeface="PrimaryCheynes" panose="020B0500000000000000" pitchFamily="34" charset="0"/>
              </a:rPr>
              <a:t>via Microsoft Teams. </a:t>
            </a:r>
          </a:p>
        </p:txBody>
      </p:sp>
      <p:sp>
        <p:nvSpPr>
          <p:cNvPr id="6" name="Rectangle 5">
            <a:extLst>
              <a:ext uri="{FF2B5EF4-FFF2-40B4-BE49-F238E27FC236}">
                <a16:creationId xmlns:a16="http://schemas.microsoft.com/office/drawing/2014/main" id="{E0F4BD19-FC5A-4431-808B-B513D1BDFBBB}"/>
              </a:ext>
            </a:extLst>
          </p:cNvPr>
          <p:cNvSpPr/>
          <p:nvPr/>
        </p:nvSpPr>
        <p:spPr>
          <a:xfrm>
            <a:off x="8238836" y="1311564"/>
            <a:ext cx="3666837" cy="4285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652F908F-1E47-4860-9B89-6F1F1E9C688F}"/>
              </a:ext>
            </a:extLst>
          </p:cNvPr>
          <p:cNvPicPr>
            <a:picLocks noChangeAspect="1"/>
          </p:cNvPicPr>
          <p:nvPr/>
        </p:nvPicPr>
        <p:blipFill>
          <a:blip r:embed="rId2"/>
          <a:stretch>
            <a:fillRect/>
          </a:stretch>
        </p:blipFill>
        <p:spPr>
          <a:xfrm>
            <a:off x="8387495" y="1496400"/>
            <a:ext cx="3359187" cy="3865199"/>
          </a:xfrm>
          <a:prstGeom prst="rect">
            <a:avLst/>
          </a:prstGeom>
        </p:spPr>
      </p:pic>
    </p:spTree>
    <p:extLst>
      <p:ext uri="{BB962C8B-B14F-4D97-AF65-F5344CB8AC3E}">
        <p14:creationId xmlns:p14="http://schemas.microsoft.com/office/powerpoint/2010/main" val="46552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82E23A-85DD-4BA5-9218-25C2E335C569}"/>
              </a:ext>
            </a:extLst>
          </p:cNvPr>
          <p:cNvSpPr txBox="1"/>
          <p:nvPr/>
        </p:nvSpPr>
        <p:spPr>
          <a:xfrm>
            <a:off x="154982" y="232474"/>
            <a:ext cx="2224008" cy="584775"/>
          </a:xfrm>
          <a:prstGeom prst="rect">
            <a:avLst/>
          </a:prstGeom>
          <a:noFill/>
        </p:spPr>
        <p:txBody>
          <a:bodyPr wrap="square" rtlCol="0">
            <a:spAutoFit/>
          </a:bodyPr>
          <a:lstStyle/>
          <a:p>
            <a:r>
              <a:rPr lang="en-GB" sz="3200" b="1" u="sng" dirty="0">
                <a:latin typeface="PrimaryCheynes" panose="020B0500000000000000" pitchFamily="34" charset="0"/>
              </a:rPr>
              <a:t>P.E</a:t>
            </a:r>
          </a:p>
        </p:txBody>
      </p:sp>
      <p:sp>
        <p:nvSpPr>
          <p:cNvPr id="3" name="TextBox 2">
            <a:extLst>
              <a:ext uri="{FF2B5EF4-FFF2-40B4-BE49-F238E27FC236}">
                <a16:creationId xmlns:a16="http://schemas.microsoft.com/office/drawing/2014/main" id="{59B8358A-3F50-4D9D-9DDF-9246C32016F6}"/>
              </a:ext>
            </a:extLst>
          </p:cNvPr>
          <p:cNvSpPr txBox="1"/>
          <p:nvPr/>
        </p:nvSpPr>
        <p:spPr>
          <a:xfrm>
            <a:off x="154982" y="977707"/>
            <a:ext cx="9359229" cy="369332"/>
          </a:xfrm>
          <a:prstGeom prst="rect">
            <a:avLst/>
          </a:prstGeom>
          <a:noFill/>
        </p:spPr>
        <p:txBody>
          <a:bodyPr wrap="none" rtlCol="0">
            <a:spAutoFit/>
          </a:bodyPr>
          <a:lstStyle/>
          <a:p>
            <a:r>
              <a:rPr lang="en-GB" dirty="0">
                <a:latin typeface="PrimaryCheynes" panose="020B0500000000000000" pitchFamily="34" charset="0"/>
              </a:rPr>
              <a:t>Follow the link to Joe Wicks P.E Lesson. Watch the video and complete the activities.  </a:t>
            </a:r>
          </a:p>
        </p:txBody>
      </p:sp>
      <p:sp>
        <p:nvSpPr>
          <p:cNvPr id="4" name="TextBox 3">
            <a:extLst>
              <a:ext uri="{FF2B5EF4-FFF2-40B4-BE49-F238E27FC236}">
                <a16:creationId xmlns:a16="http://schemas.microsoft.com/office/drawing/2014/main" id="{6E08CAF2-BBDC-43B2-A6C8-EA7D822DC3E1}"/>
              </a:ext>
            </a:extLst>
          </p:cNvPr>
          <p:cNvSpPr txBox="1"/>
          <p:nvPr/>
        </p:nvSpPr>
        <p:spPr>
          <a:xfrm>
            <a:off x="519193" y="5326295"/>
            <a:ext cx="7656162" cy="369332"/>
          </a:xfrm>
          <a:prstGeom prst="rect">
            <a:avLst/>
          </a:prstGeom>
          <a:noFill/>
        </p:spPr>
        <p:txBody>
          <a:bodyPr wrap="square" rtlCol="0">
            <a:spAutoFit/>
          </a:bodyPr>
          <a:lstStyle/>
          <a:p>
            <a:r>
              <a:rPr lang="en-GB" dirty="0">
                <a:hlinkClick r:id="rId2"/>
              </a:rPr>
              <a:t>https://www.youtube.com/watch?v=l0k6XqfFEUo</a:t>
            </a:r>
            <a:endParaRPr lang="en-GB" dirty="0"/>
          </a:p>
        </p:txBody>
      </p:sp>
      <p:pic>
        <p:nvPicPr>
          <p:cNvPr id="7" name="Picture 6" descr="A picture containing floor&#10;&#10;Description automatically generated">
            <a:extLst>
              <a:ext uri="{FF2B5EF4-FFF2-40B4-BE49-F238E27FC236}">
                <a16:creationId xmlns:a16="http://schemas.microsoft.com/office/drawing/2014/main" id="{D92FEFD3-620E-4894-98C3-4A0F2FC3A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986" y="1347039"/>
            <a:ext cx="9429750" cy="3924160"/>
          </a:xfrm>
          <a:prstGeom prst="rect">
            <a:avLst/>
          </a:prstGeom>
        </p:spPr>
      </p:pic>
    </p:spTree>
    <p:extLst>
      <p:ext uri="{BB962C8B-B14F-4D97-AF65-F5344CB8AC3E}">
        <p14:creationId xmlns:p14="http://schemas.microsoft.com/office/powerpoint/2010/main" val="47094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AE9A-952C-4B4D-B6B7-9ED08E3D0CE9}"/>
              </a:ext>
            </a:extLst>
          </p:cNvPr>
          <p:cNvSpPr>
            <a:spLocks noGrp="1"/>
          </p:cNvSpPr>
          <p:nvPr>
            <p:ph type="title"/>
          </p:nvPr>
        </p:nvSpPr>
        <p:spPr>
          <a:xfrm>
            <a:off x="1294362" y="1156211"/>
            <a:ext cx="9603275" cy="1049235"/>
          </a:xfrm>
        </p:spPr>
        <p:txBody>
          <a:bodyPr/>
          <a:lstStyle/>
          <a:p>
            <a:pPr algn="ctr"/>
            <a:r>
              <a:rPr lang="en-GB" dirty="0">
                <a:latin typeface="PrimaryCheynes" panose="020B0500000000000000" pitchFamily="34" charset="0"/>
              </a:rPr>
              <a:t>Night time prayer</a:t>
            </a:r>
            <a:endParaRPr lang="en-US"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5604C375-6C2E-ED42-B450-2FD82B74D3FE}"/>
              </a:ext>
            </a:extLst>
          </p:cNvPr>
          <p:cNvSpPr>
            <a:spLocks noGrp="1"/>
          </p:cNvSpPr>
          <p:nvPr>
            <p:ph idx="1"/>
          </p:nvPr>
        </p:nvSpPr>
        <p:spPr/>
        <p:txBody>
          <a:bodyPr>
            <a:normAutofit/>
          </a:bodyPr>
          <a:lstStyle/>
          <a:p>
            <a:pPr algn="ctr"/>
            <a:r>
              <a:rPr lang="en-US" sz="2400" dirty="0">
                <a:solidFill>
                  <a:srgbClr val="0B385D"/>
                </a:solidFill>
                <a:latin typeface="PrimaryCheynes" panose="020B0500000000000000" pitchFamily="34" charset="0"/>
              </a:rPr>
              <a:t>God our Father, I come to say</a:t>
            </a:r>
            <a:r>
              <a:rPr lang="en-GB" sz="2400" dirty="0">
                <a:solidFill>
                  <a:srgbClr val="0B385D"/>
                </a:solidFill>
                <a:latin typeface="PrimaryCheynes" panose="020B0500000000000000" pitchFamily="34" charset="0"/>
              </a:rPr>
              <a:t> thank</a:t>
            </a:r>
            <a:r>
              <a:rPr lang="en-US" sz="2400" dirty="0">
                <a:solidFill>
                  <a:srgbClr val="0B385D"/>
                </a:solidFill>
                <a:latin typeface="PrimaryCheynes" panose="020B0500000000000000" pitchFamily="34" charset="0"/>
              </a:rPr>
              <a:t> you for your love today.</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Thank you for my family</a:t>
            </a:r>
            <a:r>
              <a:rPr lang="en-GB" sz="2400" dirty="0">
                <a:solidFill>
                  <a:srgbClr val="0B385D"/>
                </a:solidFill>
                <a:latin typeface="PrimaryCheynes" panose="020B0500000000000000" pitchFamily="34" charset="0"/>
              </a:rPr>
              <a:t> and </a:t>
            </a:r>
            <a:r>
              <a:rPr lang="en-US" sz="2400" dirty="0">
                <a:solidFill>
                  <a:srgbClr val="0B385D"/>
                </a:solidFill>
                <a:latin typeface="PrimaryCheynes" panose="020B0500000000000000" pitchFamily="34" charset="0"/>
              </a:rPr>
              <a:t> all the friends you give to me.</a:t>
            </a:r>
            <a:endParaRPr lang="en-GB" sz="2400" dirty="0">
              <a:solidFill>
                <a:srgbClr val="0B385D"/>
              </a:solidFill>
              <a:latin typeface="PrimaryCheynes" panose="020B0500000000000000" pitchFamily="34" charset="0"/>
            </a:endParaRPr>
          </a:p>
          <a:p>
            <a:pPr algn="ctr"/>
            <a:r>
              <a:rPr lang="en-US" sz="2400" dirty="0">
                <a:solidFill>
                  <a:srgbClr val="0B385D"/>
                </a:solidFill>
                <a:latin typeface="PrimaryCheynes" panose="020B0500000000000000" pitchFamily="34" charset="0"/>
              </a:rPr>
              <a:t>Guard me in the dark of night</a:t>
            </a:r>
            <a:r>
              <a:rPr lang="en-GB" sz="2400" dirty="0">
                <a:solidFill>
                  <a:srgbClr val="0B385D"/>
                </a:solidFill>
                <a:latin typeface="PrimaryCheynes" panose="020B0500000000000000" pitchFamily="34" charset="0"/>
              </a:rPr>
              <a:t> and</a:t>
            </a:r>
            <a:r>
              <a:rPr lang="en-US" sz="2400" dirty="0">
                <a:solidFill>
                  <a:srgbClr val="0B385D"/>
                </a:solidFill>
                <a:latin typeface="PrimaryCheynes" panose="020B0500000000000000" pitchFamily="34" charset="0"/>
              </a:rPr>
              <a:t> in the morning send your light.Amen.</a:t>
            </a:r>
            <a:endParaRPr lang="en-GB" sz="2800" dirty="0">
              <a:latin typeface="PrimaryCheynes" panose="020B0500000000000000" pitchFamily="34" charset="0"/>
            </a:endParaRPr>
          </a:p>
        </p:txBody>
      </p:sp>
    </p:spTree>
    <p:extLst>
      <p:ext uri="{BB962C8B-B14F-4D97-AF65-F5344CB8AC3E}">
        <p14:creationId xmlns:p14="http://schemas.microsoft.com/office/powerpoint/2010/main" val="35866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5D6-5D42-4DD3-A639-4E598A6F34A2}"/>
              </a:ext>
            </a:extLst>
          </p:cNvPr>
          <p:cNvSpPr txBox="1">
            <a:spLocks/>
          </p:cNvSpPr>
          <p:nvPr/>
        </p:nvSpPr>
        <p:spPr>
          <a:xfrm>
            <a:off x="3752973" y="342420"/>
            <a:ext cx="764557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latin typeface="PrimaryCheynes" panose="020B0500000000000000" pitchFamily="34" charset="0"/>
              </a:rPr>
              <a:t>Morning Prayer</a:t>
            </a:r>
            <a:endParaRPr lang="en-US" sz="3600" dirty="0">
              <a:latin typeface="PrimaryCheynes" panose="020B0500000000000000" pitchFamily="34" charset="0"/>
            </a:endParaRPr>
          </a:p>
        </p:txBody>
      </p:sp>
      <p:sp>
        <p:nvSpPr>
          <p:cNvPr id="3" name="Content Placeholder 2">
            <a:extLst>
              <a:ext uri="{FF2B5EF4-FFF2-40B4-BE49-F238E27FC236}">
                <a16:creationId xmlns:a16="http://schemas.microsoft.com/office/drawing/2014/main" id="{CCC02865-2408-466A-9808-F75B42FBB235}"/>
              </a:ext>
            </a:extLst>
          </p:cNvPr>
          <p:cNvSpPr txBox="1">
            <a:spLocks/>
          </p:cNvSpPr>
          <p:nvPr/>
        </p:nvSpPr>
        <p:spPr>
          <a:xfrm>
            <a:off x="1173283" y="1391655"/>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GB" sz="2800" dirty="0">
                <a:latin typeface="PrimaryCheynes" panose="020B0500000000000000" pitchFamily="34" charset="0"/>
              </a:rPr>
              <a:t>Father in heaven you love me</a:t>
            </a:r>
          </a:p>
          <a:p>
            <a:pPr marL="0" indent="0" algn="ctr">
              <a:buNone/>
            </a:pPr>
            <a:r>
              <a:rPr lang="en-GB" sz="2800" dirty="0">
                <a:latin typeface="PrimaryCheynes" panose="020B0500000000000000" pitchFamily="34" charset="0"/>
              </a:rPr>
              <a:t>You are with me night and day</a:t>
            </a:r>
          </a:p>
          <a:p>
            <a:pPr marL="0" indent="0" algn="ctr">
              <a:buNone/>
            </a:pPr>
            <a:r>
              <a:rPr lang="en-GB" sz="2800" dirty="0">
                <a:latin typeface="PrimaryCheynes" panose="020B0500000000000000" pitchFamily="34" charset="0"/>
              </a:rPr>
              <a:t>I want to love you always</a:t>
            </a:r>
          </a:p>
          <a:p>
            <a:pPr marL="0" indent="0" algn="ctr">
              <a:buNone/>
            </a:pPr>
            <a:r>
              <a:rPr lang="en-GB" sz="2800" dirty="0">
                <a:latin typeface="PrimaryCheynes" panose="020B0500000000000000" pitchFamily="34" charset="0"/>
              </a:rPr>
              <a:t>In all I do and say</a:t>
            </a:r>
          </a:p>
          <a:p>
            <a:pPr marL="0" indent="0" algn="ctr">
              <a:buNone/>
            </a:pPr>
            <a:r>
              <a:rPr lang="en-GB" sz="2800" dirty="0">
                <a:latin typeface="PrimaryCheynes" panose="020B0500000000000000" pitchFamily="34" charset="0"/>
              </a:rPr>
              <a:t>I’ll try to please you Father</a:t>
            </a:r>
          </a:p>
          <a:p>
            <a:pPr marL="0" indent="0" algn="ctr">
              <a:buNone/>
            </a:pPr>
            <a:r>
              <a:rPr lang="en-GB" sz="2800" dirty="0">
                <a:latin typeface="PrimaryCheynes" panose="020B0500000000000000" pitchFamily="34" charset="0"/>
              </a:rPr>
              <a:t>Bless me through this day</a:t>
            </a:r>
          </a:p>
          <a:p>
            <a:pPr marL="0" indent="0" algn="ctr">
              <a:buNone/>
            </a:pPr>
            <a:r>
              <a:rPr lang="en-GB" sz="2800" dirty="0">
                <a:latin typeface="PrimaryCheynes" panose="020B0500000000000000" pitchFamily="34" charset="0"/>
              </a:rPr>
              <a:t>Amen</a:t>
            </a:r>
          </a:p>
        </p:txBody>
      </p:sp>
      <p:pic>
        <p:nvPicPr>
          <p:cNvPr id="4" name="Picture 4">
            <a:extLst>
              <a:ext uri="{FF2B5EF4-FFF2-40B4-BE49-F238E27FC236}">
                <a16:creationId xmlns:a16="http://schemas.microsoft.com/office/drawing/2014/main" id="{90594C09-5A6A-4C2B-8A9F-01CF36883F75}"/>
              </a:ext>
            </a:extLst>
          </p:cNvPr>
          <p:cNvPicPr>
            <a:picLocks noChangeAspect="1"/>
          </p:cNvPicPr>
          <p:nvPr/>
        </p:nvPicPr>
        <p:blipFill>
          <a:blip r:embed="rId2"/>
          <a:stretch>
            <a:fillRect/>
          </a:stretch>
        </p:blipFill>
        <p:spPr>
          <a:xfrm>
            <a:off x="0" y="0"/>
            <a:ext cx="1577009" cy="1577009"/>
          </a:xfrm>
          <a:prstGeom prst="rect">
            <a:avLst/>
          </a:prstGeom>
        </p:spPr>
      </p:pic>
    </p:spTree>
    <p:extLst>
      <p:ext uri="{BB962C8B-B14F-4D97-AF65-F5344CB8AC3E}">
        <p14:creationId xmlns:p14="http://schemas.microsoft.com/office/powerpoint/2010/main" val="10805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96FB9B6-00C9-4BE2-BFDA-C63E9CA9A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09252"/>
          </a:xfrm>
          <a:prstGeom prst="rect">
            <a:avLst/>
          </a:prstGeom>
        </p:spPr>
      </p:pic>
    </p:spTree>
    <p:extLst>
      <p:ext uri="{BB962C8B-B14F-4D97-AF65-F5344CB8AC3E}">
        <p14:creationId xmlns:p14="http://schemas.microsoft.com/office/powerpoint/2010/main" val="312936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1074-4EA7-4FD6-9C15-AFEA3F340B73}"/>
              </a:ext>
            </a:extLst>
          </p:cNvPr>
          <p:cNvSpPr>
            <a:spLocks noGrp="1"/>
          </p:cNvSpPr>
          <p:nvPr>
            <p:ph type="title"/>
          </p:nvPr>
        </p:nvSpPr>
        <p:spPr/>
        <p:txBody>
          <a:bodyPr/>
          <a:lstStyle/>
          <a:p>
            <a:r>
              <a:rPr lang="en-GB" dirty="0"/>
              <a:t>Literacy - Writing</a:t>
            </a:r>
          </a:p>
        </p:txBody>
      </p:sp>
      <p:sp>
        <p:nvSpPr>
          <p:cNvPr id="3" name="Content Placeholder 2">
            <a:extLst>
              <a:ext uri="{FF2B5EF4-FFF2-40B4-BE49-F238E27FC236}">
                <a16:creationId xmlns:a16="http://schemas.microsoft.com/office/drawing/2014/main" id="{6FB794DC-8B3D-4E94-B1F0-AAEF8D85CECC}"/>
              </a:ext>
            </a:extLst>
          </p:cNvPr>
          <p:cNvSpPr>
            <a:spLocks noGrp="1"/>
          </p:cNvSpPr>
          <p:nvPr>
            <p:ph idx="1"/>
          </p:nvPr>
        </p:nvSpPr>
        <p:spPr/>
        <p:txBody>
          <a:bodyPr>
            <a:normAutofit/>
          </a:bodyPr>
          <a:lstStyle/>
          <a:p>
            <a:pPr marL="0" indent="0">
              <a:buNone/>
            </a:pPr>
            <a:r>
              <a:rPr lang="en-GB" dirty="0">
                <a:latin typeface="PrimaryCheynes" panose="020B0500000000000000" pitchFamily="34" charset="0"/>
              </a:rPr>
              <a:t>Learning Intention:</a:t>
            </a:r>
          </a:p>
          <a:p>
            <a:pPr marL="0" indent="0">
              <a:buNone/>
            </a:pPr>
            <a:r>
              <a:rPr lang="en-GB" dirty="0">
                <a:latin typeface="PrimaryCheynes" panose="020B0500000000000000" pitchFamily="34" charset="0"/>
              </a:rPr>
              <a:t>We are learning to improve our handwriting.</a:t>
            </a:r>
          </a:p>
          <a:p>
            <a:pPr marL="0" indent="0">
              <a:buNone/>
            </a:pPr>
            <a:r>
              <a:rPr lang="en-GB" dirty="0">
                <a:latin typeface="PrimaryCheynes" panose="020B0500000000000000" pitchFamily="34" charset="0"/>
              </a:rPr>
              <a:t>Success Criteria:</a:t>
            </a:r>
          </a:p>
          <a:p>
            <a:pPr>
              <a:buFontTx/>
              <a:buChar char="-"/>
            </a:pPr>
            <a:r>
              <a:rPr lang="en-GB" dirty="0">
                <a:latin typeface="PrimaryCheynes" panose="020B0500000000000000" pitchFamily="34" charset="0"/>
              </a:rPr>
              <a:t>Understand what is meant by a verb.</a:t>
            </a:r>
          </a:p>
          <a:p>
            <a:pPr>
              <a:buFontTx/>
              <a:buChar char="-"/>
            </a:pPr>
            <a:r>
              <a:rPr lang="en-GB" dirty="0">
                <a:latin typeface="PrimaryCheynes" panose="020B0500000000000000" pitchFamily="34" charset="0"/>
              </a:rPr>
              <a:t>Understand what a noun is.</a:t>
            </a:r>
          </a:p>
          <a:p>
            <a:pPr>
              <a:buFontTx/>
              <a:buChar char="-"/>
            </a:pPr>
            <a:r>
              <a:rPr lang="en-GB" dirty="0">
                <a:latin typeface="PrimaryCheynes" panose="020B0500000000000000" pitchFamily="34" charset="0"/>
              </a:rPr>
              <a:t>Understand what an adverb is.</a:t>
            </a:r>
          </a:p>
          <a:p>
            <a:pPr>
              <a:buFontTx/>
              <a:buChar char="-"/>
            </a:pPr>
            <a:r>
              <a:rPr lang="en-GB" dirty="0">
                <a:latin typeface="PrimaryCheynes" panose="020B0500000000000000" pitchFamily="34" charset="0"/>
              </a:rPr>
              <a:t>Understand what an adjective is.</a:t>
            </a:r>
          </a:p>
          <a:p>
            <a:pPr>
              <a:buFontTx/>
              <a:buChar char="-"/>
            </a:pPr>
            <a:endParaRPr lang="en-GB" dirty="0"/>
          </a:p>
        </p:txBody>
      </p:sp>
    </p:spTree>
    <p:extLst>
      <p:ext uri="{BB962C8B-B14F-4D97-AF65-F5344CB8AC3E}">
        <p14:creationId xmlns:p14="http://schemas.microsoft.com/office/powerpoint/2010/main" val="206714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002A19-FDB0-4FD2-AA4C-32742E2B4094}"/>
              </a:ext>
            </a:extLst>
          </p:cNvPr>
          <p:cNvSpPr txBox="1"/>
          <p:nvPr/>
        </p:nvSpPr>
        <p:spPr>
          <a:xfrm>
            <a:off x="255104" y="343334"/>
            <a:ext cx="6102626" cy="5386090"/>
          </a:xfrm>
          <a:prstGeom prst="rect">
            <a:avLst/>
          </a:prstGeom>
          <a:noFill/>
        </p:spPr>
        <p:txBody>
          <a:bodyPr wrap="square">
            <a:spAutoFit/>
          </a:bodyPr>
          <a:lstStyle/>
          <a:p>
            <a:pPr algn="l"/>
            <a:r>
              <a:rPr lang="en-GB" sz="2800" b="1" i="0" u="sng" dirty="0">
                <a:solidFill>
                  <a:srgbClr val="000000"/>
                </a:solidFill>
                <a:effectLst/>
                <a:latin typeface="PrimaryCheynes" panose="020B0500000000000000" pitchFamily="34" charset="0"/>
              </a:rPr>
              <a:t>Verbs</a:t>
            </a:r>
          </a:p>
          <a:p>
            <a:pPr algn="l">
              <a:buFont typeface="Arial" panose="020B0604020202020204" pitchFamily="34" charset="0"/>
              <a:buChar char="•"/>
            </a:pPr>
            <a:endParaRPr lang="en-GB" b="0" i="0" dirty="0">
              <a:solidFill>
                <a:srgbClr val="000000"/>
              </a:solidFill>
              <a:effectLst/>
              <a:latin typeface="Lato"/>
            </a:endParaRPr>
          </a:p>
          <a:p>
            <a:pPr algn="l">
              <a:buFont typeface="Arial" panose="020B0604020202020204" pitchFamily="34" charset="0"/>
              <a:buChar char="•"/>
            </a:pPr>
            <a:r>
              <a:rPr lang="en-GB" sz="2800" b="0" i="0" dirty="0">
                <a:solidFill>
                  <a:srgbClr val="000000"/>
                </a:solidFill>
                <a:effectLst/>
                <a:latin typeface="PrimaryCheynes" panose="020B0500000000000000" pitchFamily="34" charset="0"/>
              </a:rPr>
              <a:t>What are verbs?</a:t>
            </a:r>
            <a:br>
              <a:rPr lang="en-GB" dirty="0"/>
            </a:br>
            <a:br>
              <a:rPr lang="en-GB" dirty="0"/>
            </a:br>
            <a:r>
              <a:rPr lang="en-GB" sz="2800" b="0" i="0" dirty="0">
                <a:solidFill>
                  <a:srgbClr val="000000"/>
                </a:solidFill>
                <a:effectLst/>
                <a:latin typeface="PrimaryCheynes" panose="020B0500000000000000" pitchFamily="34" charset="0"/>
              </a:rPr>
              <a:t>A verb is a word that expresses: A physical action (e.g., "to swim," "to write," "to climb").</a:t>
            </a:r>
          </a:p>
          <a:p>
            <a:pPr algn="l">
              <a:buFont typeface="Arial" panose="020B0604020202020204" pitchFamily="34" charset="0"/>
              <a:buChar char="•"/>
            </a:pPr>
            <a:r>
              <a:rPr lang="en-GB" sz="2800" b="0" i="0" dirty="0">
                <a:solidFill>
                  <a:srgbClr val="000000"/>
                </a:solidFill>
                <a:effectLst/>
                <a:latin typeface="PrimaryCheynes" panose="020B0500000000000000" pitchFamily="34" charset="0"/>
              </a:rPr>
              <a:t>A mental action (e.g., "to think," "to guess," "to consider").</a:t>
            </a:r>
          </a:p>
          <a:p>
            <a:pPr algn="l">
              <a:buFont typeface="Arial" panose="020B0604020202020204" pitchFamily="34" charset="0"/>
              <a:buChar char="•"/>
            </a:pPr>
            <a:r>
              <a:rPr lang="en-GB" sz="2800" b="0" i="0" dirty="0">
                <a:solidFill>
                  <a:srgbClr val="000000"/>
                </a:solidFill>
                <a:effectLst/>
                <a:latin typeface="PrimaryCheynes" panose="020B0500000000000000" pitchFamily="34" charset="0"/>
              </a:rPr>
              <a:t>A state of being (e.g., "to be," "to exist," "to appear").</a:t>
            </a:r>
          </a:p>
          <a:p>
            <a:r>
              <a:rPr lang="en-GB" sz="2800" b="0" i="0" dirty="0">
                <a:solidFill>
                  <a:srgbClr val="000000"/>
                </a:solidFill>
                <a:effectLst/>
                <a:latin typeface="PrimaryCheynes" panose="020B0500000000000000" pitchFamily="34" charset="0"/>
              </a:rPr>
              <a:t>You might find it useful to think of verbs as "doing" words.</a:t>
            </a:r>
            <a:endParaRPr lang="en-GB" sz="2800" dirty="0">
              <a:latin typeface="PrimaryCheynes" panose="020B0500000000000000" pitchFamily="34" charset="0"/>
            </a:endParaRPr>
          </a:p>
        </p:txBody>
      </p:sp>
      <p:pic>
        <p:nvPicPr>
          <p:cNvPr id="5" name="Picture 4">
            <a:extLst>
              <a:ext uri="{FF2B5EF4-FFF2-40B4-BE49-F238E27FC236}">
                <a16:creationId xmlns:a16="http://schemas.microsoft.com/office/drawing/2014/main" id="{C59FE877-A48D-42B1-B33F-0CA3106694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
            <a:ext cx="6072554" cy="6119446"/>
          </a:xfrm>
          <a:prstGeom prst="rect">
            <a:avLst/>
          </a:prstGeom>
        </p:spPr>
      </p:pic>
    </p:spTree>
    <p:extLst>
      <p:ext uri="{BB962C8B-B14F-4D97-AF65-F5344CB8AC3E}">
        <p14:creationId xmlns:p14="http://schemas.microsoft.com/office/powerpoint/2010/main" val="319046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8A2AC-62FC-4ED6-9F81-1E4AA0894B8E}"/>
              </a:ext>
            </a:extLst>
          </p:cNvPr>
          <p:cNvSpPr txBox="1"/>
          <p:nvPr/>
        </p:nvSpPr>
        <p:spPr>
          <a:xfrm>
            <a:off x="0" y="252069"/>
            <a:ext cx="6105378" cy="5232202"/>
          </a:xfrm>
          <a:prstGeom prst="rect">
            <a:avLst/>
          </a:prstGeom>
          <a:noFill/>
        </p:spPr>
        <p:txBody>
          <a:bodyPr wrap="square">
            <a:spAutoFit/>
          </a:bodyPr>
          <a:lstStyle/>
          <a:p>
            <a:pPr algn="l"/>
            <a:r>
              <a:rPr lang="en-GB" sz="2800" b="1" i="0" u="sng" dirty="0">
                <a:solidFill>
                  <a:srgbClr val="000000"/>
                </a:solidFill>
                <a:effectLst/>
                <a:latin typeface="PrimaryCheynes" panose="020B0500000000000000" pitchFamily="34" charset="0"/>
              </a:rPr>
              <a:t>Nouns</a:t>
            </a:r>
          </a:p>
          <a:p>
            <a:pPr algn="l"/>
            <a:endParaRPr lang="en-GB" b="1" i="0" dirty="0">
              <a:solidFill>
                <a:srgbClr val="000000"/>
              </a:solidFill>
              <a:effectLst/>
              <a:latin typeface="Lato"/>
            </a:endParaRPr>
          </a:p>
          <a:p>
            <a:r>
              <a:rPr lang="en-GB" sz="2400" b="0" i="0" dirty="0">
                <a:solidFill>
                  <a:srgbClr val="000000"/>
                </a:solidFill>
                <a:effectLst/>
                <a:latin typeface="PrimaryCheynes" panose="020B0500000000000000" pitchFamily="34" charset="0"/>
              </a:rPr>
              <a:t>A noun is a word that represents a person, place, or thing. Everything we can see or talk about is represented by a word. That word is called a "noun." You might find it useful to think of a noun as a "naming word."</a:t>
            </a:r>
            <a:br>
              <a:rPr lang="en-GB" sz="2400" dirty="0">
                <a:latin typeface="PrimaryCheynes" panose="020B0500000000000000" pitchFamily="34" charset="0"/>
              </a:rPr>
            </a:br>
            <a:br>
              <a:rPr lang="en-GB" sz="2400" dirty="0">
                <a:latin typeface="PrimaryCheynes" panose="020B0500000000000000" pitchFamily="34" charset="0"/>
              </a:rPr>
            </a:br>
            <a:r>
              <a:rPr lang="en-GB" sz="2400" b="0" i="0" dirty="0">
                <a:solidFill>
                  <a:srgbClr val="000000"/>
                </a:solidFill>
                <a:effectLst/>
                <a:latin typeface="PrimaryCheynes" panose="020B0500000000000000" pitchFamily="34" charset="0"/>
              </a:rPr>
              <a:t>Often a noun is the name for something we can touch (e.g., "lion," "cake," "computer"), but sometimes a noun names something we cannot touch (e.g., "bravery," "mile," "joy").</a:t>
            </a:r>
            <a:endParaRPr lang="en-GB" sz="2400" dirty="0">
              <a:latin typeface="PrimaryCheynes" panose="020B0500000000000000" pitchFamily="34" charset="0"/>
            </a:endParaRPr>
          </a:p>
        </p:txBody>
      </p:sp>
      <p:pic>
        <p:nvPicPr>
          <p:cNvPr id="5" name="Picture 4" descr="Calendar&#10;&#10;Description automatically generated">
            <a:extLst>
              <a:ext uri="{FF2B5EF4-FFF2-40B4-BE49-F238E27FC236}">
                <a16:creationId xmlns:a16="http://schemas.microsoft.com/office/drawing/2014/main" id="{9D1500E7-8443-45A4-96D1-07BBDD791B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5378" y="0"/>
            <a:ext cx="6086622" cy="6109252"/>
          </a:xfrm>
          <a:prstGeom prst="rect">
            <a:avLst/>
          </a:prstGeom>
        </p:spPr>
      </p:pic>
    </p:spTree>
    <p:extLst>
      <p:ext uri="{BB962C8B-B14F-4D97-AF65-F5344CB8AC3E}">
        <p14:creationId xmlns:p14="http://schemas.microsoft.com/office/powerpoint/2010/main" val="79062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C6145-195A-4B1A-B014-C4A5594A1F3F}"/>
              </a:ext>
            </a:extLst>
          </p:cNvPr>
          <p:cNvSpPr txBox="1"/>
          <p:nvPr/>
        </p:nvSpPr>
        <p:spPr>
          <a:xfrm>
            <a:off x="0" y="0"/>
            <a:ext cx="6102626" cy="5232202"/>
          </a:xfrm>
          <a:prstGeom prst="rect">
            <a:avLst/>
          </a:prstGeom>
          <a:noFill/>
        </p:spPr>
        <p:txBody>
          <a:bodyPr wrap="square">
            <a:spAutoFit/>
          </a:bodyPr>
          <a:lstStyle/>
          <a:p>
            <a:pPr algn="l"/>
            <a:r>
              <a:rPr lang="en-GB" sz="2800" b="1" i="0" u="sng" dirty="0">
                <a:solidFill>
                  <a:srgbClr val="000000"/>
                </a:solidFill>
                <a:effectLst/>
                <a:latin typeface="PrimaryCheynes" panose="020B0500000000000000" pitchFamily="34" charset="0"/>
              </a:rPr>
              <a:t>What is an adverb?</a:t>
            </a:r>
          </a:p>
          <a:p>
            <a:pPr algn="l"/>
            <a:endParaRPr lang="en-GB" b="1" i="0" dirty="0">
              <a:solidFill>
                <a:srgbClr val="000000"/>
              </a:solidFill>
              <a:effectLst/>
              <a:latin typeface="Lato"/>
            </a:endParaRPr>
          </a:p>
          <a:p>
            <a:pPr algn="l">
              <a:buFont typeface="Arial" panose="020B0604020202020204" pitchFamily="34" charset="0"/>
              <a:buChar char="•"/>
            </a:pPr>
            <a:r>
              <a:rPr lang="en-GB" sz="2400" b="0" i="0" dirty="0">
                <a:solidFill>
                  <a:srgbClr val="000000"/>
                </a:solidFill>
                <a:effectLst/>
                <a:latin typeface="PrimaryCheynes" panose="020B0500000000000000" pitchFamily="34" charset="0"/>
              </a:rPr>
              <a:t>An adverb is a word that can modify a verb, an adjective, or another adverb. Lots of adverbs end "-</a:t>
            </a:r>
            <a:r>
              <a:rPr lang="en-GB" sz="2400" b="0" i="0" dirty="0" err="1">
                <a:solidFill>
                  <a:srgbClr val="000000"/>
                </a:solidFill>
                <a:effectLst/>
                <a:latin typeface="PrimaryCheynes" panose="020B0500000000000000" pitchFamily="34" charset="0"/>
              </a:rPr>
              <a:t>ly</a:t>
            </a:r>
            <a:r>
              <a:rPr lang="en-GB" sz="2400" b="0" i="0" dirty="0">
                <a:solidFill>
                  <a:srgbClr val="000000"/>
                </a:solidFill>
                <a:effectLst/>
                <a:latin typeface="PrimaryCheynes" panose="020B0500000000000000" pitchFamily="34" charset="0"/>
              </a:rPr>
              <a:t>." For </a:t>
            </a:r>
            <a:r>
              <a:rPr lang="en-GB" sz="2400" b="0" i="0" dirty="0" err="1">
                <a:solidFill>
                  <a:srgbClr val="000000"/>
                </a:solidFill>
                <a:effectLst/>
                <a:latin typeface="PrimaryCheynes" panose="020B0500000000000000" pitchFamily="34" charset="0"/>
              </a:rPr>
              <a:t>example:She</a:t>
            </a:r>
            <a:r>
              <a:rPr lang="en-GB" sz="2400" b="0" i="0" dirty="0">
                <a:solidFill>
                  <a:srgbClr val="000000"/>
                </a:solidFill>
                <a:effectLst/>
                <a:latin typeface="PrimaryCheynes" panose="020B0500000000000000" pitchFamily="34" charset="0"/>
              </a:rPr>
              <a:t> swims </a:t>
            </a:r>
            <a:r>
              <a:rPr lang="en-GB" sz="2400" b="1" i="0" dirty="0">
                <a:solidFill>
                  <a:srgbClr val="000000"/>
                </a:solidFill>
                <a:effectLst/>
                <a:latin typeface="PrimaryCheynes" panose="020B0500000000000000" pitchFamily="34" charset="0"/>
              </a:rPr>
              <a:t>quickly</a:t>
            </a:r>
            <a:r>
              <a:rPr lang="en-GB" sz="2400" b="0" i="0" dirty="0">
                <a:solidFill>
                  <a:srgbClr val="000000"/>
                </a:solidFill>
                <a:effectLst/>
                <a:latin typeface="PrimaryCheynes" panose="020B0500000000000000" pitchFamily="34" charset="0"/>
              </a:rPr>
              <a:t>.</a:t>
            </a:r>
          </a:p>
          <a:p>
            <a:pPr algn="l">
              <a:buFont typeface="Arial" panose="020B0604020202020204" pitchFamily="34" charset="0"/>
              <a:buChar char="•"/>
            </a:pPr>
            <a:r>
              <a:rPr lang="en-GB" sz="2400" b="0" i="0" dirty="0">
                <a:solidFill>
                  <a:srgbClr val="000000"/>
                </a:solidFill>
                <a:effectLst/>
                <a:latin typeface="PrimaryCheynes" panose="020B0500000000000000" pitchFamily="34" charset="0"/>
              </a:rPr>
              <a:t>(Here, the adverb "quickly" modifies the verb "swims.")She is an </a:t>
            </a:r>
            <a:r>
              <a:rPr lang="en-GB" sz="2400" b="1" i="0" dirty="0">
                <a:solidFill>
                  <a:srgbClr val="000000"/>
                </a:solidFill>
                <a:effectLst/>
                <a:latin typeface="PrimaryCheynes" panose="020B0500000000000000" pitchFamily="34" charset="0"/>
              </a:rPr>
              <a:t>extremely</a:t>
            </a:r>
            <a:r>
              <a:rPr lang="en-GB" sz="2400" b="0" i="0" dirty="0">
                <a:solidFill>
                  <a:srgbClr val="000000"/>
                </a:solidFill>
                <a:effectLst/>
                <a:latin typeface="PrimaryCheynes" panose="020B0500000000000000" pitchFamily="34" charset="0"/>
              </a:rPr>
              <a:t> quick swimmer.</a:t>
            </a:r>
          </a:p>
          <a:p>
            <a:pPr algn="l">
              <a:buFont typeface="Arial" panose="020B0604020202020204" pitchFamily="34" charset="0"/>
              <a:buChar char="•"/>
            </a:pPr>
            <a:r>
              <a:rPr lang="en-GB" sz="2400" b="0" i="0" dirty="0">
                <a:solidFill>
                  <a:srgbClr val="000000"/>
                </a:solidFill>
                <a:effectLst/>
                <a:latin typeface="PrimaryCheynes" panose="020B0500000000000000" pitchFamily="34" charset="0"/>
              </a:rPr>
              <a:t>(The adverb "extremely" modifies the adjective "quick.")She swims </a:t>
            </a:r>
            <a:r>
              <a:rPr lang="en-GB" sz="2400" b="1" i="0" dirty="0">
                <a:solidFill>
                  <a:srgbClr val="000000"/>
                </a:solidFill>
                <a:effectLst/>
                <a:latin typeface="PrimaryCheynes" panose="020B0500000000000000" pitchFamily="34" charset="0"/>
              </a:rPr>
              <a:t>extremely</a:t>
            </a:r>
            <a:r>
              <a:rPr lang="en-GB" sz="2400" b="0" i="0" dirty="0">
                <a:solidFill>
                  <a:srgbClr val="000000"/>
                </a:solidFill>
                <a:effectLst/>
                <a:latin typeface="PrimaryCheynes" panose="020B0500000000000000" pitchFamily="34" charset="0"/>
              </a:rPr>
              <a:t> </a:t>
            </a:r>
            <a:r>
              <a:rPr lang="en-GB" sz="2400" b="1" i="0" dirty="0">
                <a:solidFill>
                  <a:srgbClr val="000000"/>
                </a:solidFill>
                <a:effectLst/>
                <a:latin typeface="PrimaryCheynes" panose="020B0500000000000000" pitchFamily="34" charset="0"/>
              </a:rPr>
              <a:t>quickly</a:t>
            </a:r>
            <a:r>
              <a:rPr lang="en-GB" sz="2400" b="0" i="0" dirty="0">
                <a:solidFill>
                  <a:srgbClr val="000000"/>
                </a:solidFill>
                <a:effectLst/>
                <a:latin typeface="PrimaryCheynes" panose="020B0500000000000000" pitchFamily="34" charset="0"/>
              </a:rPr>
              <a:t>.</a:t>
            </a:r>
          </a:p>
          <a:p>
            <a:pPr algn="l"/>
            <a:r>
              <a:rPr lang="en-GB" sz="2400" b="0" i="0" dirty="0">
                <a:solidFill>
                  <a:srgbClr val="000000"/>
                </a:solidFill>
                <a:effectLst/>
                <a:latin typeface="PrimaryCheynes" panose="020B0500000000000000" pitchFamily="34" charset="0"/>
              </a:rPr>
              <a:t>(The adverb "extremely" modifies the adverb "quickly.")</a:t>
            </a:r>
          </a:p>
        </p:txBody>
      </p:sp>
      <p:pic>
        <p:nvPicPr>
          <p:cNvPr id="5" name="Picture 4" descr="Text&#10;&#10;Description automatically generated">
            <a:extLst>
              <a:ext uri="{FF2B5EF4-FFF2-40B4-BE49-F238E27FC236}">
                <a16:creationId xmlns:a16="http://schemas.microsoft.com/office/drawing/2014/main" id="{6511F448-2B9A-4FE6-AB5F-E584C41769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9374" y="1"/>
            <a:ext cx="6102626" cy="6149008"/>
          </a:xfrm>
          <a:prstGeom prst="rect">
            <a:avLst/>
          </a:prstGeom>
        </p:spPr>
      </p:pic>
    </p:spTree>
    <p:extLst>
      <p:ext uri="{BB962C8B-B14F-4D97-AF65-F5344CB8AC3E}">
        <p14:creationId xmlns:p14="http://schemas.microsoft.com/office/powerpoint/2010/main" val="402459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D3E7A-E79F-45F6-A804-D4837ECA3A80}"/>
              </a:ext>
            </a:extLst>
          </p:cNvPr>
          <p:cNvSpPr txBox="1"/>
          <p:nvPr/>
        </p:nvSpPr>
        <p:spPr>
          <a:xfrm>
            <a:off x="0" y="144551"/>
            <a:ext cx="6102626" cy="5262979"/>
          </a:xfrm>
          <a:prstGeom prst="rect">
            <a:avLst/>
          </a:prstGeom>
          <a:noFill/>
        </p:spPr>
        <p:txBody>
          <a:bodyPr wrap="square">
            <a:spAutoFit/>
          </a:bodyPr>
          <a:lstStyle/>
          <a:p>
            <a:pPr algn="l"/>
            <a:r>
              <a:rPr lang="en-GB" sz="2800" b="1" i="0" u="sng" dirty="0">
                <a:solidFill>
                  <a:srgbClr val="000000"/>
                </a:solidFill>
                <a:effectLst/>
                <a:latin typeface="PrimaryCheynes" panose="020B0500000000000000" pitchFamily="34" charset="0"/>
              </a:rPr>
              <a:t>Adjectives</a:t>
            </a:r>
          </a:p>
          <a:p>
            <a:pPr algn="l"/>
            <a:endParaRPr lang="en-GB" sz="2800" b="1" i="0" dirty="0">
              <a:solidFill>
                <a:srgbClr val="000000"/>
              </a:solidFill>
              <a:effectLst/>
              <a:latin typeface="PrimaryCheynes" panose="020B0500000000000000" pitchFamily="34" charset="0"/>
            </a:endParaRPr>
          </a:p>
          <a:p>
            <a:r>
              <a:rPr lang="en-GB" sz="2800" b="0" i="0" dirty="0">
                <a:solidFill>
                  <a:srgbClr val="000000"/>
                </a:solidFill>
                <a:effectLst/>
                <a:latin typeface="PrimaryCheynes" panose="020B0500000000000000" pitchFamily="34" charset="0"/>
              </a:rPr>
              <a:t>Adjectives are words that describe nouns (or pronouns). "Old," "green," and "cheerful" are examples of adjectives. (It might be useful to think of adjectives as "describing words.")</a:t>
            </a:r>
            <a:br>
              <a:rPr lang="en-GB" sz="2800" dirty="0">
                <a:latin typeface="PrimaryCheynes" panose="020B0500000000000000" pitchFamily="34" charset="0"/>
              </a:rPr>
            </a:br>
            <a:br>
              <a:rPr lang="en-GB" sz="2800" dirty="0">
                <a:latin typeface="PrimaryCheynes" panose="020B0500000000000000" pitchFamily="34" charset="0"/>
              </a:rPr>
            </a:br>
            <a:r>
              <a:rPr lang="en-GB" sz="2800" b="0" i="0" dirty="0">
                <a:solidFill>
                  <a:srgbClr val="000000"/>
                </a:solidFill>
                <a:effectLst/>
                <a:latin typeface="PrimaryCheynes" panose="020B0500000000000000" pitchFamily="34" charset="0"/>
              </a:rPr>
              <a:t>This infographic shows where an adjective sits in relation to the noun it describes</a:t>
            </a:r>
            <a:endParaRPr lang="en-GB" sz="2800" dirty="0">
              <a:latin typeface="PrimaryCheynes" panose="020B0500000000000000" pitchFamily="34" charset="0"/>
            </a:endParaRPr>
          </a:p>
        </p:txBody>
      </p:sp>
      <p:pic>
        <p:nvPicPr>
          <p:cNvPr id="5" name="Picture 4" descr="Text&#10;&#10;Description automatically generated">
            <a:extLst>
              <a:ext uri="{FF2B5EF4-FFF2-40B4-BE49-F238E27FC236}">
                <a16:creationId xmlns:a16="http://schemas.microsoft.com/office/drawing/2014/main" id="{E83A6244-8989-45D6-A0AE-0D3A8F8851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2626" y="0"/>
            <a:ext cx="6089374" cy="6109252"/>
          </a:xfrm>
          <a:prstGeom prst="rect">
            <a:avLst/>
          </a:prstGeom>
        </p:spPr>
      </p:pic>
    </p:spTree>
    <p:extLst>
      <p:ext uri="{BB962C8B-B14F-4D97-AF65-F5344CB8AC3E}">
        <p14:creationId xmlns:p14="http://schemas.microsoft.com/office/powerpoint/2010/main" val="57505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9E7DF-A132-4600-A48C-81B36DC47A4A}"/>
              </a:ext>
            </a:extLst>
          </p:cNvPr>
          <p:cNvSpPr txBox="1"/>
          <p:nvPr/>
        </p:nvSpPr>
        <p:spPr>
          <a:xfrm>
            <a:off x="482925" y="304800"/>
            <a:ext cx="5613075" cy="2585323"/>
          </a:xfrm>
          <a:prstGeom prst="rect">
            <a:avLst/>
          </a:prstGeom>
          <a:noFill/>
        </p:spPr>
        <p:txBody>
          <a:bodyPr wrap="none" rtlCol="0">
            <a:spAutoFit/>
          </a:bodyPr>
          <a:lstStyle/>
          <a:p>
            <a:r>
              <a:rPr lang="en-GB" dirty="0"/>
              <a:t>Now in your jotter right your 10 word poem by selecting:</a:t>
            </a:r>
          </a:p>
          <a:p>
            <a:endParaRPr lang="en-GB" dirty="0"/>
          </a:p>
          <a:p>
            <a:r>
              <a:rPr lang="en-GB" dirty="0"/>
              <a:t>1 Noun</a:t>
            </a:r>
          </a:p>
          <a:p>
            <a:endParaRPr lang="en-GB" dirty="0"/>
          </a:p>
          <a:p>
            <a:r>
              <a:rPr lang="en-GB" dirty="0"/>
              <a:t>2 Adjectives</a:t>
            </a:r>
          </a:p>
          <a:p>
            <a:endParaRPr lang="en-GB" dirty="0"/>
          </a:p>
          <a:p>
            <a:r>
              <a:rPr lang="en-GB" dirty="0"/>
              <a:t>3 Adverbs</a:t>
            </a:r>
          </a:p>
          <a:p>
            <a:endParaRPr lang="en-GB" dirty="0"/>
          </a:p>
          <a:p>
            <a:r>
              <a:rPr lang="en-GB" dirty="0"/>
              <a:t>4 Verbs</a:t>
            </a:r>
          </a:p>
        </p:txBody>
      </p:sp>
      <p:sp>
        <p:nvSpPr>
          <p:cNvPr id="3" name="TextBox 2">
            <a:extLst>
              <a:ext uri="{FF2B5EF4-FFF2-40B4-BE49-F238E27FC236}">
                <a16:creationId xmlns:a16="http://schemas.microsoft.com/office/drawing/2014/main" id="{B108B8CB-2C56-4B4F-86AB-0143F8C62DFE}"/>
              </a:ext>
            </a:extLst>
          </p:cNvPr>
          <p:cNvSpPr txBox="1"/>
          <p:nvPr/>
        </p:nvSpPr>
        <p:spPr>
          <a:xfrm>
            <a:off x="0" y="3059668"/>
            <a:ext cx="12207957" cy="369332"/>
          </a:xfrm>
          <a:prstGeom prst="rect">
            <a:avLst/>
          </a:prstGeom>
          <a:noFill/>
        </p:spPr>
        <p:txBody>
          <a:bodyPr wrap="none" rtlCol="0">
            <a:spAutoFit/>
          </a:bodyPr>
          <a:lstStyle/>
          <a:p>
            <a:r>
              <a:rPr lang="en-GB" dirty="0"/>
              <a:t>Now piece these together to generate a 10 word poem you can insert more words if you need to for your poem to sound nicer.</a:t>
            </a:r>
          </a:p>
        </p:txBody>
      </p:sp>
      <p:sp>
        <p:nvSpPr>
          <p:cNvPr id="4" name="TextBox 3">
            <a:extLst>
              <a:ext uri="{FF2B5EF4-FFF2-40B4-BE49-F238E27FC236}">
                <a16:creationId xmlns:a16="http://schemas.microsoft.com/office/drawing/2014/main" id="{A395F1F1-B15F-4F1A-882D-ACCF8621F853}"/>
              </a:ext>
            </a:extLst>
          </p:cNvPr>
          <p:cNvSpPr txBox="1"/>
          <p:nvPr/>
        </p:nvSpPr>
        <p:spPr>
          <a:xfrm>
            <a:off x="366314" y="3757486"/>
            <a:ext cx="6892119" cy="2031325"/>
          </a:xfrm>
          <a:prstGeom prst="rect">
            <a:avLst/>
          </a:prstGeom>
          <a:noFill/>
        </p:spPr>
        <p:txBody>
          <a:bodyPr wrap="square" rtlCol="0">
            <a:spAutoFit/>
          </a:bodyPr>
          <a:lstStyle/>
          <a:p>
            <a:r>
              <a:rPr lang="en-GB" dirty="0"/>
              <a:t>Noun – Shark</a:t>
            </a:r>
          </a:p>
          <a:p>
            <a:endParaRPr lang="en-GB" dirty="0"/>
          </a:p>
          <a:p>
            <a:r>
              <a:rPr lang="en-GB" dirty="0"/>
              <a:t>Adjectives – Gigantic Graceful</a:t>
            </a:r>
          </a:p>
          <a:p>
            <a:endParaRPr lang="en-GB" dirty="0"/>
          </a:p>
          <a:p>
            <a:r>
              <a:rPr lang="en-GB" dirty="0"/>
              <a:t>Adverbs -  Speedily Smoothly Aggressively</a:t>
            </a:r>
          </a:p>
          <a:p>
            <a:endParaRPr lang="en-GB" dirty="0"/>
          </a:p>
          <a:p>
            <a:r>
              <a:rPr lang="en-GB" dirty="0"/>
              <a:t>Verbs – Swimming Hunting Feeding Surviving</a:t>
            </a:r>
          </a:p>
        </p:txBody>
      </p:sp>
      <p:sp>
        <p:nvSpPr>
          <p:cNvPr id="5" name="TextBox 4">
            <a:extLst>
              <a:ext uri="{FF2B5EF4-FFF2-40B4-BE49-F238E27FC236}">
                <a16:creationId xmlns:a16="http://schemas.microsoft.com/office/drawing/2014/main" id="{CE87962E-FD79-442C-97D6-C2351FC9B279}"/>
              </a:ext>
            </a:extLst>
          </p:cNvPr>
          <p:cNvSpPr txBox="1"/>
          <p:nvPr/>
        </p:nvSpPr>
        <p:spPr>
          <a:xfrm>
            <a:off x="5936974" y="3757485"/>
            <a:ext cx="6003235" cy="1815882"/>
          </a:xfrm>
          <a:prstGeom prst="rect">
            <a:avLst/>
          </a:prstGeom>
          <a:noFill/>
        </p:spPr>
        <p:txBody>
          <a:bodyPr wrap="square" rtlCol="0">
            <a:spAutoFit/>
          </a:bodyPr>
          <a:lstStyle/>
          <a:p>
            <a:r>
              <a:rPr lang="en-GB" sz="2800" dirty="0">
                <a:latin typeface="PrimaryCheynes" panose="020B0500000000000000" pitchFamily="34" charset="0"/>
              </a:rPr>
              <a:t>Shark, gigantic and graceful. Speedily smoothly and aggressively swimming, hunting, feeding and surviving.</a:t>
            </a:r>
          </a:p>
        </p:txBody>
      </p:sp>
      <p:sp>
        <p:nvSpPr>
          <p:cNvPr id="6" name="TextBox 5">
            <a:extLst>
              <a:ext uri="{FF2B5EF4-FFF2-40B4-BE49-F238E27FC236}">
                <a16:creationId xmlns:a16="http://schemas.microsoft.com/office/drawing/2014/main" id="{265606CE-BB82-4E32-8E84-F5FBCBE50417}"/>
              </a:ext>
            </a:extLst>
          </p:cNvPr>
          <p:cNvSpPr txBox="1"/>
          <p:nvPr/>
        </p:nvSpPr>
        <p:spPr>
          <a:xfrm>
            <a:off x="7513983" y="3896139"/>
            <a:ext cx="184731" cy="369332"/>
          </a:xfrm>
          <a:prstGeom prst="rect">
            <a:avLst/>
          </a:prstGeom>
          <a:noFill/>
        </p:spPr>
        <p:txBody>
          <a:bodyPr wrap="none" rtlCol="0">
            <a:spAutoFit/>
          </a:bodyPr>
          <a:lstStyle/>
          <a:p>
            <a:endParaRPr lang="en-GB" dirty="0"/>
          </a:p>
        </p:txBody>
      </p:sp>
      <p:pic>
        <p:nvPicPr>
          <p:cNvPr id="8" name="Picture 7" descr="A picture containing water, fish, shark, dark&#10;&#10;Description automatically generated">
            <a:extLst>
              <a:ext uri="{FF2B5EF4-FFF2-40B4-BE49-F238E27FC236}">
                <a16:creationId xmlns:a16="http://schemas.microsoft.com/office/drawing/2014/main" id="{4C39466A-AC79-4E99-B006-41947752A8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0"/>
            <a:ext cx="6111957" cy="3059667"/>
          </a:xfrm>
          <a:prstGeom prst="rect">
            <a:avLst/>
          </a:prstGeom>
        </p:spPr>
      </p:pic>
    </p:spTree>
    <p:extLst>
      <p:ext uri="{BB962C8B-B14F-4D97-AF65-F5344CB8AC3E}">
        <p14:creationId xmlns:p14="http://schemas.microsoft.com/office/powerpoint/2010/main" val="20748532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916</Words>
  <Application>Microsoft Office PowerPoint</Application>
  <PresentationFormat>Widescreen</PresentationFormat>
  <Paragraphs>96</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Lato</vt:lpstr>
      <vt:lpstr>PrimaryCheynes</vt:lpstr>
      <vt:lpstr>Gallery</vt:lpstr>
      <vt:lpstr>St Mary’s RC primary school  Friday 5th March 05.03.21</vt:lpstr>
      <vt:lpstr>PowerPoint Presentation</vt:lpstr>
      <vt:lpstr>PowerPoint Presentation</vt:lpstr>
      <vt:lpstr>Literacy - Writing</vt:lpstr>
      <vt:lpstr>PowerPoint Presentation</vt:lpstr>
      <vt:lpstr>PowerPoint Presentation</vt:lpstr>
      <vt:lpstr>PowerPoint Presentation</vt:lpstr>
      <vt:lpstr>PowerPoint Presentation</vt:lpstr>
      <vt:lpstr>PowerPoint Presentation</vt:lpstr>
      <vt:lpstr>Numeracy</vt:lpstr>
      <vt:lpstr>Numeracy https://www.topmarks.co.uk/maths-games/daily10 </vt:lpstr>
      <vt:lpstr>Weekly Journal</vt:lpstr>
      <vt:lpstr>PowerPoint Presentation</vt:lpstr>
      <vt:lpstr>PowerPoint Presentation</vt:lpstr>
      <vt:lpstr>Night time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RC primary school  Tuesday 26th May 2020</dc:title>
  <dc:creator>lgavine663</dc:creator>
  <cp:lastModifiedBy>Dale Samson</cp:lastModifiedBy>
  <cp:revision>49</cp:revision>
  <dcterms:created xsi:type="dcterms:W3CDTF">2020-05-20T12:07:01Z</dcterms:created>
  <dcterms:modified xsi:type="dcterms:W3CDTF">2021-03-04T20:08:13Z</dcterms:modified>
</cp:coreProperties>
</file>