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317" r:id="rId4"/>
    <p:sldId id="324" r:id="rId5"/>
    <p:sldId id="325" r:id="rId6"/>
    <p:sldId id="326" r:id="rId7"/>
    <p:sldId id="327" r:id="rId8"/>
    <p:sldId id="318" r:id="rId9"/>
    <p:sldId id="328" r:id="rId10"/>
    <p:sldId id="329" r:id="rId11"/>
    <p:sldId id="331" r:id="rId12"/>
    <p:sldId id="330" r:id="rId13"/>
    <p:sldId id="332" r:id="rId14"/>
    <p:sldId id="333" r:id="rId15"/>
    <p:sldId id="334" r:id="rId16"/>
    <p:sldId id="337" r:id="rId17"/>
    <p:sldId id="336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5DB16-F9B8-4937-996E-E106977E8B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511ED-38A7-4131-9D47-CAE0463ED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4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5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5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16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23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32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11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90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7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1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42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2E01C85-DD0C-4BA5-9655-ED13E62193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56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01C85-DD0C-4BA5-9655-ED13E62193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etoday.com/79797/why-does-it-rain1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nfused-hands-up-unsure-perplexed-2681507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nfused-hands-up-unsure-perplexed-2681507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heenglishcubby.blogspot.com/2014/04/the-three-states-of-water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tmospheric-infrared-sounder/826504638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literacyshed.com/wishgranter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meo.com/channels/1066925/17573431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hyperlink" Target="https://en.wikipedia.org/wiki/File:Chilli_pepper_4.svg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https://en.wikipedia.org/wiki/File:Chilli_pepper_4.sv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CADCA8-2942-497A-8C7C-F3050F6FC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r>
              <a:rPr lang="en-GB" sz="4200" dirty="0"/>
              <a:t>St Mary’s RC primary school </a:t>
            </a:r>
            <a:br>
              <a:rPr lang="en-GB" sz="4200" dirty="0"/>
            </a:br>
            <a:r>
              <a:rPr lang="en-GB" sz="4200" dirty="0"/>
              <a:t>Thursday 25.02.21</a:t>
            </a:r>
            <a:endParaRPr lang="en-US" sz="42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5EB4A20-0EE9-4ACC-B46C-5E53D0378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074" y="3529159"/>
            <a:ext cx="4972063" cy="1612688"/>
          </a:xfrm>
        </p:spPr>
        <p:txBody>
          <a:bodyPr>
            <a:normAutofit/>
          </a:bodyPr>
          <a:lstStyle/>
          <a:p>
            <a:r>
              <a:rPr lang="en-GB" dirty="0"/>
              <a:t>P4 &amp; P5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7E30C0D8-AD45-47DE-ACC1-AA48F84CA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171"/>
          <a:stretch/>
        </p:blipFill>
        <p:spPr bwMode="auto">
          <a:xfrm>
            <a:off x="1271223" y="1116345"/>
            <a:ext cx="336214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78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5FDE807-7F96-4978-9850-ACE86AC72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8" t="5967" r="5231" b="56068"/>
          <a:stretch/>
        </p:blipFill>
        <p:spPr>
          <a:xfrm rot="5400000">
            <a:off x="-2076304" y="2076303"/>
            <a:ext cx="6105378" cy="1952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BFE0A-EE28-4C4B-9CAA-2889629B6EC0}"/>
              </a:ext>
            </a:extLst>
          </p:cNvPr>
          <p:cNvSpPr txBox="1"/>
          <p:nvPr/>
        </p:nvSpPr>
        <p:spPr>
          <a:xfrm>
            <a:off x="1952771" y="267286"/>
            <a:ext cx="86656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>
                <a:latin typeface="PrimaryCheynes" panose="020B0500000000000000" pitchFamily="34" charset="0"/>
              </a:rPr>
              <a:t>Start with your cardboard square.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PrimaryCheynes" panose="020B0500000000000000" pitchFamily="34" charset="0"/>
              </a:rPr>
              <a:t>Cut a triangle from the bottom left hand corner. Use a pencil to plot a cutting line.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PrimaryCheynes" panose="020B0500000000000000" pitchFamily="34" charset="0"/>
              </a:rPr>
              <a:t>Slide the cut-out piece to the top left hand corner of the card.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PrimaryCheynes" panose="020B0500000000000000" pitchFamily="34" charset="0"/>
              </a:rPr>
              <a:t>Stick the piece together using cello tape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PrimaryCheynes" panose="020B0500000000000000" pitchFamily="34" charset="0"/>
              </a:rPr>
              <a:t>Now draw around your new shape to make a tiling pattern.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PrimaryCheynes" panose="020B0500000000000000" pitchFamily="34" charset="0"/>
              </a:rPr>
              <a:t>Move your shape to join as many of your shapes together as you can to make a tiled pattern.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PrimaryCheynes" panose="020B0500000000000000" pitchFamily="34" charset="0"/>
              </a:rPr>
              <a:t>Is there more than one way to make a tiling pattern with your shape? </a:t>
            </a:r>
          </a:p>
        </p:txBody>
      </p:sp>
    </p:spTree>
    <p:extLst>
      <p:ext uri="{BB962C8B-B14F-4D97-AF65-F5344CB8AC3E}">
        <p14:creationId xmlns:p14="http://schemas.microsoft.com/office/powerpoint/2010/main" val="205639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5B13-B472-4EBA-B4FC-D442F9A3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F75C-2B50-4D4B-86CC-2C3B4690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Learning Intention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We are learning about the processes of the water cycle.</a:t>
            </a:r>
          </a:p>
          <a:p>
            <a:pPr marL="0" indent="0">
              <a:buNone/>
            </a:pPr>
            <a:endParaRPr lang="en-GB" dirty="0">
              <a:latin typeface="PrimaryCheynes" panose="020B0500000000000000" pitchFamily="34" charset="0"/>
            </a:endParaRP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Success Criteria</a:t>
            </a:r>
          </a:p>
          <a:p>
            <a:r>
              <a:rPr lang="en-GB" dirty="0">
                <a:latin typeface="PrimaryCheynes" panose="020B0500000000000000" pitchFamily="34" charset="0"/>
              </a:rPr>
              <a:t>I can name the processes of the water cycle.</a:t>
            </a:r>
          </a:p>
          <a:p>
            <a:r>
              <a:rPr lang="en-GB" dirty="0">
                <a:latin typeface="PrimaryCheynes" panose="020B0500000000000000" pitchFamily="34" charset="0"/>
              </a:rPr>
              <a:t>I can explain what key words of the water cycle mean.</a:t>
            </a:r>
          </a:p>
          <a:p>
            <a:r>
              <a:rPr lang="en-GB" dirty="0">
                <a:latin typeface="PrimaryCheynes" panose="020B0500000000000000" pitchFamily="34" charset="0"/>
              </a:rPr>
              <a:t>I can create my own water cycle experiment.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72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B6E670-F992-49A9-8E89-21DB792466F8}"/>
              </a:ext>
            </a:extLst>
          </p:cNvPr>
          <p:cNvSpPr txBox="1"/>
          <p:nvPr/>
        </p:nvSpPr>
        <p:spPr>
          <a:xfrm>
            <a:off x="211016" y="407963"/>
            <a:ext cx="3988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PrimaryCheynes" panose="020B0500000000000000" pitchFamily="34" charset="0"/>
              </a:rPr>
              <a:t>What is the water cycle?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47900-199F-407E-8660-4A60B0B0FD95}"/>
              </a:ext>
            </a:extLst>
          </p:cNvPr>
          <p:cNvSpPr txBox="1"/>
          <p:nvPr/>
        </p:nvSpPr>
        <p:spPr>
          <a:xfrm>
            <a:off x="211016" y="1598212"/>
            <a:ext cx="82715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The 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water cycle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 is the path that all 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water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 follows as it moves around Earth in different </a:t>
            </a:r>
            <a:r>
              <a:rPr lang="en-GB" sz="2000" b="1" i="0" dirty="0">
                <a:solidFill>
                  <a:srgbClr val="FF0000"/>
                </a:solidFill>
                <a:effectLst/>
                <a:latin typeface="PrimaryCheynes" panose="020B0500000000000000" pitchFamily="34" charset="0"/>
              </a:rPr>
              <a:t>states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. </a:t>
            </a:r>
          </a:p>
          <a:p>
            <a:endParaRPr lang="en-GB" sz="2000" dirty="0">
              <a:solidFill>
                <a:srgbClr val="202124"/>
              </a:solidFill>
              <a:latin typeface="PrimaryCheynes" panose="020B0500000000000000" pitchFamily="34" charset="0"/>
            </a:endParaRPr>
          </a:p>
          <a:p>
            <a:r>
              <a:rPr lang="en-GB" sz="2000" b="1" dirty="0">
                <a:solidFill>
                  <a:srgbClr val="202124"/>
                </a:solidFill>
                <a:latin typeface="PrimaryCheynes" panose="020B0500000000000000" pitchFamily="34" charset="0"/>
              </a:rPr>
              <a:t>W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ater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 is found in oceans, rivers, lakes and even underground. The 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water cycle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 is the path that all 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water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 follows as it moves around our planet…</a:t>
            </a:r>
          </a:p>
          <a:p>
            <a:endParaRPr lang="en-GB" sz="2000" dirty="0">
              <a:solidFill>
                <a:srgbClr val="202124"/>
              </a:solidFill>
              <a:latin typeface="PrimaryCheynes" panose="020B0500000000000000" pitchFamily="34" charset="0"/>
            </a:endParaRPr>
          </a:p>
          <a:p>
            <a:endParaRPr lang="en-GB" sz="2000" dirty="0">
              <a:latin typeface="PrimaryCheynes" panose="020B0500000000000000" pitchFamily="34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C842240-79BA-4051-9CFF-A41F03199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5261" y="2875484"/>
            <a:ext cx="5556739" cy="3284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98BB22-000C-4520-AFF0-2483DEC49EE6}"/>
              </a:ext>
            </a:extLst>
          </p:cNvPr>
          <p:cNvSpPr txBox="1"/>
          <p:nvPr/>
        </p:nvSpPr>
        <p:spPr>
          <a:xfrm>
            <a:off x="703385" y="4244125"/>
            <a:ext cx="40030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PrimaryCheynes" panose="020B0500000000000000" pitchFamily="34" charset="0"/>
              </a:rPr>
              <a:t>States ?!?!</a:t>
            </a:r>
          </a:p>
        </p:txBody>
      </p:sp>
    </p:spTree>
    <p:extLst>
      <p:ext uri="{BB962C8B-B14F-4D97-AF65-F5344CB8AC3E}">
        <p14:creationId xmlns:p14="http://schemas.microsoft.com/office/powerpoint/2010/main" val="384930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AE5BEA-B71B-465A-A162-6E88E1FA7E8C}"/>
              </a:ext>
            </a:extLst>
          </p:cNvPr>
          <p:cNvSpPr txBox="1"/>
          <p:nvPr/>
        </p:nvSpPr>
        <p:spPr>
          <a:xfrm>
            <a:off x="3174367" y="2146852"/>
            <a:ext cx="5843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PrimaryCheynes" panose="020B0500000000000000" pitchFamily="34" charset="0"/>
              </a:rPr>
              <a:t>Does Anyone know what states means?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CE1C9-804D-4AA9-9B00-178868787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608516"/>
            <a:ext cx="6531856" cy="35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8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AE5BEA-B71B-465A-A162-6E88E1FA7E8C}"/>
              </a:ext>
            </a:extLst>
          </p:cNvPr>
          <p:cNvSpPr txBox="1"/>
          <p:nvPr/>
        </p:nvSpPr>
        <p:spPr>
          <a:xfrm>
            <a:off x="3174367" y="2146852"/>
            <a:ext cx="5843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PrimaryCheynes" panose="020B0500000000000000" pitchFamily="34" charset="0"/>
              </a:rPr>
              <a:t>Does Anyone know what states means?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CE1C9-804D-4AA9-9B00-178868787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608516"/>
            <a:ext cx="6531856" cy="35109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B9DF6E-D1CC-447B-B33C-B7AE231D87A4}"/>
              </a:ext>
            </a:extLst>
          </p:cNvPr>
          <p:cNvSpPr txBox="1"/>
          <p:nvPr/>
        </p:nvSpPr>
        <p:spPr>
          <a:xfrm>
            <a:off x="7329510" y="2992902"/>
            <a:ext cx="3376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PrimaryCheynes" panose="020B0500000000000000" pitchFamily="34" charset="0"/>
              </a:rPr>
              <a:t>Turn to your partner or have a think quietly to yourself...</a:t>
            </a:r>
          </a:p>
          <a:p>
            <a:endParaRPr lang="en-GB" sz="2000" dirty="0">
              <a:latin typeface="PrimaryCheynes" panose="020B0500000000000000" pitchFamily="34" charset="0"/>
            </a:endParaRPr>
          </a:p>
          <a:p>
            <a:r>
              <a:rPr lang="en-GB" sz="2000" dirty="0">
                <a:latin typeface="PrimaryCheynes" panose="020B0500000000000000" pitchFamily="34" charset="0"/>
              </a:rPr>
              <a:t>You have 20 seconds to think what it might mean. </a:t>
            </a:r>
          </a:p>
          <a:p>
            <a:r>
              <a:rPr lang="en-GB" sz="2000" dirty="0">
                <a:latin typeface="PrimaryCheynes" panose="020B0500000000000000" pitchFamily="34" charset="0"/>
              </a:rPr>
              <a:t>Don’t worry if you don’t know we are going to discuss it further.</a:t>
            </a:r>
          </a:p>
        </p:txBody>
      </p:sp>
    </p:spTree>
    <p:extLst>
      <p:ext uri="{BB962C8B-B14F-4D97-AF65-F5344CB8AC3E}">
        <p14:creationId xmlns:p14="http://schemas.microsoft.com/office/powerpoint/2010/main" val="106218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2F9592-B434-4D45-838F-3ED1B0A43543}"/>
              </a:ext>
            </a:extLst>
          </p:cNvPr>
          <p:cNvSpPr txBox="1"/>
          <p:nvPr/>
        </p:nvSpPr>
        <p:spPr>
          <a:xfrm>
            <a:off x="347868" y="537580"/>
            <a:ext cx="835880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u="sng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Water can occur in three states.</a:t>
            </a:r>
            <a:r>
              <a:rPr lang="en-GB" sz="2400" b="1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 </a:t>
            </a:r>
          </a:p>
          <a:p>
            <a:pPr algn="l"/>
            <a:endParaRPr lang="en-GB" sz="2400" b="1" dirty="0">
              <a:solidFill>
                <a:srgbClr val="202124"/>
              </a:solidFill>
              <a:latin typeface="PrimaryCheynes" panose="020B0500000000000000" pitchFamily="34" charset="0"/>
            </a:endParaRPr>
          </a:p>
          <a:p>
            <a:pPr algn="l"/>
            <a:r>
              <a:rPr lang="en-GB" sz="2400" b="1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solid, liquid or gas.</a:t>
            </a:r>
          </a:p>
          <a:p>
            <a:pPr algn="l"/>
            <a:endParaRPr lang="en-GB" sz="2400" b="0" i="0" dirty="0">
              <a:solidFill>
                <a:srgbClr val="202124"/>
              </a:solidFill>
              <a:effectLst/>
              <a:latin typeface="PrimaryCheynes" panose="020B0500000000000000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Solid</a:t>
            </a:r>
            <a:r>
              <a:rPr lang="en-GB" sz="2400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  - Ice is frozen water. When water freezes, its molecules move farther apart, making ice less dense than water.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202124"/>
              </a:solidFill>
              <a:effectLst/>
              <a:latin typeface="PrimaryCheynes" panose="020B0500000000000000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Liquid</a:t>
            </a:r>
            <a:r>
              <a:rPr lang="en-GB" sz="2400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 water is wet and fluid</a:t>
            </a:r>
            <a:r>
              <a:rPr lang="en-GB" sz="2400" dirty="0">
                <a:solidFill>
                  <a:srgbClr val="202124"/>
                </a:solidFill>
                <a:latin typeface="PrimaryCheynes" panose="020B0500000000000000" pitchFamily="34" charset="0"/>
              </a:rPr>
              <a:t>.</a:t>
            </a:r>
            <a:endParaRPr lang="en-GB" sz="2400" b="0" i="0" dirty="0">
              <a:solidFill>
                <a:srgbClr val="202124"/>
              </a:solidFill>
              <a:effectLst/>
              <a:latin typeface="PrimaryCheynes" panose="020B0500000000000000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202124"/>
              </a:solidFill>
              <a:effectLst/>
              <a:latin typeface="PrimaryCheynes" panose="020B0500000000000000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Gas</a:t>
            </a:r>
            <a:r>
              <a:rPr lang="en-GB" sz="2400" dirty="0">
                <a:solidFill>
                  <a:srgbClr val="202124"/>
                </a:solidFill>
                <a:latin typeface="PrimaryCheynes" panose="020B0500000000000000" pitchFamily="34" charset="0"/>
              </a:rPr>
              <a:t> – Water </a:t>
            </a:r>
            <a:r>
              <a:rPr lang="en-GB" sz="2400" b="0" i="0" dirty="0">
                <a:solidFill>
                  <a:srgbClr val="202124"/>
                </a:solidFill>
                <a:effectLst/>
                <a:latin typeface="PrimaryCheynes" panose="020B0500000000000000" pitchFamily="34" charset="0"/>
              </a:rPr>
              <a:t>vapour is always present in the air around us. Sometimes we can see liquid water turn into a gas when we boil a kettle.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5E3F6-98B0-4E17-81B5-96AFABB44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25022" y="0"/>
            <a:ext cx="3666978" cy="61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9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EBA07-935F-4752-9F40-A88DD544664A}"/>
              </a:ext>
            </a:extLst>
          </p:cNvPr>
          <p:cNvSpPr txBox="1"/>
          <p:nvPr/>
        </p:nvSpPr>
        <p:spPr>
          <a:xfrm>
            <a:off x="0" y="163575"/>
            <a:ext cx="6987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rimaryCheynes" panose="020B0500000000000000" pitchFamily="34" charset="0"/>
              </a:rPr>
              <a:t>In your Jotters or on a piece of blank paper, Copy the diagram of the next slide and fill in the blanks using the word bank provided.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2CD7BAC-0500-498C-A650-5B86D818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88938" y="1363904"/>
            <a:ext cx="9214123" cy="47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06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CE15AF7-A6AC-45DD-A920-CE4A5D340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>
            <a:off x="0" y="0"/>
            <a:ext cx="7807569" cy="60772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66581B-E31D-4C1A-82B5-026CA7FF76E4}"/>
              </a:ext>
            </a:extLst>
          </p:cNvPr>
          <p:cNvSpPr txBox="1"/>
          <p:nvPr/>
        </p:nvSpPr>
        <p:spPr>
          <a:xfrm>
            <a:off x="8201466" y="407131"/>
            <a:ext cx="30479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latin typeface="PrimaryCheynes" panose="020B0500000000000000" pitchFamily="34" charset="0"/>
              </a:rPr>
              <a:t>Word Bank</a:t>
            </a:r>
          </a:p>
          <a:p>
            <a:endParaRPr lang="en-GB" sz="2800" dirty="0">
              <a:latin typeface="PrimaryCheynes" panose="020B0500000000000000" pitchFamily="34" charset="0"/>
            </a:endParaRPr>
          </a:p>
          <a:p>
            <a:r>
              <a:rPr lang="en-GB" sz="2800" dirty="0">
                <a:latin typeface="PrimaryCheynes" panose="020B0500000000000000" pitchFamily="34" charset="0"/>
              </a:rPr>
              <a:t>Rivers</a:t>
            </a:r>
          </a:p>
          <a:p>
            <a:r>
              <a:rPr lang="en-GB" sz="2800" dirty="0">
                <a:latin typeface="PrimaryCheynes" panose="020B0500000000000000" pitchFamily="34" charset="0"/>
              </a:rPr>
              <a:t>Precipitation</a:t>
            </a:r>
          </a:p>
          <a:p>
            <a:r>
              <a:rPr lang="en-GB" sz="2800" dirty="0">
                <a:latin typeface="PrimaryCheynes" panose="020B0500000000000000" pitchFamily="34" charset="0"/>
              </a:rPr>
              <a:t>Runoff</a:t>
            </a:r>
          </a:p>
          <a:p>
            <a:r>
              <a:rPr lang="en-GB" sz="2800" dirty="0">
                <a:latin typeface="PrimaryCheynes" panose="020B0500000000000000" pitchFamily="34" charset="0"/>
              </a:rPr>
              <a:t>Underground Water</a:t>
            </a:r>
          </a:p>
          <a:p>
            <a:r>
              <a:rPr lang="en-GB" sz="2800" dirty="0">
                <a:latin typeface="PrimaryCheynes" panose="020B0500000000000000" pitchFamily="34" charset="0"/>
              </a:rPr>
              <a:t>Sea</a:t>
            </a:r>
          </a:p>
          <a:p>
            <a:r>
              <a:rPr lang="en-GB" sz="2800" dirty="0">
                <a:latin typeface="PrimaryCheynes" panose="020B0500000000000000" pitchFamily="34" charset="0"/>
              </a:rPr>
              <a:t>Wind</a:t>
            </a:r>
          </a:p>
          <a:p>
            <a:r>
              <a:rPr lang="en-GB" sz="2800" dirty="0">
                <a:latin typeface="PrimaryCheynes" panose="020B0500000000000000" pitchFamily="34" charset="0"/>
              </a:rPr>
              <a:t>Sun</a:t>
            </a:r>
          </a:p>
          <a:p>
            <a:r>
              <a:rPr lang="en-GB" sz="2800" dirty="0">
                <a:latin typeface="PrimaryCheynes" panose="020B0500000000000000" pitchFamily="34" charset="0"/>
              </a:rPr>
              <a:t>Evaporation</a:t>
            </a:r>
          </a:p>
          <a:p>
            <a:r>
              <a:rPr lang="en-GB" sz="2800" dirty="0">
                <a:latin typeface="PrimaryCheynes" panose="020B0500000000000000" pitchFamily="34" charset="0"/>
              </a:rPr>
              <a:t>Condensation</a:t>
            </a:r>
          </a:p>
        </p:txBody>
      </p:sp>
    </p:spTree>
    <p:extLst>
      <p:ext uri="{BB962C8B-B14F-4D97-AF65-F5344CB8AC3E}">
        <p14:creationId xmlns:p14="http://schemas.microsoft.com/office/powerpoint/2010/main" val="194206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AE9A-952C-4B4D-B6B7-9ED08E3D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156211"/>
            <a:ext cx="9603275" cy="1049235"/>
          </a:xfrm>
        </p:spPr>
        <p:txBody>
          <a:bodyPr/>
          <a:lstStyle/>
          <a:p>
            <a:pPr algn="ctr"/>
            <a:r>
              <a:rPr lang="en-GB" dirty="0">
                <a:latin typeface="PrimaryCheynes" panose="020B0500000000000000" pitchFamily="34" charset="0"/>
              </a:rPr>
              <a:t>Night time prayer</a:t>
            </a:r>
            <a:endParaRPr lang="en-US" dirty="0">
              <a:latin typeface="PrimaryCheynes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4C375-6C2E-ED42-B450-2FD82B74D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God our Father, I come to say</a:t>
            </a:r>
            <a:r>
              <a:rPr lang="en-GB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thank</a:t>
            </a:r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you for your love today.</a:t>
            </a:r>
            <a:endParaRPr lang="en-GB" sz="2400" dirty="0">
              <a:solidFill>
                <a:srgbClr val="0B385D"/>
              </a:solidFill>
              <a:latin typeface="PrimaryCheynes" panose="020B0500000000000000" pitchFamily="34" charset="0"/>
            </a:endParaRPr>
          </a:p>
          <a:p>
            <a:pPr algn="ctr"/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Thank you for my family</a:t>
            </a:r>
            <a:r>
              <a:rPr lang="en-GB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and </a:t>
            </a:r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all the friends you give to me.</a:t>
            </a:r>
            <a:endParaRPr lang="en-GB" sz="2400" dirty="0">
              <a:solidFill>
                <a:srgbClr val="0B385D"/>
              </a:solidFill>
              <a:latin typeface="PrimaryCheynes" panose="020B0500000000000000" pitchFamily="34" charset="0"/>
            </a:endParaRPr>
          </a:p>
          <a:p>
            <a:pPr algn="ctr"/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Guard me in the dark of night</a:t>
            </a:r>
            <a:r>
              <a:rPr lang="en-GB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and</a:t>
            </a:r>
            <a:r>
              <a:rPr lang="en-US" sz="2400" dirty="0">
                <a:solidFill>
                  <a:srgbClr val="0B385D"/>
                </a:solidFill>
                <a:latin typeface="PrimaryCheynes" panose="020B0500000000000000" pitchFamily="34" charset="0"/>
              </a:rPr>
              <a:t> in the morning send your light.Amen.</a:t>
            </a:r>
            <a:endParaRPr lang="en-GB" sz="2800" dirty="0">
              <a:latin typeface="PrimaryCheyn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5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E5D6-5D42-4DD3-A639-4E598A6F34A2}"/>
              </a:ext>
            </a:extLst>
          </p:cNvPr>
          <p:cNvSpPr txBox="1">
            <a:spLocks/>
          </p:cNvSpPr>
          <p:nvPr/>
        </p:nvSpPr>
        <p:spPr>
          <a:xfrm>
            <a:off x="3752973" y="342420"/>
            <a:ext cx="7645572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PrimaryCheynes" panose="020B0500000000000000" pitchFamily="34" charset="0"/>
              </a:rPr>
              <a:t>Morning Prayer</a:t>
            </a:r>
            <a:endParaRPr lang="en-US" sz="3600" dirty="0">
              <a:latin typeface="PrimaryCheynes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02865-2408-466A-9808-F75B42FBB235}"/>
              </a:ext>
            </a:extLst>
          </p:cNvPr>
          <p:cNvSpPr txBox="1">
            <a:spLocks/>
          </p:cNvSpPr>
          <p:nvPr/>
        </p:nvSpPr>
        <p:spPr>
          <a:xfrm>
            <a:off x="1173283" y="1391655"/>
            <a:ext cx="9603275" cy="34506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Father in heaven you love me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You are with me night and day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I want to love you always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In all I do and say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I’ll try to please you Father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Bless me through this day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Amen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594C09-5A6A-4C2B-8A9F-01CF36883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7009" cy="15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0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074-4EA7-4FD6-9C15-AFEA3F34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Literacy - writing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94DC-8B3D-4E94-B1F0-AAEF8D85C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Learning Intention: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We are learning to improve our writing.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Success Criteria:</a:t>
            </a:r>
          </a:p>
          <a:p>
            <a:pPr>
              <a:buFontTx/>
              <a:buChar char="-"/>
            </a:pPr>
            <a:r>
              <a:rPr lang="en-GB" dirty="0">
                <a:latin typeface="PrimaryCheynes" panose="020B0500000000000000" pitchFamily="34" charset="0"/>
              </a:rPr>
              <a:t>I can use adjectives in my sentences.</a:t>
            </a:r>
          </a:p>
          <a:p>
            <a:pPr>
              <a:buFontTx/>
              <a:buChar char="-"/>
            </a:pPr>
            <a:r>
              <a:rPr lang="en-GB" dirty="0">
                <a:latin typeface="PrimaryCheynes" panose="020B0500000000000000" pitchFamily="34" charset="0"/>
              </a:rPr>
              <a:t>I can use connectives in my writing.</a:t>
            </a:r>
          </a:p>
          <a:p>
            <a:pPr>
              <a:buFontTx/>
              <a:buChar char="-"/>
            </a:pPr>
            <a:r>
              <a:rPr lang="en-GB" dirty="0">
                <a:latin typeface="PrimaryCheynes" panose="020B0500000000000000" pitchFamily="34" charset="0"/>
              </a:rPr>
              <a:t>I can use a variety of openers in my writing.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14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99ACA7-3736-40F2-9195-10D01021A936}"/>
              </a:ext>
            </a:extLst>
          </p:cNvPr>
          <p:cNvSpPr txBox="1"/>
          <p:nvPr/>
        </p:nvSpPr>
        <p:spPr>
          <a:xfrm>
            <a:off x="49972" y="221916"/>
            <a:ext cx="11739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>
                <a:latin typeface="PrimaryCheynes" panose="020B0500000000000000" pitchFamily="34" charset="0"/>
              </a:rPr>
              <a:t>Today we will be writing about a short film. Click the link below and stop the video at 3:38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9AD935-B323-4BCA-ADA3-FC764A30B98E}"/>
              </a:ext>
            </a:extLst>
          </p:cNvPr>
          <p:cNvSpPr txBox="1"/>
          <p:nvPr/>
        </p:nvSpPr>
        <p:spPr>
          <a:xfrm>
            <a:off x="1359017" y="5234730"/>
            <a:ext cx="456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https://www.literacyshed.com/wishgranter.html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CB694-A7AE-438D-87DC-4437F0BEC0EF}"/>
              </a:ext>
            </a:extLst>
          </p:cNvPr>
          <p:cNvSpPr txBox="1"/>
          <p:nvPr/>
        </p:nvSpPr>
        <p:spPr>
          <a:xfrm>
            <a:off x="612397" y="5604062"/>
            <a:ext cx="811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PrimaryCheynes" panose="020B0500000000000000" pitchFamily="34" charset="0"/>
              </a:rPr>
              <a:t>Select a Mild, Hot or Spicy Chilli Challenge from the following slides</a:t>
            </a:r>
            <a:r>
              <a:rPr lang="en-GB" dirty="0"/>
              <a:t>.</a:t>
            </a:r>
          </a:p>
        </p:txBody>
      </p:sp>
      <p:pic>
        <p:nvPicPr>
          <p:cNvPr id="7" name="Picture 6" descr="A picture containing indoor, swimming&#10;&#10;Description automatically generated">
            <a:extLst>
              <a:ext uri="{FF2B5EF4-FFF2-40B4-BE49-F238E27FC236}">
                <a16:creationId xmlns:a16="http://schemas.microsoft.com/office/drawing/2014/main" id="{47C921C8-DFD6-44CF-AEF0-5622C1993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0661" y="1107317"/>
            <a:ext cx="9668174" cy="40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3E5C65-DE49-47A2-B655-750C05E687D7}"/>
              </a:ext>
            </a:extLst>
          </p:cNvPr>
          <p:cNvSpPr txBox="1"/>
          <p:nvPr/>
        </p:nvSpPr>
        <p:spPr>
          <a:xfrm>
            <a:off x="255276" y="315957"/>
            <a:ext cx="528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rimaryCheynes" panose="020B0500000000000000" pitchFamily="34" charset="0"/>
              </a:rPr>
              <a:t>In your jotter answer the following questions by filling in the blanks where needed.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391D9-D349-4547-A609-CEFFED2E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31069" y="176982"/>
            <a:ext cx="936710" cy="840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60C960-1610-4672-9387-1F99238BFD7F}"/>
              </a:ext>
            </a:extLst>
          </p:cNvPr>
          <p:cNvSpPr txBox="1"/>
          <p:nvPr/>
        </p:nvSpPr>
        <p:spPr>
          <a:xfrm>
            <a:off x="255274" y="2096900"/>
            <a:ext cx="690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People were throwing their money in the fountain to_________.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B9274-74BF-4E23-9BDE-76AB090EF77E}"/>
              </a:ext>
            </a:extLst>
          </p:cNvPr>
          <p:cNvSpPr txBox="1"/>
          <p:nvPr/>
        </p:nvSpPr>
        <p:spPr>
          <a:xfrm>
            <a:off x="255275" y="2835564"/>
            <a:ext cx="492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2.  The video takes place on a _______________.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3E02D-C6CD-403B-92AD-90987DF95A60}"/>
              </a:ext>
            </a:extLst>
          </p:cNvPr>
          <p:cNvSpPr txBox="1"/>
          <p:nvPr/>
        </p:nvSpPr>
        <p:spPr>
          <a:xfrm>
            <a:off x="255275" y="3489607"/>
            <a:ext cx="48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3.  The first man made a wish for____________.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F439D-7CBD-4B9F-BB2E-B5B8718CE4BD}"/>
              </a:ext>
            </a:extLst>
          </p:cNvPr>
          <p:cNvSpPr txBox="1"/>
          <p:nvPr/>
        </p:nvSpPr>
        <p:spPr>
          <a:xfrm>
            <a:off x="255274" y="4218891"/>
            <a:ext cx="624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4.  What do you think the two people wished for at the fountain?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34AF1-7B7C-4916-A353-394F3DA34C0A}"/>
              </a:ext>
            </a:extLst>
          </p:cNvPr>
          <p:cNvSpPr txBox="1"/>
          <p:nvPr/>
        </p:nvSpPr>
        <p:spPr>
          <a:xfrm>
            <a:off x="255274" y="4947635"/>
            <a:ext cx="473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5.  What do you think happens next in the story?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613D3A-EAC5-47C0-9305-915C2724699E}"/>
              </a:ext>
            </a:extLst>
          </p:cNvPr>
          <p:cNvSpPr txBox="1"/>
          <p:nvPr/>
        </p:nvSpPr>
        <p:spPr>
          <a:xfrm>
            <a:off x="7026519" y="2096350"/>
            <a:ext cx="446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Make wishes/Wash their coins/Hide their money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2F13A-9496-4A1C-8CC0-170E33953471}"/>
              </a:ext>
            </a:extLst>
          </p:cNvPr>
          <p:cNvSpPr txBox="1"/>
          <p:nvPr/>
        </p:nvSpPr>
        <p:spPr>
          <a:xfrm>
            <a:off x="5721292" y="2835564"/>
            <a:ext cx="337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Stary night/Snowy day/Cloudy hillside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73DD9-9DCC-48C0-9297-F9F8C7346E64}"/>
              </a:ext>
            </a:extLst>
          </p:cNvPr>
          <p:cNvSpPr txBox="1"/>
          <p:nvPr/>
        </p:nvSpPr>
        <p:spPr>
          <a:xfrm>
            <a:off x="5893882" y="3429000"/>
            <a:ext cx="489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Wings/A new car/Money</a:t>
            </a:r>
            <a:endParaRPr lang="en-GB" i="1" dirty="0">
              <a:solidFill>
                <a:srgbClr val="0000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87C2B9-8B55-4F2D-ACC0-D1B96D176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83" y="3828397"/>
            <a:ext cx="5113317" cy="232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4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1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" name="Picture 13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3" name="Straight Connector 15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7">
            <a:extLst>
              <a:ext uri="{FF2B5EF4-FFF2-40B4-BE49-F238E27FC236}">
                <a16:creationId xmlns:a16="http://schemas.microsoft.com/office/drawing/2014/main" id="{885D4A50-6846-431E-A61E-5C6DC099C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19">
            <a:extLst>
              <a:ext uri="{FF2B5EF4-FFF2-40B4-BE49-F238E27FC236}">
                <a16:creationId xmlns:a16="http://schemas.microsoft.com/office/drawing/2014/main" id="{AF38CBB2-04B5-4ED2-92CA-ABA779049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21">
            <a:extLst>
              <a:ext uri="{FF2B5EF4-FFF2-40B4-BE49-F238E27FC236}">
                <a16:creationId xmlns:a16="http://schemas.microsoft.com/office/drawing/2014/main" id="{99ECE436-E5C5-4600-9DAE-6A66A788E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81BF76C-52E4-494B-86F2-4CBAC20E3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DD2D6B-8F2C-4B7C-9E1C-C6174D00155C}"/>
              </a:ext>
            </a:extLst>
          </p:cNvPr>
          <p:cNvSpPr txBox="1"/>
          <p:nvPr/>
        </p:nvSpPr>
        <p:spPr>
          <a:xfrm>
            <a:off x="1451579" y="2015732"/>
            <a:ext cx="5550357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 your jotter I would like you to write 2 sentences describing The Wish Granter.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Each</a:t>
            </a:r>
            <a:r>
              <a:rPr lang="en-US" dirty="0"/>
              <a:t> sentence must contain 2 </a:t>
            </a:r>
            <a:r>
              <a:rPr lang="en-US" u="sng" dirty="0"/>
              <a:t>adjectives</a:t>
            </a:r>
            <a:r>
              <a:rPr lang="en-US" dirty="0"/>
              <a:t> and be connected with </a:t>
            </a:r>
            <a:r>
              <a:rPr lang="en-US" b="1" dirty="0"/>
              <a:t>1</a:t>
            </a:r>
            <a:r>
              <a:rPr lang="en-US" dirty="0"/>
              <a:t> </a:t>
            </a:r>
            <a:r>
              <a:rPr lang="en-US" i="1" dirty="0"/>
              <a:t>connective</a:t>
            </a:r>
            <a:r>
              <a:rPr lang="en-US" dirty="0"/>
              <a:t>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 your jotter I would like you to write 2 sentences describing the setting of the film.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b="1" dirty="0"/>
              <a:t>ach</a:t>
            </a:r>
            <a:r>
              <a:rPr lang="en-US" dirty="0"/>
              <a:t> sentence must contain 2 </a:t>
            </a:r>
            <a:r>
              <a:rPr lang="en-US" u="sng" dirty="0"/>
              <a:t>adjectives</a:t>
            </a:r>
            <a:r>
              <a:rPr lang="en-US" dirty="0"/>
              <a:t> and be connected with </a:t>
            </a:r>
            <a:r>
              <a:rPr lang="en-US" b="1" dirty="0"/>
              <a:t>1</a:t>
            </a:r>
            <a:r>
              <a:rPr lang="en-US" dirty="0"/>
              <a:t> </a:t>
            </a:r>
            <a:r>
              <a:rPr lang="en-US" i="1" dirty="0"/>
              <a:t>connective</a:t>
            </a:r>
            <a:r>
              <a:rPr lang="en-US" dirty="0"/>
              <a:t> and a different opener for each.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0703AE-95DE-4C43-8272-BB33A5AD4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F4B413-F360-4A9A-8F55-79C396170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29C2B7-6BA1-4DC0-8ED1-044AFBE47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0C24E7C2-F39B-4280-9B81-F15BBD9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81DAA9-C4BA-4BB3-8F4B-3BC4B43EB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24EB3F7-38E8-44F3-A01E-9749BBBAB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73" y="959010"/>
            <a:ext cx="2799103" cy="21171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4C5C4C-DE13-437C-812B-2C0823805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31069" y="176982"/>
            <a:ext cx="936710" cy="8406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D819EB-BA1E-4590-BDD8-18E4310A3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83469" y="329382"/>
            <a:ext cx="936710" cy="840658"/>
          </a:xfrm>
          <a:prstGeom prst="rect">
            <a:avLst/>
          </a:prstGeom>
        </p:spPr>
      </p:pic>
      <p:pic>
        <p:nvPicPr>
          <p:cNvPr id="10" name="Picture 9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A384EC6-164C-4D4C-877D-AE1680D77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43" y="3177513"/>
            <a:ext cx="2857500" cy="2002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EC4A20-FAEE-4022-881D-B0CDDAD277AF}"/>
              </a:ext>
            </a:extLst>
          </p:cNvPr>
          <p:cNvSpPr txBox="1"/>
          <p:nvPr/>
        </p:nvSpPr>
        <p:spPr>
          <a:xfrm>
            <a:off x="193160" y="143402"/>
            <a:ext cx="33573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PrimaryCheynes" panose="020B0500000000000000" pitchFamily="34" charset="0"/>
              </a:rPr>
              <a:t>Adjectives</a:t>
            </a:r>
            <a:r>
              <a:rPr lang="en-GB" sz="2000" dirty="0">
                <a:latin typeface="PrimaryCheynes" panose="020B0500000000000000" pitchFamily="34" charset="0"/>
              </a:rPr>
              <a:t>:</a:t>
            </a:r>
          </a:p>
          <a:p>
            <a:r>
              <a:rPr lang="en-GB" sz="2000" dirty="0">
                <a:latin typeface="PrimaryCheynes" panose="020B0500000000000000" pitchFamily="34" charset="0"/>
              </a:rPr>
              <a:t>Big, Small, Scruffy, Bored, Exciting, Tidy, Dirty, Clean, Mischievous, Hard Working.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FFF06-58C5-4F34-880A-D0E4B3777E54}"/>
              </a:ext>
            </a:extLst>
          </p:cNvPr>
          <p:cNvSpPr txBox="1"/>
          <p:nvPr/>
        </p:nvSpPr>
        <p:spPr>
          <a:xfrm>
            <a:off x="3840526" y="358845"/>
            <a:ext cx="295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PrimaryCheynes" panose="020B0500000000000000" pitchFamily="34" charset="0"/>
              </a:rPr>
              <a:t>Connectives</a:t>
            </a:r>
            <a:r>
              <a:rPr lang="en-GB" dirty="0">
                <a:latin typeface="PrimaryCheynes" panose="020B0500000000000000" pitchFamily="34" charset="0"/>
              </a:rPr>
              <a:t>: </a:t>
            </a:r>
          </a:p>
          <a:p>
            <a:r>
              <a:rPr lang="en-GB" dirty="0">
                <a:latin typeface="PrimaryCheynes" panose="020B0500000000000000" pitchFamily="34" charset="0"/>
              </a:rPr>
              <a:t>Because, Also, And, But, So, Then, Although, As well as, however.</a:t>
            </a:r>
          </a:p>
        </p:txBody>
      </p:sp>
    </p:spTree>
    <p:extLst>
      <p:ext uri="{BB962C8B-B14F-4D97-AF65-F5344CB8AC3E}">
        <p14:creationId xmlns:p14="http://schemas.microsoft.com/office/powerpoint/2010/main" val="120932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5D4A50-6846-431E-A61E-5C6DC099C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1679F8-25C8-4D11-9B1C-A1F4D69B7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4D757F-4CF1-4D91-B270-63239C26C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9D51B4-E6DF-4D9B-8A51-D1CC760AF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EA22B97-1765-4C1B-98EB-26C99A451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ED5611F-FC86-4647-B3C4-2B623630C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BACCD73-BD60-4249-98D4-EB9F09C4E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8775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7BF4ED6-FC46-4960-8EE4-037FAAF85933}"/>
              </a:ext>
            </a:extLst>
          </p:cNvPr>
          <p:cNvSpPr txBox="1"/>
          <p:nvPr/>
        </p:nvSpPr>
        <p:spPr>
          <a:xfrm>
            <a:off x="5196457" y="2015732"/>
            <a:ext cx="5550357" cy="392104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PrimaryCheynes" panose="020B0500000000000000" pitchFamily="34" charset="0"/>
              </a:rPr>
              <a:t>In your jotter I would like you to write a character description of The Wish Granter.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PrimaryCheynes" panose="020B0500000000000000" pitchFamily="34" charset="0"/>
              </a:rPr>
              <a:t>Your description must contain 4 adjectives and 2 connectives and a variety of openers.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latin typeface="PrimaryCheynes" panose="020B0500000000000000" pitchFamily="34" charset="0"/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PrimaryCheynes" panose="020B0500000000000000" pitchFamily="34" charset="0"/>
              </a:rPr>
              <a:t>In your jotter I would like you to write a setting description of the film. Your description must contain 4 adjectives and 2 connectives and a variety of openers.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PrimaryCheynes" panose="020B0500000000000000" pitchFamily="34" charset="0"/>
              </a:rPr>
              <a:t>I would then like you to tell me what you think happens next in the story, like a post credit scene. Be as imaginative as you can this should be at least 4 sentences long including adjectives, openers and connectives.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6049420-A41E-4E50-9270-AF92D7908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25260FE-12C4-4E0B-A116-886D40BF7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6F1BEC0-6CF4-4D8B-9FE4-663034176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988363" y="967819"/>
            <a:ext cx="936710" cy="8406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405C1B-EEE7-48CB-B6BC-982A7186A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101527" y="1116079"/>
            <a:ext cx="936710" cy="840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F42CC9-3E45-4D0F-9127-DE79D34E0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13818" y="1276331"/>
            <a:ext cx="936710" cy="840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704C6B-6C74-4050-A50D-ACF2A5994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2" y="1122255"/>
            <a:ext cx="3204841" cy="1802723"/>
          </a:xfrm>
          <a:prstGeom prst="rect">
            <a:avLst/>
          </a:prstGeom>
        </p:spPr>
      </p:pic>
      <p:pic>
        <p:nvPicPr>
          <p:cNvPr id="11" name="Picture 10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FF8E92C-645E-4A4F-89AD-58A9FF507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1" y="3085341"/>
            <a:ext cx="3204841" cy="204621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689B148-D3E3-4EAA-8D0F-6E903A694869}"/>
              </a:ext>
            </a:extLst>
          </p:cNvPr>
          <p:cNvSpPr txBox="1"/>
          <p:nvPr/>
        </p:nvSpPr>
        <p:spPr>
          <a:xfrm>
            <a:off x="4859172" y="176982"/>
            <a:ext cx="33573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PrimaryCheynes" panose="020B0500000000000000" pitchFamily="34" charset="0"/>
              </a:rPr>
              <a:t>Adjectives</a:t>
            </a:r>
            <a:r>
              <a:rPr lang="en-GB" sz="2000" dirty="0">
                <a:latin typeface="PrimaryCheynes" panose="020B0500000000000000" pitchFamily="34" charset="0"/>
              </a:rPr>
              <a:t>:</a:t>
            </a:r>
          </a:p>
          <a:p>
            <a:r>
              <a:rPr lang="en-GB" sz="2000" dirty="0">
                <a:latin typeface="PrimaryCheynes" panose="020B0500000000000000" pitchFamily="34" charset="0"/>
              </a:rPr>
              <a:t>Big, Small, Scruffy, Bored, Exciting, Tidy, Dirty, Clean, Mischievous, Hard Working.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8169C5-1038-4424-BA87-60B64DBA583B}"/>
              </a:ext>
            </a:extLst>
          </p:cNvPr>
          <p:cNvSpPr txBox="1"/>
          <p:nvPr/>
        </p:nvSpPr>
        <p:spPr>
          <a:xfrm>
            <a:off x="8170352" y="182104"/>
            <a:ext cx="295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PrimaryCheynes" panose="020B0500000000000000" pitchFamily="34" charset="0"/>
              </a:rPr>
              <a:t>Connectives</a:t>
            </a:r>
            <a:r>
              <a:rPr lang="en-GB" dirty="0">
                <a:latin typeface="PrimaryCheynes" panose="020B0500000000000000" pitchFamily="34" charset="0"/>
              </a:rPr>
              <a:t>: </a:t>
            </a:r>
          </a:p>
          <a:p>
            <a:r>
              <a:rPr lang="en-GB" dirty="0">
                <a:latin typeface="PrimaryCheynes" panose="020B0500000000000000" pitchFamily="34" charset="0"/>
              </a:rPr>
              <a:t>Because, Also, And, But, So, Then, Although, As well as, however.</a:t>
            </a:r>
          </a:p>
        </p:txBody>
      </p:sp>
    </p:spTree>
    <p:extLst>
      <p:ext uri="{BB962C8B-B14F-4D97-AF65-F5344CB8AC3E}">
        <p14:creationId xmlns:p14="http://schemas.microsoft.com/office/powerpoint/2010/main" val="415259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5B13-B472-4EBA-B4FC-D442F9A3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F75C-2B50-4D4B-86CC-2C3B4690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Learning Intention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We are learning to recognise the names and properties of 2D shapes.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We are learning to make shapes that tile.</a:t>
            </a:r>
          </a:p>
          <a:p>
            <a:pPr marL="0" indent="0">
              <a:buNone/>
            </a:pPr>
            <a:endParaRPr lang="en-GB" dirty="0">
              <a:latin typeface="PrimaryCheynes" panose="020B0500000000000000" pitchFamily="34" charset="0"/>
            </a:endParaRP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Success Criteria</a:t>
            </a:r>
          </a:p>
          <a:p>
            <a:r>
              <a:rPr lang="en-GB" dirty="0">
                <a:latin typeface="PrimaryCheynes" panose="020B0500000000000000" pitchFamily="34" charset="0"/>
              </a:rPr>
              <a:t>I can count the sides of a 2D shape.</a:t>
            </a:r>
          </a:p>
          <a:p>
            <a:r>
              <a:rPr lang="en-GB" dirty="0">
                <a:latin typeface="PrimaryCheynes" panose="020B0500000000000000" pitchFamily="34" charset="0"/>
              </a:rPr>
              <a:t>I can name a 2D shape by knowing the number of sides.</a:t>
            </a:r>
          </a:p>
          <a:p>
            <a:r>
              <a:rPr lang="en-GB" dirty="0">
                <a:latin typeface="PrimaryCheynes" panose="020B0500000000000000" pitchFamily="34" charset="0"/>
              </a:rPr>
              <a:t>I can create a shape and show how this shape can be tiled leaving no gaps.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91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98B1DC47-82C5-4B0D-8C9C-A2D552584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3125" r="11961"/>
          <a:stretch/>
        </p:blipFill>
        <p:spPr>
          <a:xfrm rot="5400000">
            <a:off x="-569846" y="569845"/>
            <a:ext cx="6122507" cy="4982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20D9AA-3AF7-4941-8946-E2889F66E4F9}"/>
              </a:ext>
            </a:extLst>
          </p:cNvPr>
          <p:cNvSpPr txBox="1"/>
          <p:nvPr/>
        </p:nvSpPr>
        <p:spPr>
          <a:xfrm>
            <a:off x="5274366" y="649357"/>
            <a:ext cx="4492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PrimaryCheynes" panose="020B0500000000000000" pitchFamily="34" charset="0"/>
              </a:rPr>
              <a:t>1</a:t>
            </a:r>
            <a:r>
              <a:rPr lang="en-GB" sz="2000" dirty="0">
                <a:latin typeface="PrimaryCheynes" panose="020B0500000000000000" pitchFamily="34" charset="0"/>
              </a:rPr>
              <a:t>. Find the shapes a to n, which are hidden in the pattern. How many sides does each of these shapes have? Write your answers in your jotter. </a:t>
            </a:r>
          </a:p>
          <a:p>
            <a:endParaRPr lang="en-GB" sz="2000" dirty="0">
              <a:latin typeface="PrimaryCheynes" panose="020B0500000000000000" pitchFamily="34" charset="0"/>
            </a:endParaRPr>
          </a:p>
          <a:p>
            <a:r>
              <a:rPr lang="en-GB" sz="2000" dirty="0">
                <a:latin typeface="PrimaryCheynes" panose="020B0500000000000000" pitchFamily="34" charset="0"/>
              </a:rPr>
              <a:t>a – 3 sides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21003-E405-4E96-AE9A-BBAC53E691E2}"/>
              </a:ext>
            </a:extLst>
          </p:cNvPr>
          <p:cNvSpPr txBox="1"/>
          <p:nvPr/>
        </p:nvSpPr>
        <p:spPr>
          <a:xfrm>
            <a:off x="5274366" y="3429000"/>
            <a:ext cx="4691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PrimaryCheynes" panose="020B0500000000000000" pitchFamily="34" charset="0"/>
              </a:rPr>
              <a:t>2</a:t>
            </a:r>
            <a:r>
              <a:rPr lang="en-GB" sz="2000" dirty="0">
                <a:latin typeface="PrimaryCheynes" panose="020B0500000000000000" pitchFamily="34" charset="0"/>
              </a:rPr>
              <a:t>. List the shapes in your jotter which are triangles; pentagons; hexagons.</a:t>
            </a:r>
          </a:p>
          <a:p>
            <a:endParaRPr lang="en-GB" sz="2000" dirty="0">
              <a:latin typeface="PrimaryCheynes" panose="020B0500000000000000" pitchFamily="34" charset="0"/>
            </a:endParaRPr>
          </a:p>
          <a:p>
            <a:r>
              <a:rPr lang="en-GB" sz="2000" dirty="0">
                <a:latin typeface="PrimaryCheynes" panose="020B0500000000000000" pitchFamily="34" charset="0"/>
              </a:rPr>
              <a:t>Triangles – a, d,……</a:t>
            </a:r>
          </a:p>
          <a:p>
            <a:r>
              <a:rPr lang="en-GB" sz="2000" dirty="0">
                <a:latin typeface="PrimaryCheynes" panose="020B0500000000000000" pitchFamily="34" charset="0"/>
              </a:rPr>
              <a:t>Pentagons – c, ….</a:t>
            </a:r>
          </a:p>
          <a:p>
            <a:r>
              <a:rPr lang="en-GB" sz="2000" dirty="0">
                <a:latin typeface="PrimaryCheynes" panose="020B0500000000000000" pitchFamily="34" charset="0"/>
              </a:rPr>
              <a:t>Hexagons - …….</a:t>
            </a:r>
          </a:p>
        </p:txBody>
      </p:sp>
    </p:spTree>
    <p:extLst>
      <p:ext uri="{BB962C8B-B14F-4D97-AF65-F5344CB8AC3E}">
        <p14:creationId xmlns:p14="http://schemas.microsoft.com/office/powerpoint/2010/main" val="85314504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1046</Words>
  <Application>Microsoft Office PowerPoint</Application>
  <PresentationFormat>Widescreen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PrimaryCheynes</vt:lpstr>
      <vt:lpstr>Gallery</vt:lpstr>
      <vt:lpstr>St Mary’s RC primary school  Thursday 25.02.21</vt:lpstr>
      <vt:lpstr>PowerPoint Presentation</vt:lpstr>
      <vt:lpstr>Literacy - writing </vt:lpstr>
      <vt:lpstr>PowerPoint Presentation</vt:lpstr>
      <vt:lpstr>PowerPoint Presentation</vt:lpstr>
      <vt:lpstr>PowerPoint Presentation</vt:lpstr>
      <vt:lpstr>PowerPoint Presentation</vt:lpstr>
      <vt:lpstr>Numeracy</vt:lpstr>
      <vt:lpstr>PowerPoint Presentation</vt:lpstr>
      <vt:lpstr>PowerPoint Presentation</vt:lpstr>
      <vt:lpstr>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Night time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Mary’s RC primary school  Thursday 11.02.21</dc:title>
  <dc:creator>Dale Samson</dc:creator>
  <cp:lastModifiedBy>Dale Samson</cp:lastModifiedBy>
  <cp:revision>25</cp:revision>
  <dcterms:created xsi:type="dcterms:W3CDTF">2021-02-04T12:28:33Z</dcterms:created>
  <dcterms:modified xsi:type="dcterms:W3CDTF">2021-02-24T14:11:33Z</dcterms:modified>
</cp:coreProperties>
</file>