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9" r:id="rId3"/>
    <p:sldId id="291" r:id="rId4"/>
    <p:sldId id="264" r:id="rId5"/>
    <p:sldId id="28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9F876-5B99-46D2-9412-9C883BCD92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114067C-1B67-4438-9D3D-5912D49563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0287F2-6229-4EF3-8232-D67F4D7C4E90}"/>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5" name="Footer Placeholder 4">
            <a:extLst>
              <a:ext uri="{FF2B5EF4-FFF2-40B4-BE49-F238E27FC236}">
                <a16:creationId xmlns:a16="http://schemas.microsoft.com/office/drawing/2014/main" id="{B049690E-E8CF-45C3-847B-C35C7E0897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27AA9C-096A-4880-8D62-69ABB1B271B7}"/>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103462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91F1F-C192-4507-89DA-087702ABFD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4569D83-0B85-4CBA-BAFA-FFF691F6D2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8661E7-8C8E-4E4E-887B-A7207EC91388}"/>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5" name="Footer Placeholder 4">
            <a:extLst>
              <a:ext uri="{FF2B5EF4-FFF2-40B4-BE49-F238E27FC236}">
                <a16:creationId xmlns:a16="http://schemas.microsoft.com/office/drawing/2014/main" id="{5C17782D-D652-4709-BB0B-AE5D6480FD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F1C3E5-35FB-4CB9-BB4E-5D75B9A6818A}"/>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3079646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8C9497-99F9-4391-961B-C2AC85CCCA5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33AF42-8AA3-4B80-B71E-E7394CAED3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85B7A7-73E6-48D4-BD92-1B7618046682}"/>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5" name="Footer Placeholder 4">
            <a:extLst>
              <a:ext uri="{FF2B5EF4-FFF2-40B4-BE49-F238E27FC236}">
                <a16:creationId xmlns:a16="http://schemas.microsoft.com/office/drawing/2014/main" id="{EF90ED83-6082-436E-85BD-23FF9CB10E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16FE27-6620-48F9-BB68-E7BF9293580E}"/>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63205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Rounded Rectangle 4">
            <a:extLst>
              <a:ext uri="{FF2B5EF4-FFF2-40B4-BE49-F238E27FC236}">
                <a16:creationId xmlns:a16="http://schemas.microsoft.com/office/drawing/2014/main" id="{7A81F635-54A1-4362-ADF1-4DC3B87AE604}"/>
              </a:ext>
            </a:extLst>
          </p:cNvPr>
          <p:cNvSpPr/>
          <p:nvPr userDrawn="1"/>
        </p:nvSpPr>
        <p:spPr bwMode="auto">
          <a:xfrm>
            <a:off x="609601" y="438150"/>
            <a:ext cx="10960100"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
        <p:nvSpPr>
          <p:cNvPr id="8" name="Title 5"/>
          <p:cNvSpPr>
            <a:spLocks noGrp="1"/>
          </p:cNvSpPr>
          <p:nvPr>
            <p:ph type="title"/>
          </p:nvPr>
        </p:nvSpPr>
        <p:spPr>
          <a:xfrm>
            <a:off x="609598" y="478895"/>
            <a:ext cx="10960100" cy="994306"/>
          </a:xfrm>
        </p:spPr>
        <p:txBody>
          <a:bodyPr>
            <a:noAutofit/>
          </a:bodyPr>
          <a:lstStyle>
            <a:lvl1pPr>
              <a:defRPr>
                <a:latin typeface="Twinkl SemiBold" pitchFamily="2" charset="0"/>
              </a:defRPr>
            </a:lvl1pPr>
          </a:lstStyle>
          <a:p>
            <a:r>
              <a:rPr lang="en-US"/>
              <a:t>Click to edit Master title style</a:t>
            </a:r>
            <a:endParaRPr lang="en-GB" dirty="0"/>
          </a:p>
        </p:txBody>
      </p:sp>
    </p:spTree>
    <p:extLst>
      <p:ext uri="{BB962C8B-B14F-4D97-AF65-F5344CB8AC3E}">
        <p14:creationId xmlns:p14="http://schemas.microsoft.com/office/powerpoint/2010/main" val="2293522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Rounded Rectangle 3">
            <a:extLst>
              <a:ext uri="{FF2B5EF4-FFF2-40B4-BE49-F238E27FC236}">
                <a16:creationId xmlns:a16="http://schemas.microsoft.com/office/drawing/2014/main" id="{6F2DE774-E080-4DEB-A5FA-978ACA42F35A}"/>
              </a:ext>
            </a:extLst>
          </p:cNvPr>
          <p:cNvSpPr/>
          <p:nvPr userDrawn="1"/>
        </p:nvSpPr>
        <p:spPr bwMode="auto">
          <a:xfrm>
            <a:off x="609601" y="438150"/>
            <a:ext cx="10960100"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
        <p:nvSpPr>
          <p:cNvPr id="8" name="Title 5"/>
          <p:cNvSpPr>
            <a:spLocks noGrp="1"/>
          </p:cNvSpPr>
          <p:nvPr>
            <p:ph type="title"/>
          </p:nvPr>
        </p:nvSpPr>
        <p:spPr>
          <a:xfrm>
            <a:off x="609598" y="478895"/>
            <a:ext cx="10960100" cy="994306"/>
          </a:xfrm>
        </p:spPr>
        <p:txBody>
          <a:bodyPr>
            <a:noAutofit/>
          </a:bodyPr>
          <a:lstStyle>
            <a:lvl1pPr>
              <a:defRPr>
                <a:latin typeface="Twinkl SemiBold" pitchFamily="2" charset="0"/>
              </a:defRPr>
            </a:lvl1pPr>
          </a:lstStyle>
          <a:p>
            <a:r>
              <a:rPr lang="en-US"/>
              <a:t>Click to edit Master title style</a:t>
            </a:r>
            <a:endParaRPr lang="en-GB" dirty="0"/>
          </a:p>
        </p:txBody>
      </p:sp>
    </p:spTree>
    <p:extLst>
      <p:ext uri="{BB962C8B-B14F-4D97-AF65-F5344CB8AC3E}">
        <p14:creationId xmlns:p14="http://schemas.microsoft.com/office/powerpoint/2010/main" val="3458956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Rounded Rectangle 4">
            <a:extLst>
              <a:ext uri="{FF2B5EF4-FFF2-40B4-BE49-F238E27FC236}">
                <a16:creationId xmlns:a16="http://schemas.microsoft.com/office/drawing/2014/main" id="{FAB53753-FA17-4855-8CE7-EB8C7E1B0A5B}"/>
              </a:ext>
            </a:extLst>
          </p:cNvPr>
          <p:cNvSpPr/>
          <p:nvPr userDrawn="1"/>
        </p:nvSpPr>
        <p:spPr bwMode="auto">
          <a:xfrm>
            <a:off x="609601" y="438150"/>
            <a:ext cx="10960100"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
        <p:nvSpPr>
          <p:cNvPr id="8" name="Title 5"/>
          <p:cNvSpPr>
            <a:spLocks noGrp="1"/>
          </p:cNvSpPr>
          <p:nvPr>
            <p:ph type="title"/>
          </p:nvPr>
        </p:nvSpPr>
        <p:spPr>
          <a:xfrm>
            <a:off x="609598" y="478895"/>
            <a:ext cx="10960100" cy="994306"/>
          </a:xfrm>
        </p:spPr>
        <p:txBody>
          <a:bodyPr>
            <a:noAutofit/>
          </a:bodyPr>
          <a:lstStyle>
            <a:lvl1pPr>
              <a:defRPr>
                <a:latin typeface="Twinkl SemiBold" pitchFamily="2" charset="0"/>
              </a:defRPr>
            </a:lvl1pPr>
          </a:lstStyle>
          <a:p>
            <a:r>
              <a:rPr lang="en-US"/>
              <a:t>Click to edit Master title style</a:t>
            </a:r>
            <a:endParaRPr lang="en-GB" dirty="0"/>
          </a:p>
        </p:txBody>
      </p:sp>
    </p:spTree>
    <p:extLst>
      <p:ext uri="{BB962C8B-B14F-4D97-AF65-F5344CB8AC3E}">
        <p14:creationId xmlns:p14="http://schemas.microsoft.com/office/powerpoint/2010/main" val="3288778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84827-52AB-423B-AD74-B0ACF4D376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55E519-9099-451B-95C2-48EB988992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254C6B-8862-42F0-A011-001C87B3BE1C}"/>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5" name="Footer Placeholder 4">
            <a:extLst>
              <a:ext uri="{FF2B5EF4-FFF2-40B4-BE49-F238E27FC236}">
                <a16:creationId xmlns:a16="http://schemas.microsoft.com/office/drawing/2014/main" id="{ADD78012-4190-47A1-B6FC-BFFEADD5BE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6D6559-0287-4514-94B6-167CEF277C17}"/>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251545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EEDA6-AE69-4221-A594-FA23854115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272631-C546-4C51-B125-03158B4865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5FB1A5-5FAD-4DB2-A846-B39F48FEEDA8}"/>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5" name="Footer Placeholder 4">
            <a:extLst>
              <a:ext uri="{FF2B5EF4-FFF2-40B4-BE49-F238E27FC236}">
                <a16:creationId xmlns:a16="http://schemas.microsoft.com/office/drawing/2014/main" id="{F29F7D1C-1034-49C8-BBDF-220A3CCD85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340B03-F4A4-4803-8228-B225B197BBCE}"/>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2275763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7703B-82B7-4BCD-BA5E-4FCE2F21B1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1672E5-48C8-4FE5-B188-921E95B4A9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AE795B-3DB5-4F1D-B320-1BCB6B9B85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00E9177-4D9B-4E36-AC51-7C1CF85B8668}"/>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6" name="Footer Placeholder 5">
            <a:extLst>
              <a:ext uri="{FF2B5EF4-FFF2-40B4-BE49-F238E27FC236}">
                <a16:creationId xmlns:a16="http://schemas.microsoft.com/office/drawing/2014/main" id="{73C6666B-70AF-4CEA-882E-4DF678C510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442284-6D10-4947-A334-776856C17321}"/>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358377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A4A4F-3AAE-4FD3-94AB-BDB3B006F5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6DEBF6-0BB6-4B00-BE79-19CE0CD836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BBD32F-5798-4C71-AF7C-1D5CE17817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32D3D84-031C-4083-88A2-A3784BE606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6D5B26-116F-435B-A779-69489EA8E9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E894843-F731-4614-9799-D4A63E866A2C}"/>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8" name="Footer Placeholder 7">
            <a:extLst>
              <a:ext uri="{FF2B5EF4-FFF2-40B4-BE49-F238E27FC236}">
                <a16:creationId xmlns:a16="http://schemas.microsoft.com/office/drawing/2014/main" id="{E9B7F255-2845-464C-BD0E-E21C3C96F93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33B2964-94CE-4780-B145-E9211EC646E7}"/>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126299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F0334-0AE2-4FCC-9633-E235148588B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FBC79FB-8233-49F8-8B5F-ED2B33A40332}"/>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4" name="Footer Placeholder 3">
            <a:extLst>
              <a:ext uri="{FF2B5EF4-FFF2-40B4-BE49-F238E27FC236}">
                <a16:creationId xmlns:a16="http://schemas.microsoft.com/office/drawing/2014/main" id="{DC5514EA-D6E8-4D0C-AA6D-1AAE931E10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6161A58-0FE5-4205-BD7A-3DFBD7E864F5}"/>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1984941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48B5AF-7B11-46C2-AF9E-BD2F35DC4C87}"/>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3" name="Footer Placeholder 2">
            <a:extLst>
              <a:ext uri="{FF2B5EF4-FFF2-40B4-BE49-F238E27FC236}">
                <a16:creationId xmlns:a16="http://schemas.microsoft.com/office/drawing/2014/main" id="{85D72607-180F-41EC-9F06-01A98EC644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2ABD758-8AB6-48BB-8CF3-252D7882C227}"/>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2213595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68874-2035-4425-9057-CD36EA6EBE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875FC25-CA84-498D-9722-43D5639F10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5457F2-CA82-4D4F-BC41-1BFADFFF43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9AB7-3B6C-4EC3-97A9-E247066D7C12}"/>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6" name="Footer Placeholder 5">
            <a:extLst>
              <a:ext uri="{FF2B5EF4-FFF2-40B4-BE49-F238E27FC236}">
                <a16:creationId xmlns:a16="http://schemas.microsoft.com/office/drawing/2014/main" id="{C0659D81-CA63-41C7-9E52-1354EC8EF8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491A28-0221-40E3-BA63-4E1934F9C52E}"/>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2269834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58CD8-C75A-4220-9F25-AEBF38A8F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F102BC-5C7F-4C5C-828C-DE8E667D35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B0C8480-8223-432E-89D6-EA71891DA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EA5C23-3485-47D5-82E1-67FE38C69CBF}"/>
              </a:ext>
            </a:extLst>
          </p:cNvPr>
          <p:cNvSpPr>
            <a:spLocks noGrp="1"/>
          </p:cNvSpPr>
          <p:nvPr>
            <p:ph type="dt" sz="half" idx="10"/>
          </p:nvPr>
        </p:nvSpPr>
        <p:spPr/>
        <p:txBody>
          <a:bodyPr/>
          <a:lstStyle/>
          <a:p>
            <a:fld id="{EAE026C0-6B13-4590-9439-71F44864153A}" type="datetimeFigureOut">
              <a:rPr lang="en-GB" smtClean="0"/>
              <a:t>01/02/2021</a:t>
            </a:fld>
            <a:endParaRPr lang="en-GB"/>
          </a:p>
        </p:txBody>
      </p:sp>
      <p:sp>
        <p:nvSpPr>
          <p:cNvPr id="6" name="Footer Placeholder 5">
            <a:extLst>
              <a:ext uri="{FF2B5EF4-FFF2-40B4-BE49-F238E27FC236}">
                <a16:creationId xmlns:a16="http://schemas.microsoft.com/office/drawing/2014/main" id="{5FB7D7F8-2686-4C7A-9BC8-C7381375D9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81354B-59AB-4880-81C5-32A58C44062C}"/>
              </a:ext>
            </a:extLst>
          </p:cNvPr>
          <p:cNvSpPr>
            <a:spLocks noGrp="1"/>
          </p:cNvSpPr>
          <p:nvPr>
            <p:ph type="sldNum" sz="quarter" idx="12"/>
          </p:nvPr>
        </p:nvSpPr>
        <p:spPr/>
        <p:txBody>
          <a:bodyPr/>
          <a:lstStyle/>
          <a:p>
            <a:fld id="{2530C1DE-3723-4651-A994-5C54313F6985}" type="slidenum">
              <a:rPr lang="en-GB" smtClean="0"/>
              <a:t>‹#›</a:t>
            </a:fld>
            <a:endParaRPr lang="en-GB"/>
          </a:p>
        </p:txBody>
      </p:sp>
    </p:spTree>
    <p:extLst>
      <p:ext uri="{BB962C8B-B14F-4D97-AF65-F5344CB8AC3E}">
        <p14:creationId xmlns:p14="http://schemas.microsoft.com/office/powerpoint/2010/main" val="1440012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111945-E364-4E88-8C1B-03A9C45C17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DEDF55-7C58-4771-9ACF-75417709F4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3AF4A0-4D0B-4044-958B-23A563D234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026C0-6B13-4590-9439-71F44864153A}" type="datetimeFigureOut">
              <a:rPr lang="en-GB" smtClean="0"/>
              <a:t>01/02/2021</a:t>
            </a:fld>
            <a:endParaRPr lang="en-GB"/>
          </a:p>
        </p:txBody>
      </p:sp>
      <p:sp>
        <p:nvSpPr>
          <p:cNvPr id="5" name="Footer Placeholder 4">
            <a:extLst>
              <a:ext uri="{FF2B5EF4-FFF2-40B4-BE49-F238E27FC236}">
                <a16:creationId xmlns:a16="http://schemas.microsoft.com/office/drawing/2014/main" id="{AE92285B-8372-4BC0-BE3E-60CE387C1C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F095DD2-2138-4879-A91D-009A998805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30C1DE-3723-4651-A994-5C54313F6985}" type="slidenum">
              <a:rPr lang="en-GB" smtClean="0"/>
              <a:t>‹#›</a:t>
            </a:fld>
            <a:endParaRPr lang="en-GB"/>
          </a:p>
        </p:txBody>
      </p:sp>
    </p:spTree>
    <p:extLst>
      <p:ext uri="{BB962C8B-B14F-4D97-AF65-F5344CB8AC3E}">
        <p14:creationId xmlns:p14="http://schemas.microsoft.com/office/powerpoint/2010/main" val="77062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1" r:id="rId13"/>
    <p:sldLayoutId id="2147483675"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DE426-D377-4C76-9E9D-534A7FB8761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B44C42C-7C9A-429C-8ECA-3970F8EB4B1B}"/>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7FD41FC1-92B4-4D65-AEC1-E9BFCDCCB5A6}"/>
              </a:ext>
            </a:extLst>
          </p:cNvPr>
          <p:cNvPicPr/>
          <p:nvPr/>
        </p:nvPicPr>
        <p:blipFill>
          <a:blip r:embed="rId2"/>
          <a:stretch>
            <a:fillRect/>
          </a:stretch>
        </p:blipFill>
        <p:spPr>
          <a:xfrm>
            <a:off x="258536" y="146957"/>
            <a:ext cx="11416394" cy="6515100"/>
          </a:xfrm>
          <a:prstGeom prst="rect">
            <a:avLst/>
          </a:prstGeom>
        </p:spPr>
      </p:pic>
    </p:spTree>
    <p:extLst>
      <p:ext uri="{BB962C8B-B14F-4D97-AF65-F5344CB8AC3E}">
        <p14:creationId xmlns:p14="http://schemas.microsoft.com/office/powerpoint/2010/main" val="206301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B2255-6D8C-4EE1-89BE-F365E7A0D8D5}"/>
              </a:ext>
            </a:extLst>
          </p:cNvPr>
          <p:cNvSpPr>
            <a:spLocks noGrp="1"/>
          </p:cNvSpPr>
          <p:nvPr>
            <p:ph type="title"/>
          </p:nvPr>
        </p:nvSpPr>
        <p:spPr>
          <a:xfrm>
            <a:off x="207033" y="37037"/>
            <a:ext cx="10960100" cy="994306"/>
          </a:xfrm>
        </p:spPr>
        <p:txBody>
          <a:bodyPr/>
          <a:lstStyle/>
          <a:p>
            <a:r>
              <a:rPr lang="en-GB" sz="3200" b="1" u="sng" dirty="0">
                <a:latin typeface="Arial" panose="020B0604020202020204" pitchFamily="34" charset="0"/>
                <a:cs typeface="Arial" panose="020B0604020202020204" pitchFamily="34" charset="0"/>
              </a:rPr>
              <a:t>Chilli Challenge 1 </a:t>
            </a:r>
          </a:p>
        </p:txBody>
      </p:sp>
      <p:sp>
        <p:nvSpPr>
          <p:cNvPr id="7" name="TextBox 6">
            <a:extLst>
              <a:ext uri="{FF2B5EF4-FFF2-40B4-BE49-F238E27FC236}">
                <a16:creationId xmlns:a16="http://schemas.microsoft.com/office/drawing/2014/main" id="{8F0F93B4-92C7-47EF-9927-E3DB5F5AD6EE}"/>
              </a:ext>
            </a:extLst>
          </p:cNvPr>
          <p:cNvSpPr txBox="1"/>
          <p:nvPr/>
        </p:nvSpPr>
        <p:spPr>
          <a:xfrm>
            <a:off x="0" y="969696"/>
            <a:ext cx="11697419" cy="954107"/>
          </a:xfrm>
          <a:prstGeom prst="rect">
            <a:avLst/>
          </a:prstGeom>
          <a:noFill/>
        </p:spPr>
        <p:txBody>
          <a:bodyPr wrap="square" rtlCol="0">
            <a:spAutoFit/>
          </a:bodyPr>
          <a:lstStyle/>
          <a:p>
            <a:pPr algn="ctr"/>
            <a:r>
              <a:rPr lang="en-GB" sz="2800" dirty="0">
                <a:solidFill>
                  <a:srgbClr val="0070C0"/>
                </a:solidFill>
                <a:latin typeface="Arial" panose="020B0604020202020204" pitchFamily="34" charset="0"/>
                <a:cs typeface="Arial" panose="020B0604020202020204" pitchFamily="34" charset="0"/>
              </a:rPr>
              <a:t>Re-write the sentences and circle the adjective. Then change the adjective to make it more exciting. </a:t>
            </a:r>
          </a:p>
        </p:txBody>
      </p:sp>
      <p:pic>
        <p:nvPicPr>
          <p:cNvPr id="6" name="Picture 5">
            <a:extLst>
              <a:ext uri="{FF2B5EF4-FFF2-40B4-BE49-F238E27FC236}">
                <a16:creationId xmlns:a16="http://schemas.microsoft.com/office/drawing/2014/main" id="{8B24EBB7-0CCE-4028-B5FB-E6AAA4EABADF}"/>
              </a:ext>
            </a:extLst>
          </p:cNvPr>
          <p:cNvPicPr>
            <a:picLocks noChangeAspect="1"/>
          </p:cNvPicPr>
          <p:nvPr/>
        </p:nvPicPr>
        <p:blipFill>
          <a:blip r:embed="rId2"/>
          <a:stretch>
            <a:fillRect/>
          </a:stretch>
        </p:blipFill>
        <p:spPr>
          <a:xfrm>
            <a:off x="2188638" y="1923803"/>
            <a:ext cx="7814724" cy="4058290"/>
          </a:xfrm>
          <a:prstGeom prst="rect">
            <a:avLst/>
          </a:prstGeom>
        </p:spPr>
      </p:pic>
    </p:spTree>
    <p:extLst>
      <p:ext uri="{BB962C8B-B14F-4D97-AF65-F5344CB8AC3E}">
        <p14:creationId xmlns:p14="http://schemas.microsoft.com/office/powerpoint/2010/main" val="1565489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76DD5A7-5CFC-45AC-B0B4-B4F9527AB63D}"/>
              </a:ext>
            </a:extLst>
          </p:cNvPr>
          <p:cNvSpPr txBox="1">
            <a:spLocks/>
          </p:cNvSpPr>
          <p:nvPr/>
        </p:nvSpPr>
        <p:spPr>
          <a:xfrm>
            <a:off x="207033" y="37037"/>
            <a:ext cx="10960100" cy="99430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Twinkl SemiBold" pitchFamily="2" charset="0"/>
                <a:ea typeface="+mj-ea"/>
                <a:cs typeface="+mj-cs"/>
              </a:defRPr>
            </a:lvl1pPr>
          </a:lstStyle>
          <a:p>
            <a:r>
              <a:rPr lang="en-GB" sz="3200" b="1" u="sng" dirty="0">
                <a:latin typeface="Arial" panose="020B0604020202020204" pitchFamily="34" charset="0"/>
                <a:cs typeface="Arial" panose="020B0604020202020204" pitchFamily="34" charset="0"/>
              </a:rPr>
              <a:t>Chilli Challenge 2 </a:t>
            </a:r>
          </a:p>
        </p:txBody>
      </p:sp>
      <p:sp>
        <p:nvSpPr>
          <p:cNvPr id="8" name="TextBox 7">
            <a:extLst>
              <a:ext uri="{FF2B5EF4-FFF2-40B4-BE49-F238E27FC236}">
                <a16:creationId xmlns:a16="http://schemas.microsoft.com/office/drawing/2014/main" id="{10C6A031-F8D6-4ACE-8B36-BFA688F67463}"/>
              </a:ext>
            </a:extLst>
          </p:cNvPr>
          <p:cNvSpPr txBox="1"/>
          <p:nvPr/>
        </p:nvSpPr>
        <p:spPr>
          <a:xfrm>
            <a:off x="0" y="969696"/>
            <a:ext cx="11697419" cy="954107"/>
          </a:xfrm>
          <a:prstGeom prst="rect">
            <a:avLst/>
          </a:prstGeom>
          <a:noFill/>
        </p:spPr>
        <p:txBody>
          <a:bodyPr wrap="square" rtlCol="0">
            <a:spAutoFit/>
          </a:bodyPr>
          <a:lstStyle/>
          <a:p>
            <a:pPr algn="ctr"/>
            <a:r>
              <a:rPr lang="en-GB" sz="2800" dirty="0">
                <a:solidFill>
                  <a:srgbClr val="0070C0"/>
                </a:solidFill>
                <a:latin typeface="Arial" panose="020B0604020202020204" pitchFamily="34" charset="0"/>
                <a:cs typeface="Arial" panose="020B0604020202020204" pitchFamily="34" charset="0"/>
              </a:rPr>
              <a:t>Re-write the sentences and circle the adjective. Then change the adjective to make it more exciting. </a:t>
            </a:r>
          </a:p>
        </p:txBody>
      </p:sp>
      <p:pic>
        <p:nvPicPr>
          <p:cNvPr id="10" name="Picture 9">
            <a:extLst>
              <a:ext uri="{FF2B5EF4-FFF2-40B4-BE49-F238E27FC236}">
                <a16:creationId xmlns:a16="http://schemas.microsoft.com/office/drawing/2014/main" id="{F315697D-92C8-4231-94C4-0E74FB3957E9}"/>
              </a:ext>
            </a:extLst>
          </p:cNvPr>
          <p:cNvPicPr>
            <a:picLocks noChangeAspect="1"/>
          </p:cNvPicPr>
          <p:nvPr/>
        </p:nvPicPr>
        <p:blipFill>
          <a:blip r:embed="rId2"/>
          <a:stretch>
            <a:fillRect/>
          </a:stretch>
        </p:blipFill>
        <p:spPr>
          <a:xfrm>
            <a:off x="1616862" y="1800501"/>
            <a:ext cx="8631319" cy="4560867"/>
          </a:xfrm>
          <a:prstGeom prst="rect">
            <a:avLst/>
          </a:prstGeom>
        </p:spPr>
      </p:pic>
    </p:spTree>
    <p:extLst>
      <p:ext uri="{BB962C8B-B14F-4D97-AF65-F5344CB8AC3E}">
        <p14:creationId xmlns:p14="http://schemas.microsoft.com/office/powerpoint/2010/main" val="853542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EAB3D2"/>
            </a:gs>
            <a:gs pos="0">
              <a:schemeClr val="accent1">
                <a:lumMod val="5000"/>
                <a:lumOff val="95000"/>
              </a:schemeClr>
            </a:gs>
            <a:gs pos="0">
              <a:srgbClr val="9295CA"/>
            </a:gs>
            <a:gs pos="100000">
              <a:schemeClr val="accent1">
                <a:lumMod val="45000"/>
                <a:lumOff val="55000"/>
              </a:schemeClr>
            </a:gs>
            <a:gs pos="75000">
              <a:schemeClr val="accent1">
                <a:lumMod val="45000"/>
                <a:lumOff val="55000"/>
              </a:schemeClr>
            </a:gs>
            <a:gs pos="100000">
              <a:schemeClr val="accent1">
                <a:lumMod val="30000"/>
                <a:lumOff val="70000"/>
              </a:schemeClr>
            </a:gs>
          </a:gsLst>
          <a:lin ang="10800000" scaled="1"/>
        </a:gradFill>
        <a:effectLst/>
      </p:bgPr>
    </p:bg>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018CAEBF-0DBA-4A4B-9CED-D89AD73F1490}"/>
              </a:ext>
            </a:extLst>
          </p:cNvPr>
          <p:cNvSpPr txBox="1"/>
          <p:nvPr/>
        </p:nvSpPr>
        <p:spPr>
          <a:xfrm>
            <a:off x="804591" y="518538"/>
            <a:ext cx="9025656" cy="584775"/>
          </a:xfrm>
          <a:prstGeom prst="rect">
            <a:avLst/>
          </a:prstGeom>
          <a:noFill/>
        </p:spPr>
        <p:txBody>
          <a:bodyPr wrap="square">
            <a:spAutoFit/>
          </a:bodyPr>
          <a:lstStyle/>
          <a:p>
            <a:r>
              <a:rPr lang="en-GB" sz="3200" b="1" u="sng" dirty="0">
                <a:latin typeface="Arial" panose="020B0604020202020204" pitchFamily="34" charset="0"/>
                <a:cs typeface="Arial" panose="020B0604020202020204" pitchFamily="34" charset="0"/>
              </a:rPr>
              <a:t>Chilli Challenge 3</a:t>
            </a:r>
          </a:p>
        </p:txBody>
      </p:sp>
      <p:pic>
        <p:nvPicPr>
          <p:cNvPr id="7" name="Picture 6">
            <a:extLst>
              <a:ext uri="{FF2B5EF4-FFF2-40B4-BE49-F238E27FC236}">
                <a16:creationId xmlns:a16="http://schemas.microsoft.com/office/drawing/2014/main" id="{1D058797-30BE-47CB-B2FD-ED6F87280795}"/>
              </a:ext>
            </a:extLst>
          </p:cNvPr>
          <p:cNvPicPr>
            <a:picLocks noChangeAspect="1"/>
          </p:cNvPicPr>
          <p:nvPr/>
        </p:nvPicPr>
        <p:blipFill>
          <a:blip r:embed="rId2"/>
          <a:stretch>
            <a:fillRect/>
          </a:stretch>
        </p:blipFill>
        <p:spPr>
          <a:xfrm>
            <a:off x="1932317" y="1103314"/>
            <a:ext cx="8350370" cy="532901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CD85BED-E5EB-43AF-8EAF-E142879C5752}"/>
              </a:ext>
            </a:extLst>
          </p:cNvPr>
          <p:cNvSpPr/>
          <p:nvPr/>
        </p:nvSpPr>
        <p:spPr>
          <a:xfrm>
            <a:off x="1139826" y="1590811"/>
            <a:ext cx="9637031" cy="2196929"/>
          </a:xfrm>
          <a:prstGeom prst="rect">
            <a:avLst/>
          </a:prstGeom>
          <a:solidFill>
            <a:srgbClr val="EAB3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363" name="Title 20">
            <a:extLst>
              <a:ext uri="{FF2B5EF4-FFF2-40B4-BE49-F238E27FC236}">
                <a16:creationId xmlns:a16="http://schemas.microsoft.com/office/drawing/2014/main" id="{F5811E9A-41F0-4FEF-AA3C-F6AAB278686D}"/>
              </a:ext>
            </a:extLst>
          </p:cNvPr>
          <p:cNvSpPr>
            <a:spLocks noGrp="1"/>
          </p:cNvSpPr>
          <p:nvPr>
            <p:ph type="title"/>
          </p:nvPr>
        </p:nvSpPr>
        <p:spPr>
          <a:xfrm>
            <a:off x="531360" y="187323"/>
            <a:ext cx="8220075" cy="993775"/>
          </a:xfrm>
        </p:spPr>
        <p:txBody>
          <a:bodyPr/>
          <a:lstStyle/>
          <a:p>
            <a:pPr eaLnBrk="1" hangingPunct="1"/>
            <a:r>
              <a:rPr lang="en-GB" altLang="en-US" sz="3600" b="1" dirty="0"/>
              <a:t>Challenge area </a:t>
            </a:r>
          </a:p>
        </p:txBody>
      </p:sp>
      <p:sp>
        <p:nvSpPr>
          <p:cNvPr id="15364" name="Rectangle 4">
            <a:extLst>
              <a:ext uri="{FF2B5EF4-FFF2-40B4-BE49-F238E27FC236}">
                <a16:creationId xmlns:a16="http://schemas.microsoft.com/office/drawing/2014/main" id="{ACE90D7C-FEB5-4A41-978D-18E7961DBA04}"/>
              </a:ext>
            </a:extLst>
          </p:cNvPr>
          <p:cNvSpPr>
            <a:spLocks noChangeArrowheads="1"/>
          </p:cNvSpPr>
          <p:nvPr/>
        </p:nvSpPr>
        <p:spPr bwMode="auto">
          <a:xfrm>
            <a:off x="653130" y="825812"/>
            <a:ext cx="10825856"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72000" rIns="0" bIns="72000">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eaLnBrk="1" hangingPunct="1">
              <a:lnSpc>
                <a:spcPct val="100000"/>
              </a:lnSpc>
              <a:spcBef>
                <a:spcPct val="0"/>
              </a:spcBef>
              <a:buFontTx/>
              <a:buNone/>
            </a:pPr>
            <a:r>
              <a:rPr lang="en-GB" altLang="en-US" dirty="0">
                <a:solidFill>
                  <a:schemeClr val="tx1"/>
                </a:solidFill>
              </a:rPr>
              <a:t>Can you spot all of the boring adjectives in this passage and improve them? Choose powerful adjectives that will create a clear picture for the reader. </a:t>
            </a:r>
          </a:p>
        </p:txBody>
      </p:sp>
      <p:sp>
        <p:nvSpPr>
          <p:cNvPr id="6" name="Rectangle 5">
            <a:extLst>
              <a:ext uri="{FF2B5EF4-FFF2-40B4-BE49-F238E27FC236}">
                <a16:creationId xmlns:a16="http://schemas.microsoft.com/office/drawing/2014/main" id="{91990043-0ABF-4F2C-92FC-1EC8F5FD2F63}"/>
              </a:ext>
            </a:extLst>
          </p:cNvPr>
          <p:cNvSpPr>
            <a:spLocks/>
          </p:cNvSpPr>
          <p:nvPr/>
        </p:nvSpPr>
        <p:spPr bwMode="auto">
          <a:xfrm>
            <a:off x="1139826" y="1720634"/>
            <a:ext cx="9376455" cy="1941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8000" tIns="108000" rIns="108000" bIns="108000" anchor="ct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sz="2800" dirty="0">
                <a:solidFill>
                  <a:schemeClr val="tx1"/>
                </a:solidFill>
              </a:rPr>
              <a:t>Taking a big gulp of air, the tired climber dug his ice tool into the hard surface of the mountain. His hands and feet were cold, and he wasn’t sure if he was going to be able to make it. Would this dangerous cliff face really defeat him?</a:t>
            </a:r>
          </a:p>
        </p:txBody>
      </p:sp>
      <p:grpSp>
        <p:nvGrpSpPr>
          <p:cNvPr id="14" name="Group 13">
            <a:extLst>
              <a:ext uri="{FF2B5EF4-FFF2-40B4-BE49-F238E27FC236}">
                <a16:creationId xmlns:a16="http://schemas.microsoft.com/office/drawing/2014/main" id="{4362DECA-3B06-4090-870D-82F506515A90}"/>
              </a:ext>
            </a:extLst>
          </p:cNvPr>
          <p:cNvGrpSpPr>
            <a:grpSpLocks/>
          </p:cNvGrpSpPr>
          <p:nvPr/>
        </p:nvGrpSpPr>
        <p:grpSpPr bwMode="auto">
          <a:xfrm>
            <a:off x="2082801" y="4670426"/>
            <a:ext cx="1541463" cy="434975"/>
            <a:chOff x="999067" y="4546601"/>
            <a:chExt cx="1540933" cy="435050"/>
          </a:xfrm>
        </p:grpSpPr>
        <p:sp>
          <p:nvSpPr>
            <p:cNvPr id="15" name="Rectangle 14">
              <a:extLst>
                <a:ext uri="{FF2B5EF4-FFF2-40B4-BE49-F238E27FC236}">
                  <a16:creationId xmlns:a16="http://schemas.microsoft.com/office/drawing/2014/main" id="{E681208E-7B02-4937-9185-46A8FDAB753D}"/>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27" name="TextBox 15">
              <a:extLst>
                <a:ext uri="{FF2B5EF4-FFF2-40B4-BE49-F238E27FC236}">
                  <a16:creationId xmlns:a16="http://schemas.microsoft.com/office/drawing/2014/main" id="{49271C9D-B945-4C4C-9C4C-3C30D1068BDD}"/>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chemeClr val="bg1"/>
                  </a:solidFill>
                </a:rPr>
                <a:t>great</a:t>
              </a:r>
            </a:p>
          </p:txBody>
        </p:sp>
      </p:grpSp>
      <p:sp>
        <p:nvSpPr>
          <p:cNvPr id="10" name="Rectangle 9">
            <a:extLst>
              <a:ext uri="{FF2B5EF4-FFF2-40B4-BE49-F238E27FC236}">
                <a16:creationId xmlns:a16="http://schemas.microsoft.com/office/drawing/2014/main" id="{32D3B7AF-671B-4765-8E60-0077E916DE2E}"/>
              </a:ext>
            </a:extLst>
          </p:cNvPr>
          <p:cNvSpPr>
            <a:spLocks noChangeArrowheads="1"/>
          </p:cNvSpPr>
          <p:nvPr/>
        </p:nvSpPr>
        <p:spPr bwMode="auto">
          <a:xfrm>
            <a:off x="4213861" y="3787740"/>
            <a:ext cx="32283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dirty="0">
                <a:solidFill>
                  <a:schemeClr val="tx1"/>
                </a:solidFill>
              </a:rPr>
              <a:t>Some powerful adjective ideas...</a:t>
            </a:r>
          </a:p>
        </p:txBody>
      </p:sp>
      <p:grpSp>
        <p:nvGrpSpPr>
          <p:cNvPr id="29" name="Group 28">
            <a:extLst>
              <a:ext uri="{FF2B5EF4-FFF2-40B4-BE49-F238E27FC236}">
                <a16:creationId xmlns:a16="http://schemas.microsoft.com/office/drawing/2014/main" id="{D6B303D3-6852-4727-835B-9D424A18F546}"/>
              </a:ext>
            </a:extLst>
          </p:cNvPr>
          <p:cNvGrpSpPr>
            <a:grpSpLocks/>
          </p:cNvGrpSpPr>
          <p:nvPr/>
        </p:nvGrpSpPr>
        <p:grpSpPr bwMode="auto">
          <a:xfrm>
            <a:off x="2082801" y="5211764"/>
            <a:ext cx="1541463" cy="434975"/>
            <a:chOff x="999067" y="4546601"/>
            <a:chExt cx="1540933" cy="435050"/>
          </a:xfrm>
        </p:grpSpPr>
        <p:sp>
          <p:nvSpPr>
            <p:cNvPr id="31" name="Rectangle 30">
              <a:extLst>
                <a:ext uri="{FF2B5EF4-FFF2-40B4-BE49-F238E27FC236}">
                  <a16:creationId xmlns:a16="http://schemas.microsoft.com/office/drawing/2014/main" id="{BB8B12DD-0D11-4034-898F-220C1305A946}"/>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25" name="TextBox 31">
              <a:extLst>
                <a:ext uri="{FF2B5EF4-FFF2-40B4-BE49-F238E27FC236}">
                  <a16:creationId xmlns:a16="http://schemas.microsoft.com/office/drawing/2014/main" id="{39DECE6F-0813-43E9-82FE-F6009D76B477}"/>
                </a:ext>
              </a:extLst>
            </p:cNvPr>
            <p:cNvSpPr txBox="1">
              <a:spLocks noChangeArrowheads="1"/>
            </p:cNvSpPr>
            <p:nvPr/>
          </p:nvSpPr>
          <p:spPr bwMode="auto">
            <a:xfrm>
              <a:off x="999067" y="4578451"/>
              <a:ext cx="1540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chemeClr val="bg1"/>
                  </a:solidFill>
                </a:rPr>
                <a:t>considerable</a:t>
              </a:r>
            </a:p>
          </p:txBody>
        </p:sp>
      </p:grpSp>
      <p:grpSp>
        <p:nvGrpSpPr>
          <p:cNvPr id="33" name="Group 32">
            <a:extLst>
              <a:ext uri="{FF2B5EF4-FFF2-40B4-BE49-F238E27FC236}">
                <a16:creationId xmlns:a16="http://schemas.microsoft.com/office/drawing/2014/main" id="{5F56CD8A-3A86-41A8-B97F-7A1EA5CE36B3}"/>
              </a:ext>
            </a:extLst>
          </p:cNvPr>
          <p:cNvGrpSpPr>
            <a:grpSpLocks/>
          </p:cNvGrpSpPr>
          <p:nvPr/>
        </p:nvGrpSpPr>
        <p:grpSpPr bwMode="auto">
          <a:xfrm>
            <a:off x="2082801" y="5738814"/>
            <a:ext cx="1541463" cy="434975"/>
            <a:chOff x="999067" y="4546601"/>
            <a:chExt cx="1540933" cy="435050"/>
          </a:xfrm>
        </p:grpSpPr>
        <p:sp>
          <p:nvSpPr>
            <p:cNvPr id="34" name="Rectangle 33">
              <a:extLst>
                <a:ext uri="{FF2B5EF4-FFF2-40B4-BE49-F238E27FC236}">
                  <a16:creationId xmlns:a16="http://schemas.microsoft.com/office/drawing/2014/main" id="{316E11C5-4E53-4C26-A0FD-D7F224112FC8}"/>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23" name="TextBox 34">
              <a:extLst>
                <a:ext uri="{FF2B5EF4-FFF2-40B4-BE49-F238E27FC236}">
                  <a16:creationId xmlns:a16="http://schemas.microsoft.com/office/drawing/2014/main" id="{7C178558-E618-42C0-B0E3-F8BE8E8A4FD5}"/>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rgbClr val="FFFFFF"/>
                  </a:solidFill>
                </a:rPr>
                <a:t>substantial</a:t>
              </a:r>
            </a:p>
          </p:txBody>
        </p:sp>
      </p:grpSp>
      <p:grpSp>
        <p:nvGrpSpPr>
          <p:cNvPr id="36" name="Group 35">
            <a:extLst>
              <a:ext uri="{FF2B5EF4-FFF2-40B4-BE49-F238E27FC236}">
                <a16:creationId xmlns:a16="http://schemas.microsoft.com/office/drawing/2014/main" id="{30373479-8EF3-4681-929F-264827F69CE5}"/>
              </a:ext>
            </a:extLst>
          </p:cNvPr>
          <p:cNvGrpSpPr>
            <a:grpSpLocks/>
          </p:cNvGrpSpPr>
          <p:nvPr/>
        </p:nvGrpSpPr>
        <p:grpSpPr bwMode="auto">
          <a:xfrm>
            <a:off x="2082801" y="4144964"/>
            <a:ext cx="1541463" cy="434975"/>
            <a:chOff x="999067" y="4546601"/>
            <a:chExt cx="1540933" cy="435050"/>
          </a:xfrm>
        </p:grpSpPr>
        <p:sp>
          <p:nvSpPr>
            <p:cNvPr id="37" name="Rectangle 36">
              <a:extLst>
                <a:ext uri="{FF2B5EF4-FFF2-40B4-BE49-F238E27FC236}">
                  <a16:creationId xmlns:a16="http://schemas.microsoft.com/office/drawing/2014/main" id="{5BA5CB53-D785-4DC1-9C58-D7F06597491A}"/>
                </a:ext>
              </a:extLst>
            </p:cNvPr>
            <p:cNvSpPr/>
            <p:nvPr/>
          </p:nvSpPr>
          <p:spPr>
            <a:xfrm>
              <a:off x="999067" y="4546601"/>
              <a:ext cx="1540933" cy="435050"/>
            </a:xfrm>
            <a:prstGeom prst="rect">
              <a:avLst/>
            </a:prstGeom>
            <a:solidFill>
              <a:srgbClr val="EAB3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21" name="TextBox 37">
              <a:extLst>
                <a:ext uri="{FF2B5EF4-FFF2-40B4-BE49-F238E27FC236}">
                  <a16:creationId xmlns:a16="http://schemas.microsoft.com/office/drawing/2014/main" id="{E52A8B47-3548-4B42-9FFE-CD39DE1970E1}"/>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b="1">
                  <a:solidFill>
                    <a:schemeClr val="tx1"/>
                  </a:solidFill>
                </a:rPr>
                <a:t>big</a:t>
              </a:r>
            </a:p>
          </p:txBody>
        </p:sp>
      </p:grpSp>
      <p:grpSp>
        <p:nvGrpSpPr>
          <p:cNvPr id="39" name="Group 38">
            <a:extLst>
              <a:ext uri="{FF2B5EF4-FFF2-40B4-BE49-F238E27FC236}">
                <a16:creationId xmlns:a16="http://schemas.microsoft.com/office/drawing/2014/main" id="{D6D27868-42BA-4B88-BF8B-AE3275EB31FC}"/>
              </a:ext>
            </a:extLst>
          </p:cNvPr>
          <p:cNvGrpSpPr>
            <a:grpSpLocks/>
          </p:cNvGrpSpPr>
          <p:nvPr/>
        </p:nvGrpSpPr>
        <p:grpSpPr bwMode="auto">
          <a:xfrm>
            <a:off x="3697289" y="4670426"/>
            <a:ext cx="1539875" cy="434975"/>
            <a:chOff x="999067" y="4546601"/>
            <a:chExt cx="1540933" cy="435050"/>
          </a:xfrm>
        </p:grpSpPr>
        <p:sp>
          <p:nvSpPr>
            <p:cNvPr id="40" name="Rectangle 39">
              <a:extLst>
                <a:ext uri="{FF2B5EF4-FFF2-40B4-BE49-F238E27FC236}">
                  <a16:creationId xmlns:a16="http://schemas.microsoft.com/office/drawing/2014/main" id="{159DF197-74AF-4B33-88A4-EF51E73A589F}"/>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19" name="TextBox 40">
              <a:extLst>
                <a:ext uri="{FF2B5EF4-FFF2-40B4-BE49-F238E27FC236}">
                  <a16:creationId xmlns:a16="http://schemas.microsoft.com/office/drawing/2014/main" id="{4EF46F90-C7AC-4823-B9A2-02AA75D723CD}"/>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chemeClr val="bg1"/>
                  </a:solidFill>
                </a:rPr>
                <a:t>weary</a:t>
              </a:r>
            </a:p>
          </p:txBody>
        </p:sp>
      </p:grpSp>
      <p:grpSp>
        <p:nvGrpSpPr>
          <p:cNvPr id="42" name="Group 41">
            <a:extLst>
              <a:ext uri="{FF2B5EF4-FFF2-40B4-BE49-F238E27FC236}">
                <a16:creationId xmlns:a16="http://schemas.microsoft.com/office/drawing/2014/main" id="{56B1D9B7-6065-4A55-A943-61590B27BE36}"/>
              </a:ext>
            </a:extLst>
          </p:cNvPr>
          <p:cNvGrpSpPr>
            <a:grpSpLocks/>
          </p:cNvGrpSpPr>
          <p:nvPr/>
        </p:nvGrpSpPr>
        <p:grpSpPr bwMode="auto">
          <a:xfrm>
            <a:off x="3697289" y="5211764"/>
            <a:ext cx="1539875" cy="434975"/>
            <a:chOff x="999067" y="4546601"/>
            <a:chExt cx="1540933" cy="435050"/>
          </a:xfrm>
        </p:grpSpPr>
        <p:sp>
          <p:nvSpPr>
            <p:cNvPr id="43" name="Rectangle 42">
              <a:extLst>
                <a:ext uri="{FF2B5EF4-FFF2-40B4-BE49-F238E27FC236}">
                  <a16:creationId xmlns:a16="http://schemas.microsoft.com/office/drawing/2014/main" id="{6DD0683B-52BB-44FF-8C9F-A9EE846E3F2D}"/>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17" name="TextBox 43">
              <a:extLst>
                <a:ext uri="{FF2B5EF4-FFF2-40B4-BE49-F238E27FC236}">
                  <a16:creationId xmlns:a16="http://schemas.microsoft.com/office/drawing/2014/main" id="{866DA49E-56D6-4576-B9D4-DE1BD6EAA18B}"/>
                </a:ext>
              </a:extLst>
            </p:cNvPr>
            <p:cNvSpPr txBox="1">
              <a:spLocks noChangeArrowheads="1"/>
            </p:cNvSpPr>
            <p:nvPr/>
          </p:nvSpPr>
          <p:spPr bwMode="auto">
            <a:xfrm>
              <a:off x="999067" y="4578451"/>
              <a:ext cx="1540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chemeClr val="bg1"/>
                  </a:solidFill>
                </a:rPr>
                <a:t>exhausted</a:t>
              </a:r>
            </a:p>
          </p:txBody>
        </p:sp>
      </p:grpSp>
      <p:grpSp>
        <p:nvGrpSpPr>
          <p:cNvPr id="45" name="Group 44">
            <a:extLst>
              <a:ext uri="{FF2B5EF4-FFF2-40B4-BE49-F238E27FC236}">
                <a16:creationId xmlns:a16="http://schemas.microsoft.com/office/drawing/2014/main" id="{B0803E88-0A33-4A13-8C2C-6C3BACFEB793}"/>
              </a:ext>
            </a:extLst>
          </p:cNvPr>
          <p:cNvGrpSpPr>
            <a:grpSpLocks/>
          </p:cNvGrpSpPr>
          <p:nvPr/>
        </p:nvGrpSpPr>
        <p:grpSpPr bwMode="auto">
          <a:xfrm>
            <a:off x="3697289" y="5738814"/>
            <a:ext cx="1539875" cy="434975"/>
            <a:chOff x="999067" y="4546601"/>
            <a:chExt cx="1540933" cy="435050"/>
          </a:xfrm>
        </p:grpSpPr>
        <p:sp>
          <p:nvSpPr>
            <p:cNvPr id="46" name="Rectangle 45">
              <a:extLst>
                <a:ext uri="{FF2B5EF4-FFF2-40B4-BE49-F238E27FC236}">
                  <a16:creationId xmlns:a16="http://schemas.microsoft.com/office/drawing/2014/main" id="{18DDBA7B-14AA-4CB3-BF42-4F5E511C296D}"/>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15" name="TextBox 46">
              <a:extLst>
                <a:ext uri="{FF2B5EF4-FFF2-40B4-BE49-F238E27FC236}">
                  <a16:creationId xmlns:a16="http://schemas.microsoft.com/office/drawing/2014/main" id="{A9603CE1-A22F-4527-A0E6-4106012BEEDB}"/>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rgbClr val="FFFFFF"/>
                  </a:solidFill>
                </a:rPr>
                <a:t>fatigued</a:t>
              </a:r>
            </a:p>
          </p:txBody>
        </p:sp>
      </p:grpSp>
      <p:grpSp>
        <p:nvGrpSpPr>
          <p:cNvPr id="48" name="Group 47">
            <a:extLst>
              <a:ext uri="{FF2B5EF4-FFF2-40B4-BE49-F238E27FC236}">
                <a16:creationId xmlns:a16="http://schemas.microsoft.com/office/drawing/2014/main" id="{E046011E-DA4A-43B0-B04B-649863605D27}"/>
              </a:ext>
            </a:extLst>
          </p:cNvPr>
          <p:cNvGrpSpPr>
            <a:grpSpLocks/>
          </p:cNvGrpSpPr>
          <p:nvPr/>
        </p:nvGrpSpPr>
        <p:grpSpPr bwMode="auto">
          <a:xfrm>
            <a:off x="3697289" y="4144964"/>
            <a:ext cx="1539875" cy="434975"/>
            <a:chOff x="999067" y="4546601"/>
            <a:chExt cx="1540933" cy="435050"/>
          </a:xfrm>
        </p:grpSpPr>
        <p:sp>
          <p:nvSpPr>
            <p:cNvPr id="49" name="Rectangle 48">
              <a:extLst>
                <a:ext uri="{FF2B5EF4-FFF2-40B4-BE49-F238E27FC236}">
                  <a16:creationId xmlns:a16="http://schemas.microsoft.com/office/drawing/2014/main" id="{0C80AED8-347B-4080-9E59-440486F4E2E8}"/>
                </a:ext>
              </a:extLst>
            </p:cNvPr>
            <p:cNvSpPr/>
            <p:nvPr/>
          </p:nvSpPr>
          <p:spPr>
            <a:xfrm>
              <a:off x="999067" y="4546601"/>
              <a:ext cx="1540933" cy="435050"/>
            </a:xfrm>
            <a:prstGeom prst="rect">
              <a:avLst/>
            </a:prstGeom>
            <a:solidFill>
              <a:srgbClr val="EAB3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13" name="TextBox 49">
              <a:extLst>
                <a:ext uri="{FF2B5EF4-FFF2-40B4-BE49-F238E27FC236}">
                  <a16:creationId xmlns:a16="http://schemas.microsoft.com/office/drawing/2014/main" id="{935E2344-D2A8-4664-970B-64292896C36F}"/>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b="1" dirty="0">
                  <a:solidFill>
                    <a:schemeClr val="tx1"/>
                  </a:solidFill>
                </a:rPr>
                <a:t>tired</a:t>
              </a:r>
            </a:p>
          </p:txBody>
        </p:sp>
      </p:grpSp>
      <p:grpSp>
        <p:nvGrpSpPr>
          <p:cNvPr id="51" name="Group 50">
            <a:extLst>
              <a:ext uri="{FF2B5EF4-FFF2-40B4-BE49-F238E27FC236}">
                <a16:creationId xmlns:a16="http://schemas.microsoft.com/office/drawing/2014/main" id="{5F5C332B-DA79-4144-8B35-2979ED2FD797}"/>
              </a:ext>
            </a:extLst>
          </p:cNvPr>
          <p:cNvGrpSpPr>
            <a:grpSpLocks/>
          </p:cNvGrpSpPr>
          <p:nvPr/>
        </p:nvGrpSpPr>
        <p:grpSpPr bwMode="auto">
          <a:xfrm>
            <a:off x="5310188" y="4670426"/>
            <a:ext cx="1541462" cy="434975"/>
            <a:chOff x="999067" y="4546601"/>
            <a:chExt cx="1540933" cy="435050"/>
          </a:xfrm>
        </p:grpSpPr>
        <p:sp>
          <p:nvSpPr>
            <p:cNvPr id="52" name="Rectangle 51">
              <a:extLst>
                <a:ext uri="{FF2B5EF4-FFF2-40B4-BE49-F238E27FC236}">
                  <a16:creationId xmlns:a16="http://schemas.microsoft.com/office/drawing/2014/main" id="{00740455-B78E-4168-A063-862C5CC4FF92}"/>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11" name="TextBox 52">
              <a:extLst>
                <a:ext uri="{FF2B5EF4-FFF2-40B4-BE49-F238E27FC236}">
                  <a16:creationId xmlns:a16="http://schemas.microsoft.com/office/drawing/2014/main" id="{E1FDF0A5-990B-4C4C-8411-96A3C8D4EFBE}"/>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chemeClr val="bg1"/>
                  </a:solidFill>
                </a:rPr>
                <a:t>solid</a:t>
              </a:r>
            </a:p>
          </p:txBody>
        </p:sp>
      </p:grpSp>
      <p:grpSp>
        <p:nvGrpSpPr>
          <p:cNvPr id="54" name="Group 53">
            <a:extLst>
              <a:ext uri="{FF2B5EF4-FFF2-40B4-BE49-F238E27FC236}">
                <a16:creationId xmlns:a16="http://schemas.microsoft.com/office/drawing/2014/main" id="{B2518255-E8AB-4172-8840-782D75357B1F}"/>
              </a:ext>
            </a:extLst>
          </p:cNvPr>
          <p:cNvGrpSpPr>
            <a:grpSpLocks/>
          </p:cNvGrpSpPr>
          <p:nvPr/>
        </p:nvGrpSpPr>
        <p:grpSpPr bwMode="auto">
          <a:xfrm>
            <a:off x="5310188" y="5211764"/>
            <a:ext cx="1541462" cy="434975"/>
            <a:chOff x="999067" y="4546601"/>
            <a:chExt cx="1540933" cy="435050"/>
          </a:xfrm>
        </p:grpSpPr>
        <p:sp>
          <p:nvSpPr>
            <p:cNvPr id="55" name="Rectangle 54">
              <a:extLst>
                <a:ext uri="{FF2B5EF4-FFF2-40B4-BE49-F238E27FC236}">
                  <a16:creationId xmlns:a16="http://schemas.microsoft.com/office/drawing/2014/main" id="{DDCED787-5D37-4002-98C1-E55B675AF627}"/>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09" name="TextBox 55">
              <a:extLst>
                <a:ext uri="{FF2B5EF4-FFF2-40B4-BE49-F238E27FC236}">
                  <a16:creationId xmlns:a16="http://schemas.microsoft.com/office/drawing/2014/main" id="{F012FCF1-6205-416D-ACC7-0CCFCF8A1AF4}"/>
                </a:ext>
              </a:extLst>
            </p:cNvPr>
            <p:cNvSpPr txBox="1">
              <a:spLocks noChangeArrowheads="1"/>
            </p:cNvSpPr>
            <p:nvPr/>
          </p:nvSpPr>
          <p:spPr bwMode="auto">
            <a:xfrm>
              <a:off x="999067" y="4578451"/>
              <a:ext cx="1540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rgbClr val="FFFFFF"/>
                  </a:solidFill>
                </a:rPr>
                <a:t>unyielding</a:t>
              </a:r>
            </a:p>
          </p:txBody>
        </p:sp>
      </p:grpSp>
      <p:grpSp>
        <p:nvGrpSpPr>
          <p:cNvPr id="57" name="Group 56">
            <a:extLst>
              <a:ext uri="{FF2B5EF4-FFF2-40B4-BE49-F238E27FC236}">
                <a16:creationId xmlns:a16="http://schemas.microsoft.com/office/drawing/2014/main" id="{D562CD96-43AF-461E-8411-6489BC9F21F2}"/>
              </a:ext>
            </a:extLst>
          </p:cNvPr>
          <p:cNvGrpSpPr>
            <a:grpSpLocks/>
          </p:cNvGrpSpPr>
          <p:nvPr/>
        </p:nvGrpSpPr>
        <p:grpSpPr bwMode="auto">
          <a:xfrm>
            <a:off x="5310188" y="5738814"/>
            <a:ext cx="1541462" cy="434975"/>
            <a:chOff x="999067" y="4546601"/>
            <a:chExt cx="1540933" cy="435050"/>
          </a:xfrm>
        </p:grpSpPr>
        <p:sp>
          <p:nvSpPr>
            <p:cNvPr id="58" name="Rectangle 57">
              <a:extLst>
                <a:ext uri="{FF2B5EF4-FFF2-40B4-BE49-F238E27FC236}">
                  <a16:creationId xmlns:a16="http://schemas.microsoft.com/office/drawing/2014/main" id="{687E7306-32F7-4125-B50D-A96EBA8428EF}"/>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07" name="TextBox 58">
              <a:extLst>
                <a:ext uri="{FF2B5EF4-FFF2-40B4-BE49-F238E27FC236}">
                  <a16:creationId xmlns:a16="http://schemas.microsoft.com/office/drawing/2014/main" id="{4E3444D5-9644-4C91-954B-C269AAB0F865}"/>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rgbClr val="FFFFFF"/>
                  </a:solidFill>
                </a:rPr>
                <a:t>rigid</a:t>
              </a:r>
            </a:p>
          </p:txBody>
        </p:sp>
      </p:grpSp>
      <p:grpSp>
        <p:nvGrpSpPr>
          <p:cNvPr id="60" name="Group 59">
            <a:extLst>
              <a:ext uri="{FF2B5EF4-FFF2-40B4-BE49-F238E27FC236}">
                <a16:creationId xmlns:a16="http://schemas.microsoft.com/office/drawing/2014/main" id="{0D332BB6-AB60-44AA-BCD2-049A7A935952}"/>
              </a:ext>
            </a:extLst>
          </p:cNvPr>
          <p:cNvGrpSpPr>
            <a:grpSpLocks/>
          </p:cNvGrpSpPr>
          <p:nvPr/>
        </p:nvGrpSpPr>
        <p:grpSpPr bwMode="auto">
          <a:xfrm>
            <a:off x="5310188" y="4144964"/>
            <a:ext cx="1541462" cy="434975"/>
            <a:chOff x="999067" y="4546601"/>
            <a:chExt cx="1540933" cy="435050"/>
          </a:xfrm>
        </p:grpSpPr>
        <p:sp>
          <p:nvSpPr>
            <p:cNvPr id="61" name="Rectangle 60">
              <a:extLst>
                <a:ext uri="{FF2B5EF4-FFF2-40B4-BE49-F238E27FC236}">
                  <a16:creationId xmlns:a16="http://schemas.microsoft.com/office/drawing/2014/main" id="{866CC7ED-4A92-447F-9375-E46A970F9E33}"/>
                </a:ext>
              </a:extLst>
            </p:cNvPr>
            <p:cNvSpPr/>
            <p:nvPr/>
          </p:nvSpPr>
          <p:spPr>
            <a:xfrm>
              <a:off x="999067" y="4546601"/>
              <a:ext cx="1540933" cy="435050"/>
            </a:xfrm>
            <a:prstGeom prst="rect">
              <a:avLst/>
            </a:prstGeom>
            <a:solidFill>
              <a:srgbClr val="EAB3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05" name="TextBox 61">
              <a:extLst>
                <a:ext uri="{FF2B5EF4-FFF2-40B4-BE49-F238E27FC236}">
                  <a16:creationId xmlns:a16="http://schemas.microsoft.com/office/drawing/2014/main" id="{4D9D0AF0-9BAD-4173-97DF-05FC301ECF3F}"/>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b="1">
                  <a:solidFill>
                    <a:schemeClr val="tx1"/>
                  </a:solidFill>
                </a:rPr>
                <a:t>hard</a:t>
              </a:r>
            </a:p>
          </p:txBody>
        </p:sp>
      </p:grpSp>
      <p:grpSp>
        <p:nvGrpSpPr>
          <p:cNvPr id="63" name="Group 62">
            <a:extLst>
              <a:ext uri="{FF2B5EF4-FFF2-40B4-BE49-F238E27FC236}">
                <a16:creationId xmlns:a16="http://schemas.microsoft.com/office/drawing/2014/main" id="{BE8471F1-3F62-412F-AE23-989DE154EE68}"/>
              </a:ext>
            </a:extLst>
          </p:cNvPr>
          <p:cNvGrpSpPr>
            <a:grpSpLocks/>
          </p:cNvGrpSpPr>
          <p:nvPr/>
        </p:nvGrpSpPr>
        <p:grpSpPr bwMode="auto">
          <a:xfrm>
            <a:off x="6924676" y="4670426"/>
            <a:ext cx="1541463" cy="434975"/>
            <a:chOff x="999067" y="4546601"/>
            <a:chExt cx="1540933" cy="435050"/>
          </a:xfrm>
        </p:grpSpPr>
        <p:sp>
          <p:nvSpPr>
            <p:cNvPr id="64" name="Rectangle 63">
              <a:extLst>
                <a:ext uri="{FF2B5EF4-FFF2-40B4-BE49-F238E27FC236}">
                  <a16:creationId xmlns:a16="http://schemas.microsoft.com/office/drawing/2014/main" id="{A1CADB5F-97E5-41CF-AFCE-C6887EFE3F30}"/>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03" name="TextBox 64">
              <a:extLst>
                <a:ext uri="{FF2B5EF4-FFF2-40B4-BE49-F238E27FC236}">
                  <a16:creationId xmlns:a16="http://schemas.microsoft.com/office/drawing/2014/main" id="{12400FAE-252B-4421-8AEC-F4E3E1F66AA2}"/>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chemeClr val="bg1"/>
                  </a:solidFill>
                </a:rPr>
                <a:t>perished</a:t>
              </a:r>
            </a:p>
          </p:txBody>
        </p:sp>
      </p:grpSp>
      <p:grpSp>
        <p:nvGrpSpPr>
          <p:cNvPr id="66" name="Group 65">
            <a:extLst>
              <a:ext uri="{FF2B5EF4-FFF2-40B4-BE49-F238E27FC236}">
                <a16:creationId xmlns:a16="http://schemas.microsoft.com/office/drawing/2014/main" id="{59F26B7D-8B1D-4A9B-980E-E0C98A362236}"/>
              </a:ext>
            </a:extLst>
          </p:cNvPr>
          <p:cNvGrpSpPr>
            <a:grpSpLocks/>
          </p:cNvGrpSpPr>
          <p:nvPr/>
        </p:nvGrpSpPr>
        <p:grpSpPr bwMode="auto">
          <a:xfrm>
            <a:off x="6924676" y="5211764"/>
            <a:ext cx="1541463" cy="434975"/>
            <a:chOff x="999067" y="4546601"/>
            <a:chExt cx="1540933" cy="435050"/>
          </a:xfrm>
        </p:grpSpPr>
        <p:sp>
          <p:nvSpPr>
            <p:cNvPr id="67" name="Rectangle 66">
              <a:extLst>
                <a:ext uri="{FF2B5EF4-FFF2-40B4-BE49-F238E27FC236}">
                  <a16:creationId xmlns:a16="http://schemas.microsoft.com/office/drawing/2014/main" id="{0054D2AB-A01E-4E5F-ACC2-615FAEFED0A3}"/>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401" name="TextBox 67">
              <a:extLst>
                <a:ext uri="{FF2B5EF4-FFF2-40B4-BE49-F238E27FC236}">
                  <a16:creationId xmlns:a16="http://schemas.microsoft.com/office/drawing/2014/main" id="{0770323A-E9BC-45AF-9FFF-3A08C3DEA313}"/>
                </a:ext>
              </a:extLst>
            </p:cNvPr>
            <p:cNvSpPr txBox="1">
              <a:spLocks noChangeArrowheads="1"/>
            </p:cNvSpPr>
            <p:nvPr/>
          </p:nvSpPr>
          <p:spPr bwMode="auto">
            <a:xfrm>
              <a:off x="999067" y="4578451"/>
              <a:ext cx="1540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rgbClr val="FFFFFF"/>
                  </a:solidFill>
                </a:rPr>
                <a:t>icy</a:t>
              </a:r>
            </a:p>
          </p:txBody>
        </p:sp>
      </p:grpSp>
      <p:grpSp>
        <p:nvGrpSpPr>
          <p:cNvPr id="69" name="Group 68">
            <a:extLst>
              <a:ext uri="{FF2B5EF4-FFF2-40B4-BE49-F238E27FC236}">
                <a16:creationId xmlns:a16="http://schemas.microsoft.com/office/drawing/2014/main" id="{3C0917BD-8EA5-4E44-A927-4BDEE15FDF1D}"/>
              </a:ext>
            </a:extLst>
          </p:cNvPr>
          <p:cNvGrpSpPr>
            <a:grpSpLocks/>
          </p:cNvGrpSpPr>
          <p:nvPr/>
        </p:nvGrpSpPr>
        <p:grpSpPr bwMode="auto">
          <a:xfrm>
            <a:off x="6924676" y="5738814"/>
            <a:ext cx="1541463" cy="434975"/>
            <a:chOff x="999067" y="4546601"/>
            <a:chExt cx="1540933" cy="435050"/>
          </a:xfrm>
        </p:grpSpPr>
        <p:sp>
          <p:nvSpPr>
            <p:cNvPr id="70" name="Rectangle 69">
              <a:extLst>
                <a:ext uri="{FF2B5EF4-FFF2-40B4-BE49-F238E27FC236}">
                  <a16:creationId xmlns:a16="http://schemas.microsoft.com/office/drawing/2014/main" id="{00DB8E06-DEF5-4DB0-B99F-948FFDE7DD01}"/>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399" name="TextBox 70">
              <a:extLst>
                <a:ext uri="{FF2B5EF4-FFF2-40B4-BE49-F238E27FC236}">
                  <a16:creationId xmlns:a16="http://schemas.microsoft.com/office/drawing/2014/main" id="{B21708C8-535A-41A9-90BA-724EAD5778BE}"/>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rgbClr val="FFFFFF"/>
                  </a:solidFill>
                </a:rPr>
                <a:t>frozen</a:t>
              </a:r>
            </a:p>
          </p:txBody>
        </p:sp>
      </p:grpSp>
      <p:grpSp>
        <p:nvGrpSpPr>
          <p:cNvPr id="72" name="Group 71">
            <a:extLst>
              <a:ext uri="{FF2B5EF4-FFF2-40B4-BE49-F238E27FC236}">
                <a16:creationId xmlns:a16="http://schemas.microsoft.com/office/drawing/2014/main" id="{B008E69F-3FFA-4CB3-841B-CEA381B1EF72}"/>
              </a:ext>
            </a:extLst>
          </p:cNvPr>
          <p:cNvGrpSpPr>
            <a:grpSpLocks/>
          </p:cNvGrpSpPr>
          <p:nvPr/>
        </p:nvGrpSpPr>
        <p:grpSpPr bwMode="auto">
          <a:xfrm>
            <a:off x="6924676" y="4144964"/>
            <a:ext cx="1541463" cy="434975"/>
            <a:chOff x="999067" y="4546601"/>
            <a:chExt cx="1540933" cy="435050"/>
          </a:xfrm>
        </p:grpSpPr>
        <p:sp>
          <p:nvSpPr>
            <p:cNvPr id="73" name="Rectangle 72">
              <a:extLst>
                <a:ext uri="{FF2B5EF4-FFF2-40B4-BE49-F238E27FC236}">
                  <a16:creationId xmlns:a16="http://schemas.microsoft.com/office/drawing/2014/main" id="{6BDFE2DF-F65C-41FE-B30B-ACC66F9B63DD}"/>
                </a:ext>
              </a:extLst>
            </p:cNvPr>
            <p:cNvSpPr/>
            <p:nvPr/>
          </p:nvSpPr>
          <p:spPr>
            <a:xfrm>
              <a:off x="999067" y="4546601"/>
              <a:ext cx="1540933" cy="435050"/>
            </a:xfrm>
            <a:prstGeom prst="rect">
              <a:avLst/>
            </a:prstGeom>
            <a:solidFill>
              <a:srgbClr val="EAB3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397" name="TextBox 73">
              <a:extLst>
                <a:ext uri="{FF2B5EF4-FFF2-40B4-BE49-F238E27FC236}">
                  <a16:creationId xmlns:a16="http://schemas.microsoft.com/office/drawing/2014/main" id="{DE55D0BD-719B-4B48-8E8E-E45C6AFB86A0}"/>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b="1">
                  <a:solidFill>
                    <a:schemeClr val="tx1"/>
                  </a:solidFill>
                </a:rPr>
                <a:t>cold</a:t>
              </a:r>
            </a:p>
          </p:txBody>
        </p:sp>
      </p:grpSp>
      <p:grpSp>
        <p:nvGrpSpPr>
          <p:cNvPr id="75" name="Group 74">
            <a:extLst>
              <a:ext uri="{FF2B5EF4-FFF2-40B4-BE49-F238E27FC236}">
                <a16:creationId xmlns:a16="http://schemas.microsoft.com/office/drawing/2014/main" id="{F9F1867C-DE42-4DC9-A6B6-3450E8E428D6}"/>
              </a:ext>
            </a:extLst>
          </p:cNvPr>
          <p:cNvGrpSpPr>
            <a:grpSpLocks/>
          </p:cNvGrpSpPr>
          <p:nvPr/>
        </p:nvGrpSpPr>
        <p:grpSpPr bwMode="auto">
          <a:xfrm>
            <a:off x="8539164" y="4670426"/>
            <a:ext cx="1539875" cy="434975"/>
            <a:chOff x="999067" y="4546601"/>
            <a:chExt cx="1540933" cy="435050"/>
          </a:xfrm>
        </p:grpSpPr>
        <p:sp>
          <p:nvSpPr>
            <p:cNvPr id="76" name="Rectangle 75">
              <a:extLst>
                <a:ext uri="{FF2B5EF4-FFF2-40B4-BE49-F238E27FC236}">
                  <a16:creationId xmlns:a16="http://schemas.microsoft.com/office/drawing/2014/main" id="{112D0DDD-1D2F-42C8-865A-64E9109FD10B}"/>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395" name="TextBox 76">
              <a:extLst>
                <a:ext uri="{FF2B5EF4-FFF2-40B4-BE49-F238E27FC236}">
                  <a16:creationId xmlns:a16="http://schemas.microsoft.com/office/drawing/2014/main" id="{00B62E22-E54C-43FD-B222-C4DE9E2A706C}"/>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chemeClr val="bg1"/>
                  </a:solidFill>
                </a:rPr>
                <a:t>treacherous</a:t>
              </a:r>
            </a:p>
          </p:txBody>
        </p:sp>
      </p:grpSp>
      <p:grpSp>
        <p:nvGrpSpPr>
          <p:cNvPr id="78" name="Group 77">
            <a:extLst>
              <a:ext uri="{FF2B5EF4-FFF2-40B4-BE49-F238E27FC236}">
                <a16:creationId xmlns:a16="http://schemas.microsoft.com/office/drawing/2014/main" id="{2DBC94EF-F90F-4A78-8F42-8B324A623E07}"/>
              </a:ext>
            </a:extLst>
          </p:cNvPr>
          <p:cNvGrpSpPr>
            <a:grpSpLocks/>
          </p:cNvGrpSpPr>
          <p:nvPr/>
        </p:nvGrpSpPr>
        <p:grpSpPr bwMode="auto">
          <a:xfrm>
            <a:off x="8539164" y="5211764"/>
            <a:ext cx="1539875" cy="434975"/>
            <a:chOff x="999067" y="4546601"/>
            <a:chExt cx="1540933" cy="435050"/>
          </a:xfrm>
        </p:grpSpPr>
        <p:sp>
          <p:nvSpPr>
            <p:cNvPr id="79" name="Rectangle 78">
              <a:extLst>
                <a:ext uri="{FF2B5EF4-FFF2-40B4-BE49-F238E27FC236}">
                  <a16:creationId xmlns:a16="http://schemas.microsoft.com/office/drawing/2014/main" id="{DCB94455-B2C7-4B75-B3E4-EC24F4BD336F}"/>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393" name="TextBox 79">
              <a:extLst>
                <a:ext uri="{FF2B5EF4-FFF2-40B4-BE49-F238E27FC236}">
                  <a16:creationId xmlns:a16="http://schemas.microsoft.com/office/drawing/2014/main" id="{67487305-3C1B-48EC-BD11-C55C0FE5F718}"/>
                </a:ext>
              </a:extLst>
            </p:cNvPr>
            <p:cNvSpPr txBox="1">
              <a:spLocks noChangeArrowheads="1"/>
            </p:cNvSpPr>
            <p:nvPr/>
          </p:nvSpPr>
          <p:spPr bwMode="auto">
            <a:xfrm>
              <a:off x="999067" y="4578451"/>
              <a:ext cx="15409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rgbClr val="FFFFFF"/>
                  </a:solidFill>
                </a:rPr>
                <a:t>perilous</a:t>
              </a:r>
            </a:p>
          </p:txBody>
        </p:sp>
      </p:grpSp>
      <p:grpSp>
        <p:nvGrpSpPr>
          <p:cNvPr id="81" name="Group 80">
            <a:extLst>
              <a:ext uri="{FF2B5EF4-FFF2-40B4-BE49-F238E27FC236}">
                <a16:creationId xmlns:a16="http://schemas.microsoft.com/office/drawing/2014/main" id="{0420E975-8E44-48BC-9C87-DA09CADD0E2C}"/>
              </a:ext>
            </a:extLst>
          </p:cNvPr>
          <p:cNvGrpSpPr>
            <a:grpSpLocks/>
          </p:cNvGrpSpPr>
          <p:nvPr/>
        </p:nvGrpSpPr>
        <p:grpSpPr bwMode="auto">
          <a:xfrm>
            <a:off x="8539164" y="5738814"/>
            <a:ext cx="1539875" cy="434975"/>
            <a:chOff x="999067" y="4546601"/>
            <a:chExt cx="1540933" cy="435050"/>
          </a:xfrm>
        </p:grpSpPr>
        <p:sp>
          <p:nvSpPr>
            <p:cNvPr id="82" name="Rectangle 81">
              <a:extLst>
                <a:ext uri="{FF2B5EF4-FFF2-40B4-BE49-F238E27FC236}">
                  <a16:creationId xmlns:a16="http://schemas.microsoft.com/office/drawing/2014/main" id="{C04FF714-ED46-47E2-B82E-B5EDDD1F2B7F}"/>
                </a:ext>
              </a:extLst>
            </p:cNvPr>
            <p:cNvSpPr/>
            <p:nvPr/>
          </p:nvSpPr>
          <p:spPr>
            <a:xfrm>
              <a:off x="999067" y="4546601"/>
              <a:ext cx="1540933" cy="435050"/>
            </a:xfrm>
            <a:prstGeom prst="rect">
              <a:avLst/>
            </a:prstGeom>
            <a:solidFill>
              <a:srgbClr val="9295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391" name="TextBox 82">
              <a:extLst>
                <a:ext uri="{FF2B5EF4-FFF2-40B4-BE49-F238E27FC236}">
                  <a16:creationId xmlns:a16="http://schemas.microsoft.com/office/drawing/2014/main" id="{E0D61B8F-3DDE-43A1-9987-4911AEF4B5CC}"/>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a:solidFill>
                    <a:srgbClr val="FFFFFF"/>
                  </a:solidFill>
                </a:rPr>
                <a:t>hazardous</a:t>
              </a:r>
            </a:p>
          </p:txBody>
        </p:sp>
      </p:grpSp>
      <p:grpSp>
        <p:nvGrpSpPr>
          <p:cNvPr id="84" name="Group 83">
            <a:extLst>
              <a:ext uri="{FF2B5EF4-FFF2-40B4-BE49-F238E27FC236}">
                <a16:creationId xmlns:a16="http://schemas.microsoft.com/office/drawing/2014/main" id="{36A84FFE-1395-481E-8877-ED6A761C6F6C}"/>
              </a:ext>
            </a:extLst>
          </p:cNvPr>
          <p:cNvGrpSpPr>
            <a:grpSpLocks/>
          </p:cNvGrpSpPr>
          <p:nvPr/>
        </p:nvGrpSpPr>
        <p:grpSpPr bwMode="auto">
          <a:xfrm>
            <a:off x="8539164" y="4144964"/>
            <a:ext cx="1539875" cy="434975"/>
            <a:chOff x="999067" y="4546601"/>
            <a:chExt cx="1540933" cy="435050"/>
          </a:xfrm>
        </p:grpSpPr>
        <p:sp>
          <p:nvSpPr>
            <p:cNvPr id="85" name="Rectangle 84">
              <a:extLst>
                <a:ext uri="{FF2B5EF4-FFF2-40B4-BE49-F238E27FC236}">
                  <a16:creationId xmlns:a16="http://schemas.microsoft.com/office/drawing/2014/main" id="{D1D274B1-A3E0-47D2-A902-9E64962AE34B}"/>
                </a:ext>
              </a:extLst>
            </p:cNvPr>
            <p:cNvSpPr/>
            <p:nvPr/>
          </p:nvSpPr>
          <p:spPr>
            <a:xfrm>
              <a:off x="999067" y="4546601"/>
              <a:ext cx="1540933" cy="435050"/>
            </a:xfrm>
            <a:prstGeom prst="rect">
              <a:avLst/>
            </a:prstGeom>
            <a:solidFill>
              <a:srgbClr val="EAB3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389" name="TextBox 85">
              <a:extLst>
                <a:ext uri="{FF2B5EF4-FFF2-40B4-BE49-F238E27FC236}">
                  <a16:creationId xmlns:a16="http://schemas.microsoft.com/office/drawing/2014/main" id="{5DA90B4C-CDB3-439E-803B-91E830D7DFC3}"/>
                </a:ext>
              </a:extLst>
            </p:cNvPr>
            <p:cNvSpPr txBox="1">
              <a:spLocks noChangeArrowheads="1"/>
            </p:cNvSpPr>
            <p:nvPr/>
          </p:nvSpPr>
          <p:spPr bwMode="auto">
            <a:xfrm>
              <a:off x="1063432" y="4578451"/>
              <a:ext cx="13749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a:solidFill>
                    <a:srgbClr val="1C1C1C"/>
                  </a:solidFill>
                  <a:latin typeface="Twinkl" pitchFamily="2" charset="0"/>
                  <a:ea typeface="Sassoon Infant Rg" pitchFamily="50" charset="0"/>
                  <a:cs typeface="Sassoon Infant Rg" pitchFamily="50" charset="0"/>
                </a:defRPr>
              </a:lvl1pPr>
              <a:lvl2pPr marL="742950" indent="-285750">
                <a:lnSpc>
                  <a:spcPct val="90000"/>
                </a:lnSpc>
                <a:spcBef>
                  <a:spcPts val="500"/>
                </a:spcBef>
                <a:buFont typeface="Arial" panose="020B0604020202020204" pitchFamily="34" charset="0"/>
                <a:buChar char="•"/>
                <a:defRPr sz="1600">
                  <a:solidFill>
                    <a:srgbClr val="1C1C1C"/>
                  </a:solidFill>
                  <a:latin typeface="Twinkl" pitchFamily="2" charset="0"/>
                  <a:ea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ea typeface="Sassoon Infant Rg" pitchFamily="50" charset="0"/>
                  <a:cs typeface="Sassoon Infant Rg" pitchFamily="50" charset="0"/>
                </a:defRPr>
              </a:lvl9pPr>
            </a:lstStyle>
            <a:p>
              <a:pPr algn="ctr" eaLnBrk="1" hangingPunct="1">
                <a:lnSpc>
                  <a:spcPct val="100000"/>
                </a:lnSpc>
                <a:spcBef>
                  <a:spcPct val="0"/>
                </a:spcBef>
                <a:buFontTx/>
                <a:buNone/>
              </a:pPr>
              <a:r>
                <a:rPr lang="en-GB" altLang="en-US" b="1">
                  <a:solidFill>
                    <a:schemeClr val="tx1"/>
                  </a:solidFill>
                </a:rPr>
                <a:t>dangerous</a:t>
              </a:r>
            </a:p>
          </p:txBody>
        </p:sp>
      </p:grpSp>
      <p:sp>
        <p:nvSpPr>
          <p:cNvPr id="2" name="TextBox 1">
            <a:extLst>
              <a:ext uri="{FF2B5EF4-FFF2-40B4-BE49-F238E27FC236}">
                <a16:creationId xmlns:a16="http://schemas.microsoft.com/office/drawing/2014/main" id="{E240B679-1EDC-4A09-95F1-63D5BABCB8E7}"/>
              </a:ext>
            </a:extLst>
          </p:cNvPr>
          <p:cNvSpPr txBox="1"/>
          <p:nvPr/>
        </p:nvSpPr>
        <p:spPr>
          <a:xfrm>
            <a:off x="1139826" y="6334780"/>
            <a:ext cx="10074729" cy="523220"/>
          </a:xfrm>
          <a:prstGeom prst="rect">
            <a:avLst/>
          </a:prstGeom>
          <a:noFill/>
        </p:spPr>
        <p:txBody>
          <a:bodyPr wrap="square" rtlCol="0">
            <a:spAutoFit/>
          </a:bodyPr>
          <a:lstStyle/>
          <a:p>
            <a:r>
              <a:rPr lang="en-GB" sz="2800" dirty="0"/>
              <a:t>Can you continue this story? What happens to the tired climber?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grpId="1" nodeType="clickEffect">
                                  <p:stCondLst>
                                    <p:cond delay="0"/>
                                  </p:stCondLst>
                                  <p:childTnLst>
                                    <p:animEffect transition="out" filter="fade">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par>
                          <p:cTn id="31" fill="hold" nodeType="afterGroup">
                            <p:stCondLst>
                              <p:cond delay="500"/>
                            </p:stCondLst>
                            <p:childTnLst>
                              <p:par>
                                <p:cTn id="32" presetID="10" presetClass="entr" presetSubtype="0"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par>
                          <p:cTn id="35" fill="hold" nodeType="afterGroup">
                            <p:stCondLst>
                              <p:cond delay="1000"/>
                            </p:stCondLst>
                            <p:childTnLst>
                              <p:par>
                                <p:cTn id="36" presetID="10" presetClass="entr" presetSubtype="0" fill="hold" nodeType="after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500"/>
                                        <p:tgtEl>
                                          <p:spTgt spid="3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500"/>
                                        <p:tgtEl>
                                          <p:spTgt spid="4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nodeType="click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fade">
                                      <p:cBhvr>
                                        <p:cTn id="48" dur="500"/>
                                        <p:tgtEl>
                                          <p:spTgt spid="39"/>
                                        </p:tgtEl>
                                      </p:cBhvr>
                                    </p:animEffect>
                                  </p:childTnLst>
                                </p:cTn>
                              </p:par>
                            </p:childTnLst>
                          </p:cTn>
                        </p:par>
                        <p:par>
                          <p:cTn id="49" fill="hold" nodeType="afterGroup">
                            <p:stCondLst>
                              <p:cond delay="500"/>
                            </p:stCondLst>
                            <p:childTnLst>
                              <p:par>
                                <p:cTn id="50" presetID="10" presetClass="entr" presetSubtype="0" fill="hold" nodeType="after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fade">
                                      <p:cBhvr>
                                        <p:cTn id="52" dur="500"/>
                                        <p:tgtEl>
                                          <p:spTgt spid="42"/>
                                        </p:tgtEl>
                                      </p:cBhvr>
                                    </p:animEffect>
                                  </p:childTnLst>
                                </p:cTn>
                              </p:par>
                            </p:childTnLst>
                          </p:cTn>
                        </p:par>
                        <p:par>
                          <p:cTn id="53" fill="hold" nodeType="afterGroup">
                            <p:stCondLst>
                              <p:cond delay="1000"/>
                            </p:stCondLst>
                            <p:childTnLst>
                              <p:par>
                                <p:cTn id="54" presetID="10" presetClass="entr" presetSubtype="0" fill="hold"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500"/>
                                        <p:tgtEl>
                                          <p:spTgt spid="4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nodeType="click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fade">
                                      <p:cBhvr>
                                        <p:cTn id="61" dur="500"/>
                                        <p:tgtEl>
                                          <p:spTgt spid="60"/>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0" presetClass="entr" presetSubtype="0" fill="hold" nodeType="clickEffect">
                                  <p:stCondLst>
                                    <p:cond delay="0"/>
                                  </p:stCondLst>
                                  <p:childTnLst>
                                    <p:set>
                                      <p:cBhvr>
                                        <p:cTn id="65" dur="1" fill="hold">
                                          <p:stCondLst>
                                            <p:cond delay="0"/>
                                          </p:stCondLst>
                                        </p:cTn>
                                        <p:tgtEl>
                                          <p:spTgt spid="51"/>
                                        </p:tgtEl>
                                        <p:attrNameLst>
                                          <p:attrName>style.visibility</p:attrName>
                                        </p:attrNameLst>
                                      </p:cBhvr>
                                      <p:to>
                                        <p:strVal val="visible"/>
                                      </p:to>
                                    </p:set>
                                    <p:animEffect transition="in" filter="fade">
                                      <p:cBhvr>
                                        <p:cTn id="66" dur="500"/>
                                        <p:tgtEl>
                                          <p:spTgt spid="51"/>
                                        </p:tgtEl>
                                      </p:cBhvr>
                                    </p:animEffect>
                                  </p:childTnLst>
                                </p:cTn>
                              </p:par>
                            </p:childTnLst>
                          </p:cTn>
                        </p:par>
                        <p:par>
                          <p:cTn id="67" fill="hold" nodeType="afterGroup">
                            <p:stCondLst>
                              <p:cond delay="500"/>
                            </p:stCondLst>
                            <p:childTnLst>
                              <p:par>
                                <p:cTn id="68" presetID="10" presetClass="entr" presetSubtype="0" fill="hold" nodeType="afterEffect">
                                  <p:stCondLst>
                                    <p:cond delay="0"/>
                                  </p:stCondLst>
                                  <p:childTnLst>
                                    <p:set>
                                      <p:cBhvr>
                                        <p:cTn id="69" dur="1" fill="hold">
                                          <p:stCondLst>
                                            <p:cond delay="0"/>
                                          </p:stCondLst>
                                        </p:cTn>
                                        <p:tgtEl>
                                          <p:spTgt spid="54"/>
                                        </p:tgtEl>
                                        <p:attrNameLst>
                                          <p:attrName>style.visibility</p:attrName>
                                        </p:attrNameLst>
                                      </p:cBhvr>
                                      <p:to>
                                        <p:strVal val="visible"/>
                                      </p:to>
                                    </p:set>
                                    <p:animEffect transition="in" filter="fade">
                                      <p:cBhvr>
                                        <p:cTn id="70" dur="500"/>
                                        <p:tgtEl>
                                          <p:spTgt spid="54"/>
                                        </p:tgtEl>
                                      </p:cBhvr>
                                    </p:animEffect>
                                  </p:childTnLst>
                                </p:cTn>
                              </p:par>
                            </p:childTnLst>
                          </p:cTn>
                        </p:par>
                        <p:par>
                          <p:cTn id="71" fill="hold" nodeType="afterGroup">
                            <p:stCondLst>
                              <p:cond delay="1000"/>
                            </p:stCondLst>
                            <p:childTnLst>
                              <p:par>
                                <p:cTn id="72" presetID="10" presetClass="entr" presetSubtype="0" fill="hold" nodeType="after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fade">
                                      <p:cBhvr>
                                        <p:cTn id="74" dur="500"/>
                                        <p:tgtEl>
                                          <p:spTgt spid="57"/>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nodeType="click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fade">
                                      <p:cBhvr>
                                        <p:cTn id="79" dur="500"/>
                                        <p:tgtEl>
                                          <p:spTgt spid="72"/>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nodeType="clickEffect">
                                  <p:stCondLst>
                                    <p:cond delay="0"/>
                                  </p:stCondLst>
                                  <p:childTnLst>
                                    <p:set>
                                      <p:cBhvr>
                                        <p:cTn id="83" dur="1" fill="hold">
                                          <p:stCondLst>
                                            <p:cond delay="0"/>
                                          </p:stCondLst>
                                        </p:cTn>
                                        <p:tgtEl>
                                          <p:spTgt spid="63"/>
                                        </p:tgtEl>
                                        <p:attrNameLst>
                                          <p:attrName>style.visibility</p:attrName>
                                        </p:attrNameLst>
                                      </p:cBhvr>
                                      <p:to>
                                        <p:strVal val="visible"/>
                                      </p:to>
                                    </p:set>
                                    <p:animEffect transition="in" filter="fade">
                                      <p:cBhvr>
                                        <p:cTn id="84" dur="500"/>
                                        <p:tgtEl>
                                          <p:spTgt spid="63"/>
                                        </p:tgtEl>
                                      </p:cBhvr>
                                    </p:animEffect>
                                  </p:childTnLst>
                                </p:cTn>
                              </p:par>
                            </p:childTnLst>
                          </p:cTn>
                        </p:par>
                        <p:par>
                          <p:cTn id="85" fill="hold" nodeType="afterGroup">
                            <p:stCondLst>
                              <p:cond delay="500"/>
                            </p:stCondLst>
                            <p:childTnLst>
                              <p:par>
                                <p:cTn id="86" presetID="10" presetClass="entr" presetSubtype="0" fill="hold" nodeType="afterEffect">
                                  <p:stCondLst>
                                    <p:cond delay="0"/>
                                  </p:stCondLst>
                                  <p:childTnLst>
                                    <p:set>
                                      <p:cBhvr>
                                        <p:cTn id="87" dur="1" fill="hold">
                                          <p:stCondLst>
                                            <p:cond delay="0"/>
                                          </p:stCondLst>
                                        </p:cTn>
                                        <p:tgtEl>
                                          <p:spTgt spid="66"/>
                                        </p:tgtEl>
                                        <p:attrNameLst>
                                          <p:attrName>style.visibility</p:attrName>
                                        </p:attrNameLst>
                                      </p:cBhvr>
                                      <p:to>
                                        <p:strVal val="visible"/>
                                      </p:to>
                                    </p:set>
                                    <p:animEffect transition="in" filter="fade">
                                      <p:cBhvr>
                                        <p:cTn id="88" dur="500"/>
                                        <p:tgtEl>
                                          <p:spTgt spid="66"/>
                                        </p:tgtEl>
                                      </p:cBhvr>
                                    </p:animEffect>
                                  </p:childTnLst>
                                </p:cTn>
                              </p:par>
                            </p:childTnLst>
                          </p:cTn>
                        </p:par>
                        <p:par>
                          <p:cTn id="89" fill="hold" nodeType="afterGroup">
                            <p:stCondLst>
                              <p:cond delay="1000"/>
                            </p:stCondLst>
                            <p:childTnLst>
                              <p:par>
                                <p:cTn id="90" presetID="10" presetClass="entr" presetSubtype="0" fill="hold" nodeType="afterEffect">
                                  <p:stCondLst>
                                    <p:cond delay="0"/>
                                  </p:stCondLst>
                                  <p:childTnLst>
                                    <p:set>
                                      <p:cBhvr>
                                        <p:cTn id="91" dur="1" fill="hold">
                                          <p:stCondLst>
                                            <p:cond delay="0"/>
                                          </p:stCondLst>
                                        </p:cTn>
                                        <p:tgtEl>
                                          <p:spTgt spid="69"/>
                                        </p:tgtEl>
                                        <p:attrNameLst>
                                          <p:attrName>style.visibility</p:attrName>
                                        </p:attrNameLst>
                                      </p:cBhvr>
                                      <p:to>
                                        <p:strVal val="visible"/>
                                      </p:to>
                                    </p:set>
                                    <p:animEffect transition="in" filter="fade">
                                      <p:cBhvr>
                                        <p:cTn id="92" dur="500"/>
                                        <p:tgtEl>
                                          <p:spTgt spid="6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nodeType="clickEffect">
                                  <p:stCondLst>
                                    <p:cond delay="0"/>
                                  </p:stCondLst>
                                  <p:childTnLst>
                                    <p:set>
                                      <p:cBhvr>
                                        <p:cTn id="96" dur="1" fill="hold">
                                          <p:stCondLst>
                                            <p:cond delay="0"/>
                                          </p:stCondLst>
                                        </p:cTn>
                                        <p:tgtEl>
                                          <p:spTgt spid="84"/>
                                        </p:tgtEl>
                                        <p:attrNameLst>
                                          <p:attrName>style.visibility</p:attrName>
                                        </p:attrNameLst>
                                      </p:cBhvr>
                                      <p:to>
                                        <p:strVal val="visible"/>
                                      </p:to>
                                    </p:set>
                                    <p:animEffect transition="in" filter="fade">
                                      <p:cBhvr>
                                        <p:cTn id="97" dur="500"/>
                                        <p:tgtEl>
                                          <p:spTgt spid="84"/>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nodeType="clickEffect">
                                  <p:stCondLst>
                                    <p:cond delay="0"/>
                                  </p:stCondLst>
                                  <p:childTnLst>
                                    <p:set>
                                      <p:cBhvr>
                                        <p:cTn id="101" dur="1" fill="hold">
                                          <p:stCondLst>
                                            <p:cond delay="0"/>
                                          </p:stCondLst>
                                        </p:cTn>
                                        <p:tgtEl>
                                          <p:spTgt spid="75"/>
                                        </p:tgtEl>
                                        <p:attrNameLst>
                                          <p:attrName>style.visibility</p:attrName>
                                        </p:attrNameLst>
                                      </p:cBhvr>
                                      <p:to>
                                        <p:strVal val="visible"/>
                                      </p:to>
                                    </p:set>
                                    <p:animEffect transition="in" filter="fade">
                                      <p:cBhvr>
                                        <p:cTn id="102" dur="500"/>
                                        <p:tgtEl>
                                          <p:spTgt spid="75"/>
                                        </p:tgtEl>
                                      </p:cBhvr>
                                    </p:animEffect>
                                  </p:childTnLst>
                                </p:cTn>
                              </p:par>
                            </p:childTnLst>
                          </p:cTn>
                        </p:par>
                        <p:par>
                          <p:cTn id="103" fill="hold" nodeType="afterGroup">
                            <p:stCondLst>
                              <p:cond delay="500"/>
                            </p:stCondLst>
                            <p:childTnLst>
                              <p:par>
                                <p:cTn id="104" presetID="10" presetClass="entr" presetSubtype="0" fill="hold" nodeType="afterEffect">
                                  <p:stCondLst>
                                    <p:cond delay="0"/>
                                  </p:stCondLst>
                                  <p:childTnLst>
                                    <p:set>
                                      <p:cBhvr>
                                        <p:cTn id="105" dur="1" fill="hold">
                                          <p:stCondLst>
                                            <p:cond delay="0"/>
                                          </p:stCondLst>
                                        </p:cTn>
                                        <p:tgtEl>
                                          <p:spTgt spid="78"/>
                                        </p:tgtEl>
                                        <p:attrNameLst>
                                          <p:attrName>style.visibility</p:attrName>
                                        </p:attrNameLst>
                                      </p:cBhvr>
                                      <p:to>
                                        <p:strVal val="visible"/>
                                      </p:to>
                                    </p:set>
                                    <p:animEffect transition="in" filter="fade">
                                      <p:cBhvr>
                                        <p:cTn id="106" dur="500"/>
                                        <p:tgtEl>
                                          <p:spTgt spid="78"/>
                                        </p:tgtEl>
                                      </p:cBhvr>
                                    </p:animEffect>
                                  </p:childTnLst>
                                </p:cTn>
                              </p:par>
                            </p:childTnLst>
                          </p:cTn>
                        </p:par>
                        <p:par>
                          <p:cTn id="107" fill="hold" nodeType="afterGroup">
                            <p:stCondLst>
                              <p:cond delay="1000"/>
                            </p:stCondLst>
                            <p:childTnLst>
                              <p:par>
                                <p:cTn id="108" presetID="10" presetClass="entr" presetSubtype="0" fill="hold" nodeType="afterEffect">
                                  <p:stCondLst>
                                    <p:cond delay="0"/>
                                  </p:stCondLst>
                                  <p:childTnLst>
                                    <p:set>
                                      <p:cBhvr>
                                        <p:cTn id="109" dur="1" fill="hold">
                                          <p:stCondLst>
                                            <p:cond delay="0"/>
                                          </p:stCondLst>
                                        </p:cTn>
                                        <p:tgtEl>
                                          <p:spTgt spid="81"/>
                                        </p:tgtEl>
                                        <p:attrNameLst>
                                          <p:attrName>style.visibility</p:attrName>
                                        </p:attrNameLst>
                                      </p:cBhvr>
                                      <p:to>
                                        <p:strVal val="visible"/>
                                      </p:to>
                                    </p:set>
                                    <p:animEffect transition="in" filter="fade">
                                      <p:cBhvr>
                                        <p:cTn id="110"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P spid="6" grpId="1"/>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166</Words>
  <Application>Microsoft Office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Twinkl</vt:lpstr>
      <vt:lpstr>Twinkl SemiBold</vt:lpstr>
      <vt:lpstr>Office Theme</vt:lpstr>
      <vt:lpstr>PowerPoint Presentation</vt:lpstr>
      <vt:lpstr>Chilli Challenge 1 </vt:lpstr>
      <vt:lpstr>PowerPoint Presentation</vt:lpstr>
      <vt:lpstr>PowerPoint Presentation</vt:lpstr>
      <vt:lpstr>Challenge area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Storrier</dc:creator>
  <cp:lastModifiedBy>Emma Storrier</cp:lastModifiedBy>
  <cp:revision>18</cp:revision>
  <dcterms:created xsi:type="dcterms:W3CDTF">2021-01-25T15:33:03Z</dcterms:created>
  <dcterms:modified xsi:type="dcterms:W3CDTF">2021-02-01T10:31:20Z</dcterms:modified>
</cp:coreProperties>
</file>