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8194A9-8C06-4ACB-B6DC-4AAC6FF6C2D0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4B55F14-7DE7-42E7-A5F3-F71D03FFDFBB}">
      <dgm:prSet/>
      <dgm:spPr/>
      <dgm:t>
        <a:bodyPr/>
        <a:lstStyle/>
        <a:p>
          <a:r>
            <a:rPr lang="en-GB" dirty="0"/>
            <a:t>Use these methods to help you solve the division calculations on the worksheet. </a:t>
          </a:r>
          <a:endParaRPr lang="en-US" dirty="0"/>
        </a:p>
      </dgm:t>
    </dgm:pt>
    <dgm:pt modelId="{F354A8BE-F641-494F-AF22-57339D1A87BF}" type="parTrans" cxnId="{B685EDAE-E399-4BE4-B609-DE9CF173F85C}">
      <dgm:prSet/>
      <dgm:spPr/>
      <dgm:t>
        <a:bodyPr/>
        <a:lstStyle/>
        <a:p>
          <a:endParaRPr lang="en-US"/>
        </a:p>
      </dgm:t>
    </dgm:pt>
    <dgm:pt modelId="{BF58C074-4F4E-403C-B4E0-B8C6E25ACF1B}" type="sibTrans" cxnId="{B685EDAE-E399-4BE4-B609-DE9CF173F85C}">
      <dgm:prSet/>
      <dgm:spPr/>
      <dgm:t>
        <a:bodyPr/>
        <a:lstStyle/>
        <a:p>
          <a:endParaRPr lang="en-US"/>
        </a:p>
      </dgm:t>
    </dgm:pt>
    <dgm:pt modelId="{7D8F2669-DED6-498A-9838-F57D8E48D10E}">
      <dgm:prSet/>
      <dgm:spPr/>
      <dgm:t>
        <a:bodyPr/>
        <a:lstStyle/>
        <a:p>
          <a:r>
            <a:rPr lang="en-GB"/>
            <a:t>Don’t worry if you can’t remember how to do one, we will revisit the methods during our maths lessons in the next few weeks </a:t>
          </a:r>
          <a:r>
            <a:rPr lang="en-GB">
              <a:sym typeface="Wingdings" panose="05000000000000000000" pitchFamily="2" charset="2"/>
            </a:rPr>
            <a:t></a:t>
          </a:r>
          <a:r>
            <a:rPr lang="en-GB"/>
            <a:t> </a:t>
          </a:r>
          <a:endParaRPr lang="en-US"/>
        </a:p>
      </dgm:t>
    </dgm:pt>
    <dgm:pt modelId="{BDCC12E5-38EA-4447-B7FE-F8144FC7C941}" type="parTrans" cxnId="{3C549CFF-97D9-4B50-A15C-BAEE2017B03A}">
      <dgm:prSet/>
      <dgm:spPr/>
      <dgm:t>
        <a:bodyPr/>
        <a:lstStyle/>
        <a:p>
          <a:endParaRPr lang="en-US"/>
        </a:p>
      </dgm:t>
    </dgm:pt>
    <dgm:pt modelId="{620205B1-3645-48EC-BE23-1844680F3AA9}" type="sibTrans" cxnId="{3C549CFF-97D9-4B50-A15C-BAEE2017B03A}">
      <dgm:prSet/>
      <dgm:spPr/>
      <dgm:t>
        <a:bodyPr/>
        <a:lstStyle/>
        <a:p>
          <a:endParaRPr lang="en-US"/>
        </a:p>
      </dgm:t>
    </dgm:pt>
    <dgm:pt modelId="{B2425C1C-16A9-4F3D-BF36-401291CF0B9D}" type="pres">
      <dgm:prSet presAssocID="{238194A9-8C06-4ACB-B6DC-4AAC6FF6C2D0}" presName="linear" presStyleCnt="0">
        <dgm:presLayoutVars>
          <dgm:animLvl val="lvl"/>
          <dgm:resizeHandles val="exact"/>
        </dgm:presLayoutVars>
      </dgm:prSet>
      <dgm:spPr/>
    </dgm:pt>
    <dgm:pt modelId="{39207290-A598-43AA-9FB6-F5EEE20F8BBC}" type="pres">
      <dgm:prSet presAssocID="{C4B55F14-7DE7-42E7-A5F3-F71D03FFDFB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D1258A2-B6AA-4E84-998E-CCF7DD147D09}" type="pres">
      <dgm:prSet presAssocID="{BF58C074-4F4E-403C-B4E0-B8C6E25ACF1B}" presName="spacer" presStyleCnt="0"/>
      <dgm:spPr/>
    </dgm:pt>
    <dgm:pt modelId="{D666F807-9162-4EFF-AC4A-94BE61A03060}" type="pres">
      <dgm:prSet presAssocID="{7D8F2669-DED6-498A-9838-F57D8E48D10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703AB2E-1086-4E18-8D3C-EF1D93885EA2}" type="presOf" srcId="{238194A9-8C06-4ACB-B6DC-4AAC6FF6C2D0}" destId="{B2425C1C-16A9-4F3D-BF36-401291CF0B9D}" srcOrd="0" destOrd="0" presId="urn:microsoft.com/office/officeart/2005/8/layout/vList2"/>
    <dgm:cxn modelId="{7CECFC5B-9F6F-430E-A540-C6DE73A9CF84}" type="presOf" srcId="{7D8F2669-DED6-498A-9838-F57D8E48D10E}" destId="{D666F807-9162-4EFF-AC4A-94BE61A03060}" srcOrd="0" destOrd="0" presId="urn:microsoft.com/office/officeart/2005/8/layout/vList2"/>
    <dgm:cxn modelId="{CB80CD7E-2F42-46B5-BE36-BEC1E4736490}" type="presOf" srcId="{C4B55F14-7DE7-42E7-A5F3-F71D03FFDFBB}" destId="{39207290-A598-43AA-9FB6-F5EEE20F8BBC}" srcOrd="0" destOrd="0" presId="urn:microsoft.com/office/officeart/2005/8/layout/vList2"/>
    <dgm:cxn modelId="{B685EDAE-E399-4BE4-B609-DE9CF173F85C}" srcId="{238194A9-8C06-4ACB-B6DC-4AAC6FF6C2D0}" destId="{C4B55F14-7DE7-42E7-A5F3-F71D03FFDFBB}" srcOrd="0" destOrd="0" parTransId="{F354A8BE-F641-494F-AF22-57339D1A87BF}" sibTransId="{BF58C074-4F4E-403C-B4E0-B8C6E25ACF1B}"/>
    <dgm:cxn modelId="{3C549CFF-97D9-4B50-A15C-BAEE2017B03A}" srcId="{238194A9-8C06-4ACB-B6DC-4AAC6FF6C2D0}" destId="{7D8F2669-DED6-498A-9838-F57D8E48D10E}" srcOrd="1" destOrd="0" parTransId="{BDCC12E5-38EA-4447-B7FE-F8144FC7C941}" sibTransId="{620205B1-3645-48EC-BE23-1844680F3AA9}"/>
    <dgm:cxn modelId="{D8D10EAC-0B58-4317-B439-60DD9568870D}" type="presParOf" srcId="{B2425C1C-16A9-4F3D-BF36-401291CF0B9D}" destId="{39207290-A598-43AA-9FB6-F5EEE20F8BBC}" srcOrd="0" destOrd="0" presId="urn:microsoft.com/office/officeart/2005/8/layout/vList2"/>
    <dgm:cxn modelId="{8DE63FA4-A969-4EC6-87E9-A14E1533E985}" type="presParOf" srcId="{B2425C1C-16A9-4F3D-BF36-401291CF0B9D}" destId="{2D1258A2-B6AA-4E84-998E-CCF7DD147D09}" srcOrd="1" destOrd="0" presId="urn:microsoft.com/office/officeart/2005/8/layout/vList2"/>
    <dgm:cxn modelId="{941BFE75-022A-4168-8DB8-318D5F7A0C60}" type="presParOf" srcId="{B2425C1C-16A9-4F3D-BF36-401291CF0B9D}" destId="{D666F807-9162-4EFF-AC4A-94BE61A0306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07290-A598-43AA-9FB6-F5EEE20F8BBC}">
      <dsp:nvSpPr>
        <dsp:cNvPr id="0" name=""/>
        <dsp:cNvSpPr/>
      </dsp:nvSpPr>
      <dsp:spPr>
        <a:xfrm>
          <a:off x="0" y="251609"/>
          <a:ext cx="5913437" cy="202373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Use these methods to help you solve the division calculations on the worksheet. </a:t>
          </a:r>
          <a:endParaRPr lang="en-US" sz="3000" kern="1200" dirty="0"/>
        </a:p>
      </dsp:txBody>
      <dsp:txXfrm>
        <a:off x="98791" y="350400"/>
        <a:ext cx="5715855" cy="1826152"/>
      </dsp:txXfrm>
    </dsp:sp>
    <dsp:sp modelId="{D666F807-9162-4EFF-AC4A-94BE61A03060}">
      <dsp:nvSpPr>
        <dsp:cNvPr id="0" name=""/>
        <dsp:cNvSpPr/>
      </dsp:nvSpPr>
      <dsp:spPr>
        <a:xfrm>
          <a:off x="0" y="2361743"/>
          <a:ext cx="5913437" cy="2023734"/>
        </a:xfrm>
        <a:prstGeom prst="roundRect">
          <a:avLst/>
        </a:prstGeom>
        <a:gradFill rotWithShape="0">
          <a:gsLst>
            <a:gs pos="0">
              <a:schemeClr val="accent2">
                <a:hueOff val="-3392975"/>
                <a:satOff val="11185"/>
                <a:lumOff val="1196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3392975"/>
                <a:satOff val="11185"/>
                <a:lumOff val="1196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3392975"/>
                <a:satOff val="11185"/>
                <a:lumOff val="1196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Don’t worry if you can’t remember how to do one, we will revisit the methods during our maths lessons in the next few weeks </a:t>
          </a:r>
          <a:r>
            <a:rPr lang="en-GB" sz="3000" kern="1200">
              <a:sym typeface="Wingdings" panose="05000000000000000000" pitchFamily="2" charset="2"/>
            </a:rPr>
            <a:t></a:t>
          </a:r>
          <a:r>
            <a:rPr lang="en-GB" sz="3000" kern="1200"/>
            <a:t> </a:t>
          </a:r>
          <a:endParaRPr lang="en-US" sz="3000" kern="1200"/>
        </a:p>
      </dsp:txBody>
      <dsp:txXfrm>
        <a:off x="98791" y="2460534"/>
        <a:ext cx="5715855" cy="1826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CF5B3-A72C-4D52-9C13-C7D3C71A92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cap="none" dirty="0">
                <a:latin typeface="Comic Sans MS" panose="030F0702030302020204" pitchFamily="66" charset="0"/>
              </a:rPr>
              <a:t>Numeracy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19F816-79B8-4289-841F-BB339B403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663725"/>
            <a:ext cx="8637072" cy="977621"/>
          </a:xfrm>
        </p:spPr>
        <p:txBody>
          <a:bodyPr>
            <a:normAutofit/>
          </a:bodyPr>
          <a:lstStyle/>
          <a:p>
            <a:pPr algn="ctr"/>
            <a:r>
              <a:rPr lang="en-GB" sz="3200" cap="none" dirty="0">
                <a:latin typeface="Comic Sans MS" panose="030F0702030302020204" pitchFamily="66" charset="0"/>
              </a:rPr>
              <a:t>Division</a:t>
            </a:r>
          </a:p>
        </p:txBody>
      </p:sp>
    </p:spTree>
    <p:extLst>
      <p:ext uri="{BB962C8B-B14F-4D97-AF65-F5344CB8AC3E}">
        <p14:creationId xmlns:p14="http://schemas.microsoft.com/office/powerpoint/2010/main" val="285379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2FA7B-F3AD-468F-99CC-192783308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cap="none" dirty="0">
                <a:latin typeface="Comic Sans MS" panose="030F0702030302020204" pitchFamily="66" charset="0"/>
              </a:rPr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534EC-A312-45DC-B411-B972C9ABF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Learning Intention – We are recapping how to use different methods to work out division calculations.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Success Criteria –</a:t>
            </a:r>
          </a:p>
          <a:p>
            <a:pPr lvl="1"/>
            <a:r>
              <a:rPr lang="en-GB" sz="2000" dirty="0">
                <a:latin typeface="Comic Sans MS" panose="030F0702030302020204" pitchFamily="66" charset="0"/>
              </a:rPr>
              <a:t>I understand the different methods I can use to solve division problems.</a:t>
            </a:r>
          </a:p>
          <a:p>
            <a:pPr lvl="1"/>
            <a:r>
              <a:rPr lang="en-GB" sz="2000" dirty="0">
                <a:latin typeface="Comic Sans MS" panose="030F0702030302020204" pitchFamily="66" charset="0"/>
              </a:rPr>
              <a:t>I can use different methods to solve division problems.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40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05CFAD9-EABE-4F83-B098-604752164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99610E4-6194-4817-B152-498995E77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885E9F4-7DB6-4B77-B1FF-80BFCE812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B639A2B-C30C-4F6F-B847-6960F3CF8A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DE39B7BA-A877-44A2-A5C9-7852CEFBF8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347FB29-ACC4-46E3-8BA6-E22DA2D3C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93C3E3-4112-437C-851E-09BFEF2CD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729" y="4459039"/>
            <a:ext cx="8643011" cy="5515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/>
              <a:t>Recap of Methods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0EB9673-0F34-4B59-96DE-2073C1D10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6" name="Picture 35">
            <a:extLst>
              <a:ext uri="{FF2B5EF4-FFF2-40B4-BE49-F238E27FC236}">
                <a16:creationId xmlns:a16="http://schemas.microsoft.com/office/drawing/2014/main" id="{F5118825-AFC3-4D65-AEB0-56335AC63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6F1E583-F58F-4646-9A88-37785C9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C78E06F4-FEE3-48DE-AA8A-16E73E99A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319" y="171235"/>
            <a:ext cx="3028246" cy="428683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EB5F36-6110-4CE6-9125-BA950C55F7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1726" y="166726"/>
            <a:ext cx="3028246" cy="426084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3B6014-294D-4693-8186-7F4CB131FD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52437" y="171235"/>
            <a:ext cx="3027245" cy="426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753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93C3E3-4112-437C-851E-09BFEF2CD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/>
              <a:t>Recap of Methods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CBAD1B2-EB95-4431-B3FF-0506D285C9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529" y="-11974"/>
            <a:ext cx="8690814" cy="612702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86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D32A60-013B-47A8-8833-D24240809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27932B-B694-4C4C-90D7-A0333A7C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28BD49-64FB-413D-8135-ED3617296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GB" cap="none">
                <a:latin typeface="Comic Sans MS" panose="030F0702030302020204" pitchFamily="66" charset="0"/>
              </a:rPr>
              <a:t>Remember the methods in the slide before…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EBB0476-5CF0-4F44-8D68-5D42D7AE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A9DA474E-6B91-4200-840F-0257B2358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F63C9AD-AE6E-4512-8171-91612E84C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1A49CE-B63D-457A-A180-1C883E1A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0BD50B6-4A50-4D86-A30B-627D49AACC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884514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956351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101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Comic Sans MS</vt:lpstr>
      <vt:lpstr>Gill Sans MT</vt:lpstr>
      <vt:lpstr>Wingdings</vt:lpstr>
      <vt:lpstr>Gallery</vt:lpstr>
      <vt:lpstr>Numeracy</vt:lpstr>
      <vt:lpstr>Today…</vt:lpstr>
      <vt:lpstr>Recap of Methods</vt:lpstr>
      <vt:lpstr>Recap of Methods</vt:lpstr>
      <vt:lpstr>Remember the methods in the slide before…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Numeracy</dc:title>
  <dc:creator>Callum White</dc:creator>
  <cp:lastModifiedBy>Callum White</cp:lastModifiedBy>
  <cp:revision>3</cp:revision>
  <dcterms:created xsi:type="dcterms:W3CDTF">2021-01-08T15:09:29Z</dcterms:created>
  <dcterms:modified xsi:type="dcterms:W3CDTF">2021-01-10T15:10:32Z</dcterms:modified>
</cp:coreProperties>
</file>