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2D2ADD-F210-428A-BBB7-8855D366730C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A0CFF4C-1634-4F25-B8D1-92AC44275E3F}">
      <dgm:prSet/>
      <dgm:spPr/>
      <dgm:t>
        <a:bodyPr/>
        <a:lstStyle/>
        <a:p>
          <a:r>
            <a:rPr lang="en-GB"/>
            <a:t>Use these methods to help you solve the addition sums on the worksheet. </a:t>
          </a:r>
          <a:endParaRPr lang="en-US"/>
        </a:p>
      </dgm:t>
    </dgm:pt>
    <dgm:pt modelId="{45652E15-8838-4D98-964F-A180FE038C3E}" type="parTrans" cxnId="{3BE5311A-4C86-4440-BAB3-AE200009B3A8}">
      <dgm:prSet/>
      <dgm:spPr/>
      <dgm:t>
        <a:bodyPr/>
        <a:lstStyle/>
        <a:p>
          <a:endParaRPr lang="en-US"/>
        </a:p>
      </dgm:t>
    </dgm:pt>
    <dgm:pt modelId="{348F3A3C-C4C4-46A9-8799-733F1392EFCC}" type="sibTrans" cxnId="{3BE5311A-4C86-4440-BAB3-AE200009B3A8}">
      <dgm:prSet/>
      <dgm:spPr/>
      <dgm:t>
        <a:bodyPr/>
        <a:lstStyle/>
        <a:p>
          <a:endParaRPr lang="en-US"/>
        </a:p>
      </dgm:t>
    </dgm:pt>
    <dgm:pt modelId="{92B7F741-8475-44E4-9CBA-94BB3F958594}">
      <dgm:prSet/>
      <dgm:spPr/>
      <dgm:t>
        <a:bodyPr/>
        <a:lstStyle/>
        <a:p>
          <a:r>
            <a:rPr lang="en-GB"/>
            <a:t>Don’t worry if you can’t remember how to do one, we will revisit the methods during our maths lessons in the next few weeks </a:t>
          </a:r>
          <a:r>
            <a:rPr lang="en-GB">
              <a:sym typeface="Wingdings" panose="05000000000000000000" pitchFamily="2" charset="2"/>
            </a:rPr>
            <a:t></a:t>
          </a:r>
          <a:r>
            <a:rPr lang="en-GB"/>
            <a:t> </a:t>
          </a:r>
          <a:endParaRPr lang="en-US"/>
        </a:p>
      </dgm:t>
    </dgm:pt>
    <dgm:pt modelId="{42EBE291-CC64-4136-80F5-1F546E776F92}" type="parTrans" cxnId="{39126535-F326-45FB-BC30-807F635B0156}">
      <dgm:prSet/>
      <dgm:spPr/>
      <dgm:t>
        <a:bodyPr/>
        <a:lstStyle/>
        <a:p>
          <a:endParaRPr lang="en-US"/>
        </a:p>
      </dgm:t>
    </dgm:pt>
    <dgm:pt modelId="{A7119FAF-AD15-4FF7-BB7E-9E5B2B3B88FE}" type="sibTrans" cxnId="{39126535-F326-45FB-BC30-807F635B0156}">
      <dgm:prSet/>
      <dgm:spPr/>
      <dgm:t>
        <a:bodyPr/>
        <a:lstStyle/>
        <a:p>
          <a:endParaRPr lang="en-US"/>
        </a:p>
      </dgm:t>
    </dgm:pt>
    <dgm:pt modelId="{1EBB8C33-6EC9-44CF-9810-BE92664E8FBE}" type="pres">
      <dgm:prSet presAssocID="{442D2ADD-F210-428A-BBB7-8855D366730C}" presName="linear" presStyleCnt="0">
        <dgm:presLayoutVars>
          <dgm:animLvl val="lvl"/>
          <dgm:resizeHandles val="exact"/>
        </dgm:presLayoutVars>
      </dgm:prSet>
      <dgm:spPr/>
    </dgm:pt>
    <dgm:pt modelId="{193EAEC3-8CE8-4BB0-A6C7-111C2475C426}" type="pres">
      <dgm:prSet presAssocID="{7A0CFF4C-1634-4F25-B8D1-92AC44275E3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E2FFE5C-0C58-4756-9093-FE9D5B6E19AD}" type="pres">
      <dgm:prSet presAssocID="{348F3A3C-C4C4-46A9-8799-733F1392EFCC}" presName="spacer" presStyleCnt="0"/>
      <dgm:spPr/>
    </dgm:pt>
    <dgm:pt modelId="{47D57B09-BB9C-416D-80C0-97BE08E626DD}" type="pres">
      <dgm:prSet presAssocID="{92B7F741-8475-44E4-9CBA-94BB3F95859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3BE5311A-4C86-4440-BAB3-AE200009B3A8}" srcId="{442D2ADD-F210-428A-BBB7-8855D366730C}" destId="{7A0CFF4C-1634-4F25-B8D1-92AC44275E3F}" srcOrd="0" destOrd="0" parTransId="{45652E15-8838-4D98-964F-A180FE038C3E}" sibTransId="{348F3A3C-C4C4-46A9-8799-733F1392EFCC}"/>
    <dgm:cxn modelId="{39126535-F326-45FB-BC30-807F635B0156}" srcId="{442D2ADD-F210-428A-BBB7-8855D366730C}" destId="{92B7F741-8475-44E4-9CBA-94BB3F958594}" srcOrd="1" destOrd="0" parTransId="{42EBE291-CC64-4136-80F5-1F546E776F92}" sibTransId="{A7119FAF-AD15-4FF7-BB7E-9E5B2B3B88FE}"/>
    <dgm:cxn modelId="{EF1A8667-87E5-4B16-9A8E-32159A7C6CAB}" type="presOf" srcId="{7A0CFF4C-1634-4F25-B8D1-92AC44275E3F}" destId="{193EAEC3-8CE8-4BB0-A6C7-111C2475C426}" srcOrd="0" destOrd="0" presId="urn:microsoft.com/office/officeart/2005/8/layout/vList2"/>
    <dgm:cxn modelId="{5268B080-2001-434B-BD98-160CE5A5861C}" type="presOf" srcId="{92B7F741-8475-44E4-9CBA-94BB3F958594}" destId="{47D57B09-BB9C-416D-80C0-97BE08E626DD}" srcOrd="0" destOrd="0" presId="urn:microsoft.com/office/officeart/2005/8/layout/vList2"/>
    <dgm:cxn modelId="{0FF4D5FF-D8C4-40EB-AFC3-71B0F0CD86C3}" type="presOf" srcId="{442D2ADD-F210-428A-BBB7-8855D366730C}" destId="{1EBB8C33-6EC9-44CF-9810-BE92664E8FBE}" srcOrd="0" destOrd="0" presId="urn:microsoft.com/office/officeart/2005/8/layout/vList2"/>
    <dgm:cxn modelId="{831E79EA-EABE-4900-A1CE-4B85C08A6288}" type="presParOf" srcId="{1EBB8C33-6EC9-44CF-9810-BE92664E8FBE}" destId="{193EAEC3-8CE8-4BB0-A6C7-111C2475C426}" srcOrd="0" destOrd="0" presId="urn:microsoft.com/office/officeart/2005/8/layout/vList2"/>
    <dgm:cxn modelId="{0D3FE1E9-413F-40CF-8790-C3080ED7C1E5}" type="presParOf" srcId="{1EBB8C33-6EC9-44CF-9810-BE92664E8FBE}" destId="{4E2FFE5C-0C58-4756-9093-FE9D5B6E19AD}" srcOrd="1" destOrd="0" presId="urn:microsoft.com/office/officeart/2005/8/layout/vList2"/>
    <dgm:cxn modelId="{4CDDE5EE-70CD-436C-9A85-7D6384B02990}" type="presParOf" srcId="{1EBB8C33-6EC9-44CF-9810-BE92664E8FBE}" destId="{47D57B09-BB9C-416D-80C0-97BE08E626D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3EAEC3-8CE8-4BB0-A6C7-111C2475C426}">
      <dsp:nvSpPr>
        <dsp:cNvPr id="0" name=""/>
        <dsp:cNvSpPr/>
      </dsp:nvSpPr>
      <dsp:spPr>
        <a:xfrm>
          <a:off x="0" y="251609"/>
          <a:ext cx="5913437" cy="202373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Use these methods to help you solve the addition sums on the worksheet. </a:t>
          </a:r>
          <a:endParaRPr lang="en-US" sz="3000" kern="1200"/>
        </a:p>
      </dsp:txBody>
      <dsp:txXfrm>
        <a:off x="98791" y="350400"/>
        <a:ext cx="5715855" cy="1826152"/>
      </dsp:txXfrm>
    </dsp:sp>
    <dsp:sp modelId="{47D57B09-BB9C-416D-80C0-97BE08E626DD}">
      <dsp:nvSpPr>
        <dsp:cNvPr id="0" name=""/>
        <dsp:cNvSpPr/>
      </dsp:nvSpPr>
      <dsp:spPr>
        <a:xfrm>
          <a:off x="0" y="2361743"/>
          <a:ext cx="5913437" cy="2023734"/>
        </a:xfrm>
        <a:prstGeom prst="roundRect">
          <a:avLst/>
        </a:prstGeom>
        <a:gradFill rotWithShape="0">
          <a:gsLst>
            <a:gs pos="0">
              <a:schemeClr val="accent2">
                <a:hueOff val="-3392975"/>
                <a:satOff val="11185"/>
                <a:lumOff val="11961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3392975"/>
                <a:satOff val="11185"/>
                <a:lumOff val="11961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3392975"/>
                <a:satOff val="11185"/>
                <a:lumOff val="11961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Don’t worry if you can’t remember how to do one, we will revisit the methods during our maths lessons in the next few weeks </a:t>
          </a:r>
          <a:r>
            <a:rPr lang="en-GB" sz="3000" kern="1200">
              <a:sym typeface="Wingdings" panose="05000000000000000000" pitchFamily="2" charset="2"/>
            </a:rPr>
            <a:t></a:t>
          </a:r>
          <a:r>
            <a:rPr lang="en-GB" sz="3000" kern="1200"/>
            <a:t> </a:t>
          </a:r>
          <a:endParaRPr lang="en-US" sz="3000" kern="1200"/>
        </a:p>
      </dsp:txBody>
      <dsp:txXfrm>
        <a:off x="98791" y="2460534"/>
        <a:ext cx="5715855" cy="18261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hingiverse.com/thing:183392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6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penguinltg.wordpress.com/2014/10/23/advanced-finger-counting/" TargetMode="External"/><Relationship Id="rId5" Type="http://schemas.openxmlformats.org/officeDocument/2006/relationships/image" Target="../media/image5.jpg"/><Relationship Id="rId4" Type="http://schemas.openxmlformats.org/officeDocument/2006/relationships/image" Target="../media/image4.png"/><Relationship Id="rId9" Type="http://schemas.openxmlformats.org/officeDocument/2006/relationships/hyperlink" Target="https://creativecommons.org/licenses/by-sa/3.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CF5B3-A72C-4D52-9C13-C7D3C71A92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8000" cap="none" dirty="0">
                <a:latin typeface="Comic Sans MS" panose="030F0702030302020204" pitchFamily="66" charset="0"/>
              </a:rPr>
              <a:t>Numeracy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19F816-79B8-4289-841F-BB339B403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663725"/>
            <a:ext cx="8637072" cy="977621"/>
          </a:xfrm>
        </p:spPr>
        <p:txBody>
          <a:bodyPr>
            <a:normAutofit/>
          </a:bodyPr>
          <a:lstStyle/>
          <a:p>
            <a:pPr algn="ctr"/>
            <a:r>
              <a:rPr lang="en-GB" sz="3200" cap="none" dirty="0">
                <a:latin typeface="Comic Sans MS" panose="030F0702030302020204" pitchFamily="66" charset="0"/>
              </a:rPr>
              <a:t>Addition</a:t>
            </a:r>
          </a:p>
        </p:txBody>
      </p:sp>
    </p:spTree>
    <p:extLst>
      <p:ext uri="{BB962C8B-B14F-4D97-AF65-F5344CB8AC3E}">
        <p14:creationId xmlns:p14="http://schemas.microsoft.com/office/powerpoint/2010/main" val="2853794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2FA7B-F3AD-468F-99CC-192783308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cap="none" dirty="0">
                <a:latin typeface="Comic Sans MS" panose="030F0702030302020204" pitchFamily="66" charset="0"/>
              </a:rPr>
              <a:t>Today…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534EC-A312-45DC-B411-B972C9ABF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Learning Intention – We are recapping how to use different methods to work out addition sums.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Success Criteria –</a:t>
            </a:r>
          </a:p>
          <a:p>
            <a:pPr lvl="1"/>
            <a:r>
              <a:rPr lang="en-GB" sz="2000" dirty="0">
                <a:latin typeface="Comic Sans MS" panose="030F0702030302020204" pitchFamily="66" charset="0"/>
              </a:rPr>
              <a:t>I understand the different methods I can use to solve addition problems.</a:t>
            </a:r>
          </a:p>
          <a:p>
            <a:pPr lvl="1"/>
            <a:r>
              <a:rPr lang="en-GB" sz="2000" dirty="0">
                <a:latin typeface="Comic Sans MS" panose="030F0702030302020204" pitchFamily="66" charset="0"/>
              </a:rPr>
              <a:t>I can use different methods to solve addition problems.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403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3C3E3-4112-437C-851E-09BFEF2CD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cap="none" dirty="0">
                <a:latin typeface="Comic Sans MS" panose="030F0702030302020204" pitchFamily="66" charset="0"/>
              </a:rPr>
              <a:t>Recap of Methods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DD96FAC-7026-4F88-9015-9ABEFCC90D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146" y="2045477"/>
            <a:ext cx="3144242" cy="44550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F4EF576-AB91-4E6C-A971-96C0D9A46A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9466" y="2045476"/>
            <a:ext cx="3122523" cy="445501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F50D7C9-8334-4656-BDEC-F51CD7C589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8665" y="2039410"/>
            <a:ext cx="3122523" cy="277917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F0458E6-BD28-4EF4-8BDF-6270E532E2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7295889" y="5004247"/>
            <a:ext cx="4882950" cy="1496243"/>
          </a:xfrm>
          <a:prstGeom prst="rect">
            <a:avLst/>
          </a:prstGeom>
        </p:spPr>
      </p:pic>
      <p:pic>
        <p:nvPicPr>
          <p:cNvPr id="7" name="Picture 6" descr="A picture containing remote, controller, game, calculator&#10;&#10;Description automatically generated">
            <a:extLst>
              <a:ext uri="{FF2B5EF4-FFF2-40B4-BE49-F238E27FC236}">
                <a16:creationId xmlns:a16="http://schemas.microsoft.com/office/drawing/2014/main" id="{9AE1FE73-18BC-4061-B7D3-5399C2D8DE9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9737364" y="3020037"/>
            <a:ext cx="2392988" cy="179855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2F26AA3-850D-43EB-96AC-42C26096BC4D}"/>
              </a:ext>
            </a:extLst>
          </p:cNvPr>
          <p:cNvSpPr txBox="1"/>
          <p:nvPr/>
        </p:nvSpPr>
        <p:spPr>
          <a:xfrm>
            <a:off x="8770612" y="6233916"/>
            <a:ext cx="316238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8" tooltip="https://www.thingiverse.com/thing:183392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9" tooltip="https://creativecommons.org/licenses/by-sa/3.0/"/>
              </a:rPr>
              <a:t>CC BY-SA</a:t>
            </a:r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3176753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2D32A60-013B-47A8-8833-D242408091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27932B-B694-4C4C-90D7-A0333A7C5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28BD49-64FB-413D-8135-ED3617296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303047"/>
            <a:ext cx="3272093" cy="2674198"/>
          </a:xfrm>
        </p:spPr>
        <p:txBody>
          <a:bodyPr anchor="t">
            <a:normAutofit/>
          </a:bodyPr>
          <a:lstStyle/>
          <a:p>
            <a:r>
              <a:rPr lang="en-GB" cap="none">
                <a:latin typeface="Comic Sans MS" panose="030F0702030302020204" pitchFamily="66" charset="0"/>
              </a:rPr>
              <a:t>Remember the methods in the slide before…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EBB0476-5CF0-4F44-8D68-5D42D7AEE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2146542"/>
            <a:ext cx="327209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A9DA474E-6B91-4200-840F-0257B2358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1580" y="3122496"/>
            <a:ext cx="3530157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F63C9AD-AE6E-4512-8171-91612E84C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E1A49CE-B63D-457A-A180-1C883E1A63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3C4DA4A-9F83-438A-940D-DAD32F966B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0254721"/>
              </p:ext>
            </p:extLst>
          </p:nvPr>
        </p:nvGraphicFramePr>
        <p:xfrm>
          <a:off x="5141913" y="803275"/>
          <a:ext cx="5913437" cy="463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8956351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Comic Sans MS</vt:lpstr>
      <vt:lpstr>Gill Sans MT</vt:lpstr>
      <vt:lpstr>Wingdings</vt:lpstr>
      <vt:lpstr>Gallery</vt:lpstr>
      <vt:lpstr>Numeracy</vt:lpstr>
      <vt:lpstr>Today…</vt:lpstr>
      <vt:lpstr>Recap of Methods</vt:lpstr>
      <vt:lpstr>Remember the methods in the slide before…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Numeracy</dc:title>
  <dc:creator>Callum White</dc:creator>
  <cp:lastModifiedBy>Callum White</cp:lastModifiedBy>
  <cp:revision>1</cp:revision>
  <dcterms:created xsi:type="dcterms:W3CDTF">2021-01-08T15:03:37Z</dcterms:created>
  <dcterms:modified xsi:type="dcterms:W3CDTF">2021-01-08T15:04:21Z</dcterms:modified>
</cp:coreProperties>
</file>