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0" r:id="rId3"/>
    <p:sldId id="537" r:id="rId4"/>
    <p:sldId id="317" r:id="rId5"/>
    <p:sldId id="535" r:id="rId6"/>
    <p:sldId id="484" r:id="rId7"/>
    <p:sldId id="536" r:id="rId8"/>
    <p:sldId id="318" r:id="rId9"/>
    <p:sldId id="321" r:id="rId10"/>
    <p:sldId id="322" r:id="rId11"/>
    <p:sldId id="323" r:id="rId12"/>
    <p:sldId id="32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19/02/2021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19/02/2021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19/02/2021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xml"/><Relationship Id="rId7" Type="http://schemas.openxmlformats.org/officeDocument/2006/relationships/hyperlink" Target="https://creativecommons.org/licenses/by/3.0/" TargetMode="External"/><Relationship Id="rId12"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freeimageslive.co.uk/free_stock_image/mathematicsjpg-0" TargetMode="External"/><Relationship Id="rId11" Type="http://schemas.openxmlformats.org/officeDocument/2006/relationships/hyperlink" Target="https://gsouto-digitalteacher.blogspot.com/2018/02/schools-lets-talk-world-cancer-day.html" TargetMode="External"/><Relationship Id="rId5" Type="http://schemas.openxmlformats.org/officeDocument/2006/relationships/image" Target="../media/image8.jpeg"/><Relationship Id="rId10"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hyperlink" Target="https://en.wikipedia.org/wiki/Fountain_p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YvrtftiOOVw"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teracyshed.com/lilyandthesnowman.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Friday 19</a:t>
            </a:r>
            <a:r>
              <a:rPr lang="en-GB" sz="4200" baseline="30000" dirty="0"/>
              <a:t>th</a:t>
            </a:r>
            <a:r>
              <a:rPr lang="en-GB" sz="4200" dirty="0"/>
              <a:t> February19.02.21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P3 and P4</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E3B0-0D07-4C10-A31C-8B97DBEA9048}"/>
              </a:ext>
            </a:extLst>
          </p:cNvPr>
          <p:cNvSpPr>
            <a:spLocks noGrp="1"/>
          </p:cNvSpPr>
          <p:nvPr>
            <p:ph type="title"/>
          </p:nvPr>
        </p:nvSpPr>
        <p:spPr>
          <a:xfrm>
            <a:off x="124240" y="262079"/>
            <a:ext cx="9603275" cy="1049235"/>
          </a:xfrm>
        </p:spPr>
        <p:txBody>
          <a:bodyPr/>
          <a:lstStyle/>
          <a:p>
            <a:r>
              <a:rPr lang="en-GB" dirty="0"/>
              <a:t>Weekly Journal</a:t>
            </a:r>
          </a:p>
        </p:txBody>
      </p:sp>
      <p:sp>
        <p:nvSpPr>
          <p:cNvPr id="3" name="Content Placeholder 2">
            <a:extLst>
              <a:ext uri="{FF2B5EF4-FFF2-40B4-BE49-F238E27FC236}">
                <a16:creationId xmlns:a16="http://schemas.microsoft.com/office/drawing/2014/main" id="{B20F1F11-E072-42E8-88BB-C5DF580EA038}"/>
              </a:ext>
            </a:extLst>
          </p:cNvPr>
          <p:cNvSpPr>
            <a:spLocks noGrp="1"/>
          </p:cNvSpPr>
          <p:nvPr>
            <p:ph idx="1"/>
          </p:nvPr>
        </p:nvSpPr>
        <p:spPr>
          <a:xfrm>
            <a:off x="1294362" y="1395800"/>
            <a:ext cx="9603275" cy="3450613"/>
          </a:xfrm>
        </p:spPr>
        <p:txBody>
          <a:bodyPr>
            <a:normAutofit fontScale="85000" lnSpcReduction="10000"/>
          </a:bodyPr>
          <a:lstStyle/>
          <a:p>
            <a:r>
              <a:rPr lang="en-GB" dirty="0">
                <a:latin typeface="PrimaryCheynes" panose="020B0500000000000000" pitchFamily="34" charset="0"/>
              </a:rPr>
              <a:t>For the Weekly Journal we would like to hear about how you are experiencing your learning. </a:t>
            </a:r>
          </a:p>
          <a:p>
            <a:pPr marL="0" indent="0">
              <a:buNone/>
            </a:pPr>
            <a:endParaRPr lang="en-GB" dirty="0">
              <a:latin typeface="PrimaryCheynes" panose="020B0500000000000000" pitchFamily="34" charset="0"/>
            </a:endParaRPr>
          </a:p>
          <a:p>
            <a:r>
              <a:rPr lang="en-GB" dirty="0">
                <a:latin typeface="PrimaryCheynes" panose="020B0500000000000000" pitchFamily="34" charset="0"/>
              </a:rPr>
              <a:t>In your jotters please tell us what has been your favourite thing you have done in learning this week and tell us why. Have you enjoyed completing your learning at home with family? Do you enjoy going at your own pace?</a:t>
            </a:r>
          </a:p>
          <a:p>
            <a:r>
              <a:rPr lang="en-GB" dirty="0">
                <a:latin typeface="PrimaryCheynes" panose="020B0500000000000000" pitchFamily="34" charset="0"/>
              </a:rPr>
              <a:t>We would also like to know if there has been anything you have missed not being in school. Do you miss your friends? Do you miss your teachers? </a:t>
            </a:r>
          </a:p>
          <a:p>
            <a:r>
              <a:rPr lang="en-GB" dirty="0">
                <a:latin typeface="PrimaryCheynes" panose="020B0500000000000000" pitchFamily="34" charset="0"/>
              </a:rPr>
              <a:t>If you have the know how and would rather make a video of yourself we would be more than happy to receive these to know how you are getting on and see your smiling faces.</a:t>
            </a:r>
          </a:p>
        </p:txBody>
      </p:sp>
      <p:pic>
        <p:nvPicPr>
          <p:cNvPr id="4" name="Recorded Sound">
            <a:hlinkClick r:id="" action="ppaction://media"/>
            <a:extLst>
              <a:ext uri="{FF2B5EF4-FFF2-40B4-BE49-F238E27FC236}">
                <a16:creationId xmlns:a16="http://schemas.microsoft.com/office/drawing/2014/main" id="{F3738D82-AF05-42AE-A374-68F788B3B4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6435" y="481896"/>
            <a:ext cx="609600" cy="609600"/>
          </a:xfrm>
          <a:prstGeom prst="rect">
            <a:avLst/>
          </a:prstGeom>
        </p:spPr>
      </p:pic>
      <p:pic>
        <p:nvPicPr>
          <p:cNvPr id="6" name="Picture 5" descr="Text&#10;&#10;Description automatically generated">
            <a:extLst>
              <a:ext uri="{FF2B5EF4-FFF2-40B4-BE49-F238E27FC236}">
                <a16:creationId xmlns:a16="http://schemas.microsoft.com/office/drawing/2014/main" id="{5F52443F-7DE8-447B-BEB5-3C4D4D6DCD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4580388"/>
            <a:ext cx="3028426" cy="1535185"/>
          </a:xfrm>
          <a:prstGeom prst="rect">
            <a:avLst/>
          </a:prstGeom>
        </p:spPr>
      </p:pic>
      <p:sp>
        <p:nvSpPr>
          <p:cNvPr id="7" name="TextBox 6">
            <a:extLst>
              <a:ext uri="{FF2B5EF4-FFF2-40B4-BE49-F238E27FC236}">
                <a16:creationId xmlns:a16="http://schemas.microsoft.com/office/drawing/2014/main" id="{F82B1349-F06A-4FC7-A561-440190CEB94C}"/>
              </a:ext>
            </a:extLst>
          </p:cNvPr>
          <p:cNvSpPr txBox="1"/>
          <p:nvPr/>
        </p:nvSpPr>
        <p:spPr>
          <a:xfrm>
            <a:off x="0" y="10483983"/>
            <a:ext cx="3028426" cy="230832"/>
          </a:xfrm>
          <a:prstGeom prst="rect">
            <a:avLst/>
          </a:prstGeom>
          <a:noFill/>
        </p:spPr>
        <p:txBody>
          <a:bodyPr wrap="square" rtlCol="0">
            <a:spAutoFit/>
          </a:bodyPr>
          <a:lstStyle/>
          <a:p>
            <a:r>
              <a:rPr lang="en-GB" sz="900">
                <a:hlinkClick r:id="rId6" tooltip="https://www.freeimageslive.co.uk/free_stock_image/mathematicsjpg-0"/>
              </a:rPr>
              <a:t>This Photo</a:t>
            </a:r>
            <a:r>
              <a:rPr lang="en-GB" sz="900"/>
              <a:t> by Unknown Author is licensed under </a:t>
            </a:r>
            <a:r>
              <a:rPr lang="en-GB" sz="900">
                <a:hlinkClick r:id="rId7" tooltip="https://creativecommons.org/licenses/by/3.0/"/>
              </a:rPr>
              <a:t>CC BY</a:t>
            </a:r>
            <a:endParaRPr lang="en-GB" sz="900"/>
          </a:p>
        </p:txBody>
      </p:sp>
      <p:pic>
        <p:nvPicPr>
          <p:cNvPr id="9" name="Picture 8" descr="A pencil on a piece of paper&#10;&#10;Description automatically generated with low confidence">
            <a:extLst>
              <a:ext uri="{FF2B5EF4-FFF2-40B4-BE49-F238E27FC236}">
                <a16:creationId xmlns:a16="http://schemas.microsoft.com/office/drawing/2014/main" id="{CECAAE36-7CD8-4029-817F-A56C3C0C43D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28426" y="4580388"/>
            <a:ext cx="3758268" cy="1535185"/>
          </a:xfrm>
          <a:prstGeom prst="rect">
            <a:avLst/>
          </a:prstGeom>
        </p:spPr>
      </p:pic>
      <p:pic>
        <p:nvPicPr>
          <p:cNvPr id="12" name="Picture 11" descr="A picture containing outdoor, grass, sky, sport&#10;&#10;Description automatically generated">
            <a:extLst>
              <a:ext uri="{FF2B5EF4-FFF2-40B4-BE49-F238E27FC236}">
                <a16:creationId xmlns:a16="http://schemas.microsoft.com/office/drawing/2014/main" id="{C3A29FFC-9317-4B94-BC1F-B694C686B50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86694" y="4580387"/>
            <a:ext cx="3059672" cy="1535185"/>
          </a:xfrm>
          <a:prstGeom prst="rect">
            <a:avLst/>
          </a:prstGeom>
        </p:spPr>
      </p:pic>
      <p:pic>
        <p:nvPicPr>
          <p:cNvPr id="14" name="Picture 13">
            <a:extLst>
              <a:ext uri="{FF2B5EF4-FFF2-40B4-BE49-F238E27FC236}">
                <a16:creationId xmlns:a16="http://schemas.microsoft.com/office/drawing/2014/main" id="{20A5DA66-61DE-40D0-829F-CB457DE62DDE}"/>
              </a:ext>
            </a:extLst>
          </p:cNvPr>
          <p:cNvPicPr>
            <a:picLocks noChangeAspect="1"/>
          </p:cNvPicPr>
          <p:nvPr/>
        </p:nvPicPr>
        <p:blipFill>
          <a:blip r:embed="rId12"/>
          <a:stretch>
            <a:fillRect/>
          </a:stretch>
        </p:blipFill>
        <p:spPr>
          <a:xfrm>
            <a:off x="9846366" y="4580387"/>
            <a:ext cx="2259256" cy="1535185"/>
          </a:xfrm>
          <a:prstGeom prst="rect">
            <a:avLst/>
          </a:prstGeom>
        </p:spPr>
      </p:pic>
    </p:spTree>
    <p:extLst>
      <p:ext uri="{BB962C8B-B14F-4D97-AF65-F5344CB8AC3E}">
        <p14:creationId xmlns:p14="http://schemas.microsoft.com/office/powerpoint/2010/main" val="7276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67810-8896-4415-83EA-EE45CE304B2E}"/>
              </a:ext>
            </a:extLst>
          </p:cNvPr>
          <p:cNvSpPr txBox="1"/>
          <p:nvPr/>
        </p:nvSpPr>
        <p:spPr>
          <a:xfrm>
            <a:off x="162732" y="263472"/>
            <a:ext cx="6639959" cy="646331"/>
          </a:xfrm>
          <a:prstGeom prst="rect">
            <a:avLst/>
          </a:prstGeom>
          <a:noFill/>
        </p:spPr>
        <p:txBody>
          <a:bodyPr wrap="none" rtlCol="0">
            <a:spAutoFit/>
          </a:bodyPr>
          <a:lstStyle/>
          <a:p>
            <a:r>
              <a:rPr lang="en-GB" sz="3600" b="1" u="sng" dirty="0">
                <a:latin typeface="PrimaryCheynes" panose="020B0500000000000000" pitchFamily="34" charset="0"/>
              </a:rPr>
              <a:t>Interactive School Assembly</a:t>
            </a:r>
          </a:p>
        </p:txBody>
      </p:sp>
      <p:sp>
        <p:nvSpPr>
          <p:cNvPr id="3" name="TextBox 2">
            <a:extLst>
              <a:ext uri="{FF2B5EF4-FFF2-40B4-BE49-F238E27FC236}">
                <a16:creationId xmlns:a16="http://schemas.microsoft.com/office/drawing/2014/main" id="{F614CBF8-CDE5-46F6-AC0A-D4DAFE7F39D0}"/>
              </a:ext>
            </a:extLst>
          </p:cNvPr>
          <p:cNvSpPr txBox="1"/>
          <p:nvPr/>
        </p:nvSpPr>
        <p:spPr>
          <a:xfrm>
            <a:off x="162732" y="1705590"/>
            <a:ext cx="7980852" cy="646331"/>
          </a:xfrm>
          <a:prstGeom prst="rect">
            <a:avLst/>
          </a:prstGeom>
          <a:noFill/>
        </p:spPr>
        <p:txBody>
          <a:bodyPr wrap="square" rtlCol="0">
            <a:spAutoFit/>
          </a:bodyPr>
          <a:lstStyle/>
          <a:p>
            <a:r>
              <a:rPr lang="en-GB" dirty="0">
                <a:latin typeface="PrimaryCheynes" panose="020B0500000000000000" pitchFamily="34" charset="0"/>
              </a:rPr>
              <a:t>Please follow the link on the P3 and P4 blog for an invite into the </a:t>
            </a:r>
            <a:r>
              <a:rPr lang="en-GB">
                <a:latin typeface="PrimaryCheynes" panose="020B0500000000000000" pitchFamily="34" charset="0"/>
              </a:rPr>
              <a:t>school assembly </a:t>
            </a:r>
            <a:r>
              <a:rPr lang="en-GB" dirty="0">
                <a:latin typeface="PrimaryCheynes" panose="020B0500000000000000" pitchFamily="34" charset="0"/>
              </a:rPr>
              <a:t>via Microsoft Teams. </a:t>
            </a:r>
          </a:p>
        </p:txBody>
      </p:sp>
      <p:sp>
        <p:nvSpPr>
          <p:cNvPr id="6" name="Rectangle 5">
            <a:extLst>
              <a:ext uri="{FF2B5EF4-FFF2-40B4-BE49-F238E27FC236}">
                <a16:creationId xmlns:a16="http://schemas.microsoft.com/office/drawing/2014/main" id="{E0F4BD19-FC5A-4431-808B-B513D1BDFBBB}"/>
              </a:ext>
            </a:extLst>
          </p:cNvPr>
          <p:cNvSpPr/>
          <p:nvPr/>
        </p:nvSpPr>
        <p:spPr>
          <a:xfrm>
            <a:off x="8238836" y="1311564"/>
            <a:ext cx="3666837" cy="4285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652F908F-1E47-4860-9B89-6F1F1E9C688F}"/>
              </a:ext>
            </a:extLst>
          </p:cNvPr>
          <p:cNvPicPr>
            <a:picLocks noChangeAspect="1"/>
          </p:cNvPicPr>
          <p:nvPr/>
        </p:nvPicPr>
        <p:blipFill>
          <a:blip r:embed="rId2"/>
          <a:stretch>
            <a:fillRect/>
          </a:stretch>
        </p:blipFill>
        <p:spPr>
          <a:xfrm>
            <a:off x="8387495" y="1496400"/>
            <a:ext cx="3359187" cy="3865199"/>
          </a:xfrm>
          <a:prstGeom prst="rect">
            <a:avLst/>
          </a:prstGeom>
        </p:spPr>
      </p:pic>
    </p:spTree>
    <p:extLst>
      <p:ext uri="{BB962C8B-B14F-4D97-AF65-F5344CB8AC3E}">
        <p14:creationId xmlns:p14="http://schemas.microsoft.com/office/powerpoint/2010/main" val="46552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E23A-85DD-4BA5-9218-25C2E335C569}"/>
              </a:ext>
            </a:extLst>
          </p:cNvPr>
          <p:cNvSpPr txBox="1"/>
          <p:nvPr/>
        </p:nvSpPr>
        <p:spPr>
          <a:xfrm>
            <a:off x="154982" y="232474"/>
            <a:ext cx="2224008" cy="584775"/>
          </a:xfrm>
          <a:prstGeom prst="rect">
            <a:avLst/>
          </a:prstGeom>
          <a:noFill/>
        </p:spPr>
        <p:txBody>
          <a:bodyPr wrap="square" rtlCol="0">
            <a:spAutoFit/>
          </a:bodyPr>
          <a:lstStyle/>
          <a:p>
            <a:r>
              <a:rPr lang="en-GB" sz="3200" b="1" u="sng" dirty="0">
                <a:latin typeface="PrimaryCheynes" panose="020B0500000000000000" pitchFamily="34" charset="0"/>
              </a:rPr>
              <a:t>P.E</a:t>
            </a:r>
          </a:p>
        </p:txBody>
      </p:sp>
      <p:sp>
        <p:nvSpPr>
          <p:cNvPr id="3" name="TextBox 2">
            <a:extLst>
              <a:ext uri="{FF2B5EF4-FFF2-40B4-BE49-F238E27FC236}">
                <a16:creationId xmlns:a16="http://schemas.microsoft.com/office/drawing/2014/main" id="{59B8358A-3F50-4D9D-9DDF-9246C32016F6}"/>
              </a:ext>
            </a:extLst>
          </p:cNvPr>
          <p:cNvSpPr txBox="1"/>
          <p:nvPr/>
        </p:nvSpPr>
        <p:spPr>
          <a:xfrm>
            <a:off x="154982" y="977707"/>
            <a:ext cx="9359229" cy="369332"/>
          </a:xfrm>
          <a:prstGeom prst="rect">
            <a:avLst/>
          </a:prstGeom>
          <a:noFill/>
        </p:spPr>
        <p:txBody>
          <a:bodyPr wrap="none" rtlCol="0">
            <a:spAutoFit/>
          </a:bodyPr>
          <a:lstStyle/>
          <a:p>
            <a:r>
              <a:rPr lang="en-GB" dirty="0">
                <a:latin typeface="PrimaryCheynes" panose="020B0500000000000000" pitchFamily="34" charset="0"/>
              </a:rPr>
              <a:t>Follow the link to Joe Wicks P.E Lesson. Watch the video and complete the activities.  </a:t>
            </a:r>
          </a:p>
        </p:txBody>
      </p:sp>
      <p:sp>
        <p:nvSpPr>
          <p:cNvPr id="4" name="TextBox 3">
            <a:extLst>
              <a:ext uri="{FF2B5EF4-FFF2-40B4-BE49-F238E27FC236}">
                <a16:creationId xmlns:a16="http://schemas.microsoft.com/office/drawing/2014/main" id="{6E08CAF2-BBDC-43B2-A6C8-EA7D822DC3E1}"/>
              </a:ext>
            </a:extLst>
          </p:cNvPr>
          <p:cNvSpPr txBox="1"/>
          <p:nvPr/>
        </p:nvSpPr>
        <p:spPr>
          <a:xfrm>
            <a:off x="281068" y="5455865"/>
            <a:ext cx="7656162" cy="369332"/>
          </a:xfrm>
          <a:prstGeom prst="rect">
            <a:avLst/>
          </a:prstGeom>
          <a:noFill/>
        </p:spPr>
        <p:txBody>
          <a:bodyPr wrap="square" rtlCol="0">
            <a:spAutoFit/>
          </a:bodyPr>
          <a:lstStyle/>
          <a:p>
            <a:r>
              <a:rPr lang="en-GB" dirty="0">
                <a:hlinkClick r:id="rId2"/>
              </a:rPr>
              <a:t>https://www.youtube.com/watch?v=YvrtftiOOVw</a:t>
            </a:r>
            <a:endParaRPr lang="en-GB" dirty="0"/>
          </a:p>
        </p:txBody>
      </p:sp>
      <p:pic>
        <p:nvPicPr>
          <p:cNvPr id="7" name="Picture 6" descr="A picture containing floor&#10;&#10;Description automatically generated">
            <a:extLst>
              <a:ext uri="{FF2B5EF4-FFF2-40B4-BE49-F238E27FC236}">
                <a16:creationId xmlns:a16="http://schemas.microsoft.com/office/drawing/2014/main" id="{D92FEFD3-620E-4894-98C3-4A0F2FC3A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86" y="1347039"/>
            <a:ext cx="9429750" cy="3924160"/>
          </a:xfrm>
          <a:prstGeom prst="rect">
            <a:avLst/>
          </a:prstGeom>
        </p:spPr>
      </p:pic>
    </p:spTree>
    <p:extLst>
      <p:ext uri="{BB962C8B-B14F-4D97-AF65-F5344CB8AC3E}">
        <p14:creationId xmlns:p14="http://schemas.microsoft.com/office/powerpoint/2010/main" val="47094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E82B457-192A-4056-8408-244AA6714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05236"/>
          </a:xfrm>
          <a:prstGeom prst="rect">
            <a:avLst/>
          </a:prstGeom>
        </p:spPr>
      </p:pic>
    </p:spTree>
    <p:extLst>
      <p:ext uri="{BB962C8B-B14F-4D97-AF65-F5344CB8AC3E}">
        <p14:creationId xmlns:p14="http://schemas.microsoft.com/office/powerpoint/2010/main" val="62552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 - writing</a:t>
            </a:r>
            <a:br>
              <a:rPr lang="en-GB" dirty="0"/>
            </a:br>
            <a:endParaRPr lang="en-GB" dirty="0"/>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We are learning to improve our handwriting.</a:t>
            </a:r>
          </a:p>
          <a:p>
            <a:pPr marL="0" indent="0">
              <a:buNone/>
            </a:pPr>
            <a:r>
              <a:rPr lang="en-GB" dirty="0">
                <a:latin typeface="PrimaryCheynes" panose="020B0500000000000000" pitchFamily="34" charset="0"/>
              </a:rPr>
              <a:t>Success Criteria:</a:t>
            </a:r>
          </a:p>
          <a:p>
            <a:pPr marL="0" indent="0">
              <a:buNone/>
            </a:pPr>
            <a:r>
              <a:rPr lang="en-GB" dirty="0">
                <a:latin typeface="PrimaryCheynes" panose="020B0500000000000000" pitchFamily="34" charset="0"/>
              </a:rPr>
              <a:t>- I can use what I have seen to answer questions.</a:t>
            </a:r>
          </a:p>
          <a:p>
            <a:pPr>
              <a:buFontTx/>
              <a:buChar char="-"/>
            </a:pPr>
            <a:r>
              <a:rPr lang="en-GB" dirty="0">
                <a:latin typeface="PrimaryCheynes" panose="020B0500000000000000" pitchFamily="34" charset="0"/>
              </a:rPr>
              <a:t>I can describe what my senses are sensing.</a:t>
            </a:r>
          </a:p>
          <a:p>
            <a:pPr>
              <a:buFontTx/>
              <a:buChar char="-"/>
            </a:pPr>
            <a:r>
              <a:rPr lang="en-GB" dirty="0">
                <a:latin typeface="PrimaryCheynes" panose="020B0500000000000000" pitchFamily="34" charset="0"/>
              </a:rPr>
              <a:t>I can use adjectives to improve my writing.</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9C54-3284-4CE3-BEB1-6B0834E6B8B4}"/>
              </a:ext>
            </a:extLst>
          </p:cNvPr>
          <p:cNvSpPr>
            <a:spLocks noGrp="1"/>
          </p:cNvSpPr>
          <p:nvPr>
            <p:ph type="title"/>
          </p:nvPr>
        </p:nvSpPr>
        <p:spPr>
          <a:xfrm>
            <a:off x="646111" y="452718"/>
            <a:ext cx="9950769" cy="644562"/>
          </a:xfrm>
        </p:spPr>
        <p:txBody>
          <a:bodyPr>
            <a:normAutofit fontScale="90000"/>
          </a:bodyPr>
          <a:lstStyle/>
          <a:p>
            <a:pPr algn="ctr"/>
            <a:r>
              <a:rPr lang="en-US" sz="3200" dirty="0"/>
              <a:t>Language; Film &amp; Literacy</a:t>
            </a:r>
            <a:br>
              <a:rPr lang="en-US" sz="3200" dirty="0"/>
            </a:br>
            <a:endParaRPr lang="en-US" sz="3200" dirty="0"/>
          </a:p>
        </p:txBody>
      </p:sp>
      <p:pic>
        <p:nvPicPr>
          <p:cNvPr id="4" name="Content Placeholder 3">
            <a:extLst>
              <a:ext uri="{FF2B5EF4-FFF2-40B4-BE49-F238E27FC236}">
                <a16:creationId xmlns:a16="http://schemas.microsoft.com/office/drawing/2014/main" id="{018C1C55-19D6-4D22-ACAE-E8A32E5D0AF1}"/>
              </a:ext>
            </a:extLst>
          </p:cNvPr>
          <p:cNvPicPr>
            <a:picLocks noGrp="1" noChangeAspect="1"/>
          </p:cNvPicPr>
          <p:nvPr>
            <p:ph idx="1"/>
          </p:nvPr>
        </p:nvPicPr>
        <p:blipFill>
          <a:blip r:embed="rId2"/>
          <a:stretch>
            <a:fillRect/>
          </a:stretch>
        </p:blipFill>
        <p:spPr>
          <a:xfrm>
            <a:off x="428624" y="1126752"/>
            <a:ext cx="11482429" cy="3826911"/>
          </a:xfrm>
        </p:spPr>
      </p:pic>
      <p:sp>
        <p:nvSpPr>
          <p:cNvPr id="5" name="TextBox 4">
            <a:extLst>
              <a:ext uri="{FF2B5EF4-FFF2-40B4-BE49-F238E27FC236}">
                <a16:creationId xmlns:a16="http://schemas.microsoft.com/office/drawing/2014/main" id="{4679783E-6170-4770-8750-8EABF4B38B97}"/>
              </a:ext>
            </a:extLst>
          </p:cNvPr>
          <p:cNvSpPr txBox="1"/>
          <p:nvPr/>
        </p:nvSpPr>
        <p:spPr>
          <a:xfrm>
            <a:off x="428624" y="5176300"/>
            <a:ext cx="1166456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https://www.literacyshed.com/lilyandthesnowman.html</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PrimaryCheynes" panose="020B0500000000000000" pitchFamily="34" charset="0"/>
              </a:rPr>
              <a:t>Click on the link to watch this lovely story. Have a hanky ready though.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PrimaryCheynes" panose="020B0500000000000000" pitchFamily="34" charset="0"/>
              </a:rPr>
              <a:t>Then answer the questions on the next slide and complete the activity.</a:t>
            </a:r>
          </a:p>
        </p:txBody>
      </p:sp>
    </p:spTree>
    <p:extLst>
      <p:ext uri="{BB962C8B-B14F-4D97-AF65-F5344CB8AC3E}">
        <p14:creationId xmlns:p14="http://schemas.microsoft.com/office/powerpoint/2010/main" val="28830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3D91279-D29C-45BF-9B12-8931DEB4FFFA}"/>
              </a:ext>
            </a:extLst>
          </p:cNvPr>
          <p:cNvSpPr>
            <a:spLocks noGrp="1"/>
          </p:cNvSpPr>
          <p:nvPr>
            <p:ph idx="1"/>
          </p:nvPr>
        </p:nvSpPr>
        <p:spPr>
          <a:xfrm>
            <a:off x="715618" y="1757238"/>
            <a:ext cx="9334236" cy="4491161"/>
          </a:xfrm>
        </p:spPr>
        <p:txBody>
          <a:bodyPr/>
          <a:lstStyle/>
          <a:p>
            <a:endParaRPr lang="en-US" dirty="0"/>
          </a:p>
          <a:p>
            <a:endParaRPr lang="en-US" dirty="0"/>
          </a:p>
          <a:p>
            <a:r>
              <a:rPr lang="en-US" dirty="0">
                <a:latin typeface="PrimaryCheynes" panose="020B0500000000000000" pitchFamily="34" charset="0"/>
              </a:rPr>
              <a:t>1. What did Lily use to make the eyes, nose and mouth of the snowman?</a:t>
            </a:r>
          </a:p>
          <a:p>
            <a:r>
              <a:rPr lang="en-US" dirty="0">
                <a:latin typeface="PrimaryCheynes" panose="020B0500000000000000" pitchFamily="34" charset="0"/>
              </a:rPr>
              <a:t>2. Why is Lily looking sad when the snowman starts to melt?</a:t>
            </a:r>
          </a:p>
          <a:p>
            <a:r>
              <a:rPr lang="en-US" dirty="0">
                <a:latin typeface="PrimaryCheynes" panose="020B0500000000000000" pitchFamily="34" charset="0"/>
              </a:rPr>
              <a:t>3. Why does Lily put the snowman in the fridge?</a:t>
            </a:r>
          </a:p>
          <a:p>
            <a:r>
              <a:rPr lang="en-US" dirty="0">
                <a:latin typeface="PrimaryCheynes" panose="020B0500000000000000" pitchFamily="34" charset="0"/>
              </a:rPr>
              <a:t>4. When Lily grows up what reminds her of her old friend the snowman?</a:t>
            </a:r>
          </a:p>
          <a:p>
            <a:r>
              <a:rPr lang="en-US" dirty="0">
                <a:latin typeface="PrimaryCheynes" panose="020B0500000000000000" pitchFamily="34" charset="0"/>
              </a:rPr>
              <a:t>5. What do you think will happen next?</a:t>
            </a:r>
          </a:p>
          <a:p>
            <a:r>
              <a:rPr lang="en-US" dirty="0">
                <a:latin typeface="PrimaryCheynes" panose="020B0500000000000000" pitchFamily="34" charset="0"/>
              </a:rPr>
              <a:t>6. What is the message of the story? </a:t>
            </a:r>
            <a:endParaRPr lang="en-GB" dirty="0">
              <a:latin typeface="PrimaryCheynes" panose="020B0500000000000000" pitchFamily="34" charset="0"/>
            </a:endParaRPr>
          </a:p>
        </p:txBody>
      </p:sp>
      <p:sp>
        <p:nvSpPr>
          <p:cNvPr id="2" name="TextBox 1">
            <a:extLst>
              <a:ext uri="{FF2B5EF4-FFF2-40B4-BE49-F238E27FC236}">
                <a16:creationId xmlns:a16="http://schemas.microsoft.com/office/drawing/2014/main" id="{9E216BC7-E424-4D45-B661-17930624F98C}"/>
              </a:ext>
            </a:extLst>
          </p:cNvPr>
          <p:cNvSpPr txBox="1"/>
          <p:nvPr/>
        </p:nvSpPr>
        <p:spPr>
          <a:xfrm>
            <a:off x="1170773" y="428625"/>
            <a:ext cx="9850454" cy="646331"/>
          </a:xfrm>
          <a:prstGeom prst="rect">
            <a:avLst/>
          </a:prstGeom>
          <a:noFill/>
        </p:spPr>
        <p:txBody>
          <a:bodyPr wrap="none" rtlCol="0">
            <a:spAutoFit/>
          </a:bodyPr>
          <a:lstStyle/>
          <a:p>
            <a:r>
              <a:rPr lang="en-GB" sz="3600" dirty="0">
                <a:latin typeface="PrimaryCheynes" panose="020B0500000000000000" pitchFamily="34" charset="0"/>
              </a:rPr>
              <a:t>Answer the following questions in your jotter.</a:t>
            </a:r>
          </a:p>
        </p:txBody>
      </p:sp>
    </p:spTree>
    <p:extLst>
      <p:ext uri="{BB962C8B-B14F-4D97-AF65-F5344CB8AC3E}">
        <p14:creationId xmlns:p14="http://schemas.microsoft.com/office/powerpoint/2010/main" val="208793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E6E728-5648-440F-B577-A19FB3873E14}"/>
              </a:ext>
            </a:extLst>
          </p:cNvPr>
          <p:cNvPicPr>
            <a:picLocks noChangeAspect="1"/>
          </p:cNvPicPr>
          <p:nvPr/>
        </p:nvPicPr>
        <p:blipFill>
          <a:blip r:embed="rId2"/>
          <a:stretch>
            <a:fillRect/>
          </a:stretch>
        </p:blipFill>
        <p:spPr>
          <a:xfrm>
            <a:off x="0" y="0"/>
            <a:ext cx="8958469" cy="6122989"/>
          </a:xfrm>
          <a:prstGeom prst="rect">
            <a:avLst/>
          </a:prstGeom>
        </p:spPr>
      </p:pic>
      <p:sp>
        <p:nvSpPr>
          <p:cNvPr id="2" name="TextBox 1">
            <a:extLst>
              <a:ext uri="{FF2B5EF4-FFF2-40B4-BE49-F238E27FC236}">
                <a16:creationId xmlns:a16="http://schemas.microsoft.com/office/drawing/2014/main" id="{5396112C-6AAA-4581-8DA3-5621DF03724A}"/>
              </a:ext>
            </a:extLst>
          </p:cNvPr>
          <p:cNvSpPr txBox="1"/>
          <p:nvPr/>
        </p:nvSpPr>
        <p:spPr>
          <a:xfrm>
            <a:off x="5520533" y="4057651"/>
            <a:ext cx="2700337" cy="83099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C133">
                    <a:lumMod val="20000"/>
                    <a:lumOff val="80000"/>
                  </a:srgbClr>
                </a:solidFill>
                <a:effectLst/>
                <a:uLnTx/>
                <a:uFillTx/>
                <a:latin typeface="Century Gothic" panose="020B0502020202020204"/>
                <a:ea typeface="+mn-ea"/>
                <a:cs typeface="+mn-cs"/>
              </a:rPr>
              <a:t>What can you see? </a:t>
            </a:r>
          </a:p>
        </p:txBody>
      </p:sp>
      <p:sp>
        <p:nvSpPr>
          <p:cNvPr id="3" name="TextBox 2">
            <a:extLst>
              <a:ext uri="{FF2B5EF4-FFF2-40B4-BE49-F238E27FC236}">
                <a16:creationId xmlns:a16="http://schemas.microsoft.com/office/drawing/2014/main" id="{C2FE5B0E-961D-4305-AC8F-9E8373B94026}"/>
              </a:ext>
            </a:extLst>
          </p:cNvPr>
          <p:cNvSpPr txBox="1"/>
          <p:nvPr/>
        </p:nvSpPr>
        <p:spPr>
          <a:xfrm>
            <a:off x="873919" y="3517556"/>
            <a:ext cx="3097213" cy="83099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C133">
                    <a:lumMod val="20000"/>
                    <a:lumOff val="80000"/>
                  </a:srgbClr>
                </a:solidFill>
                <a:effectLst/>
                <a:uLnTx/>
                <a:uFillTx/>
                <a:latin typeface="Century Gothic" panose="020B0502020202020204"/>
                <a:ea typeface="+mn-ea"/>
                <a:cs typeface="+mn-cs"/>
              </a:rPr>
              <a:t>What can you hear?</a:t>
            </a:r>
          </a:p>
        </p:txBody>
      </p:sp>
      <p:sp>
        <p:nvSpPr>
          <p:cNvPr id="4" name="TextBox 3">
            <a:extLst>
              <a:ext uri="{FF2B5EF4-FFF2-40B4-BE49-F238E27FC236}">
                <a16:creationId xmlns:a16="http://schemas.microsoft.com/office/drawing/2014/main" id="{DEBF117B-75E7-47A1-8C3C-01DDF7820456}"/>
              </a:ext>
            </a:extLst>
          </p:cNvPr>
          <p:cNvSpPr txBox="1"/>
          <p:nvPr/>
        </p:nvSpPr>
        <p:spPr>
          <a:xfrm>
            <a:off x="4794203" y="1916111"/>
            <a:ext cx="322822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C133">
                    <a:lumMod val="20000"/>
                    <a:lumOff val="80000"/>
                  </a:srgbClr>
                </a:solidFill>
                <a:effectLst/>
                <a:uLnTx/>
                <a:uFillTx/>
                <a:latin typeface="Century Gothic" panose="020B0502020202020204"/>
                <a:ea typeface="+mn-ea"/>
                <a:cs typeface="+mn-cs"/>
              </a:rPr>
              <a:t>What can you smell?</a:t>
            </a:r>
          </a:p>
        </p:txBody>
      </p:sp>
      <p:sp>
        <p:nvSpPr>
          <p:cNvPr id="5" name="TextBox 4">
            <a:extLst>
              <a:ext uri="{FF2B5EF4-FFF2-40B4-BE49-F238E27FC236}">
                <a16:creationId xmlns:a16="http://schemas.microsoft.com/office/drawing/2014/main" id="{E621F9B5-B353-4485-8CE4-94BA59199BE8}"/>
              </a:ext>
            </a:extLst>
          </p:cNvPr>
          <p:cNvSpPr txBox="1"/>
          <p:nvPr/>
        </p:nvSpPr>
        <p:spPr>
          <a:xfrm>
            <a:off x="802482" y="1789584"/>
            <a:ext cx="3168650" cy="83099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C133">
                    <a:lumMod val="20000"/>
                    <a:lumOff val="80000"/>
                  </a:srgbClr>
                </a:solidFill>
                <a:effectLst/>
                <a:uLnTx/>
                <a:uFillTx/>
                <a:latin typeface="Century Gothic" panose="020B0502020202020204"/>
                <a:ea typeface="+mn-ea"/>
                <a:cs typeface="+mn-cs"/>
              </a:rPr>
              <a:t>What can you touch?</a:t>
            </a:r>
          </a:p>
        </p:txBody>
      </p:sp>
      <p:sp>
        <p:nvSpPr>
          <p:cNvPr id="6" name="TextBox 5">
            <a:extLst>
              <a:ext uri="{FF2B5EF4-FFF2-40B4-BE49-F238E27FC236}">
                <a16:creationId xmlns:a16="http://schemas.microsoft.com/office/drawing/2014/main" id="{5298DDDD-BA5F-42FE-B569-970ED0A3A99D}"/>
              </a:ext>
            </a:extLst>
          </p:cNvPr>
          <p:cNvSpPr txBox="1"/>
          <p:nvPr/>
        </p:nvSpPr>
        <p:spPr>
          <a:xfrm>
            <a:off x="2351089" y="5661026"/>
            <a:ext cx="3240087" cy="461963"/>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C133">
                    <a:lumMod val="20000"/>
                    <a:lumOff val="80000"/>
                  </a:srgbClr>
                </a:solidFill>
                <a:effectLst/>
                <a:uLnTx/>
                <a:uFillTx/>
                <a:latin typeface="Century Gothic" panose="020B0502020202020204"/>
                <a:ea typeface="+mn-ea"/>
                <a:cs typeface="+mn-cs"/>
              </a:rPr>
              <a:t>What can you taste?</a:t>
            </a:r>
          </a:p>
        </p:txBody>
      </p:sp>
      <p:sp>
        <p:nvSpPr>
          <p:cNvPr id="8" name="Speech Bubble: Rectangle with Corners Rounded 7">
            <a:extLst>
              <a:ext uri="{FF2B5EF4-FFF2-40B4-BE49-F238E27FC236}">
                <a16:creationId xmlns:a16="http://schemas.microsoft.com/office/drawing/2014/main" id="{AFCBF732-C7B1-4452-9CA3-180761EF2054}"/>
              </a:ext>
            </a:extLst>
          </p:cNvPr>
          <p:cNvSpPr/>
          <p:nvPr/>
        </p:nvSpPr>
        <p:spPr>
          <a:xfrm>
            <a:off x="9259395" y="-1"/>
            <a:ext cx="2786831" cy="4348553"/>
          </a:xfrm>
          <a:prstGeom prst="wedgeRoundRectCallout">
            <a:avLst>
              <a:gd name="adj1" fmla="val 51118"/>
              <a:gd name="adj2" fmla="val 121845"/>
              <a:gd name="adj3" fmla="val 16667"/>
            </a:avLst>
          </a:prstGeom>
          <a:solidFill>
            <a:srgbClr val="F6B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rPr>
              <a:t>Select 4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senses and in your jotter write a descriptive sentence for each sense.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e.g. I can hear the snow softly landing on the path.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Start each sentence and end with a full stop.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59894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 We are learning to use subtraction.</a:t>
            </a:r>
          </a:p>
          <a:p>
            <a:pPr marL="0" indent="0">
              <a:buNone/>
            </a:pPr>
            <a:r>
              <a:rPr lang="en-GB" dirty="0">
                <a:latin typeface="PrimaryCheynes" panose="020B0500000000000000" pitchFamily="34" charset="0"/>
              </a:rPr>
              <a:t>Success Criteria</a:t>
            </a:r>
          </a:p>
          <a:p>
            <a:r>
              <a:rPr lang="en-GB" dirty="0">
                <a:latin typeface="PrimaryCheynes" panose="020B0500000000000000" pitchFamily="34" charset="0"/>
              </a:rPr>
              <a:t>Complete the following number tasks on </a:t>
            </a:r>
            <a:r>
              <a:rPr lang="en-GB" dirty="0" err="1">
                <a:latin typeface="PrimaryCheynes" panose="020B0500000000000000" pitchFamily="34" charset="0"/>
              </a:rPr>
              <a:t>Topmarks</a:t>
            </a:r>
            <a:r>
              <a:rPr lang="en-GB" dirty="0">
                <a:latin typeface="PrimaryCheynes" panose="020B0500000000000000" pitchFamily="34" charset="0"/>
              </a:rPr>
              <a:t>.</a:t>
            </a:r>
          </a:p>
          <a:p>
            <a:r>
              <a:rPr lang="en-GB" dirty="0">
                <a:latin typeface="PrimaryCheynes" panose="020B0500000000000000" pitchFamily="34" charset="0"/>
              </a:rPr>
              <a:t>Choose the Mild, Hot or Spicy Chilli challenge.</a:t>
            </a:r>
          </a:p>
          <a:p>
            <a:r>
              <a:rPr lang="en-GB" dirty="0">
                <a:latin typeface="PrimaryCheynes" panose="020B0500000000000000" pitchFamily="34" charset="0"/>
              </a:rPr>
              <a:t>Don’t worry if you do have internet access, complete a number activity in your home learning pack.</a:t>
            </a:r>
          </a:p>
          <a:p>
            <a:pPr marL="0" indent="0">
              <a:buNone/>
            </a:pPr>
            <a:endParaRPr lang="en-GB" dirty="0"/>
          </a:p>
        </p:txBody>
      </p:sp>
    </p:spTree>
    <p:extLst>
      <p:ext uri="{BB962C8B-B14F-4D97-AF65-F5344CB8AC3E}">
        <p14:creationId xmlns:p14="http://schemas.microsoft.com/office/powerpoint/2010/main" val="207391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1FDE-4CC5-45B9-92A4-0D8FCA3C4843}"/>
              </a:ext>
            </a:extLst>
          </p:cNvPr>
          <p:cNvSpPr>
            <a:spLocks noGrp="1"/>
          </p:cNvSpPr>
          <p:nvPr>
            <p:ph type="title"/>
          </p:nvPr>
        </p:nvSpPr>
        <p:spPr/>
        <p:txBody>
          <a:bodyPr>
            <a:normAutofit fontScale="90000"/>
          </a:bodyPr>
          <a:lstStyle/>
          <a:p>
            <a:r>
              <a:rPr lang="en-GB" dirty="0"/>
              <a:t>Numeracy</a:t>
            </a:r>
            <a:br>
              <a:rPr lang="en-GB" dirty="0"/>
            </a:br>
            <a:r>
              <a:rPr lang="en-GB" sz="3100" dirty="0">
                <a:hlinkClick r:id="rId2"/>
              </a:rPr>
              <a:t>https://www.topmarks.co.uk/maths-games/daily10</a:t>
            </a:r>
            <a:r>
              <a:rPr lang="en-GB" sz="3100" dirty="0"/>
              <a:t> </a:t>
            </a:r>
            <a:endParaRPr lang="en-GB" dirty="0"/>
          </a:p>
        </p:txBody>
      </p:sp>
      <p:graphicFrame>
        <p:nvGraphicFramePr>
          <p:cNvPr id="4" name="Table 4">
            <a:extLst>
              <a:ext uri="{FF2B5EF4-FFF2-40B4-BE49-F238E27FC236}">
                <a16:creationId xmlns:a16="http://schemas.microsoft.com/office/drawing/2014/main" id="{C40AF654-F6D8-49BC-85BA-45FAE4432989}"/>
              </a:ext>
            </a:extLst>
          </p:cNvPr>
          <p:cNvGraphicFramePr>
            <a:graphicFrameLocks noGrp="1"/>
          </p:cNvGraphicFramePr>
          <p:nvPr>
            <p:ph idx="1"/>
            <p:extLst>
              <p:ext uri="{D42A27DB-BD31-4B8C-83A1-F6EECF244321}">
                <p14:modId xmlns:p14="http://schemas.microsoft.com/office/powerpoint/2010/main" val="2967827833"/>
              </p:ext>
            </p:extLst>
          </p:nvPr>
        </p:nvGraphicFramePr>
        <p:xfrm>
          <a:off x="1450975" y="2016125"/>
          <a:ext cx="9604374" cy="385064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3470159113"/>
                    </a:ext>
                  </a:extLst>
                </a:gridCol>
                <a:gridCol w="3201458">
                  <a:extLst>
                    <a:ext uri="{9D8B030D-6E8A-4147-A177-3AD203B41FA5}">
                      <a16:colId xmlns:a16="http://schemas.microsoft.com/office/drawing/2014/main" val="1278062082"/>
                    </a:ext>
                  </a:extLst>
                </a:gridCol>
                <a:gridCol w="3201458">
                  <a:extLst>
                    <a:ext uri="{9D8B030D-6E8A-4147-A177-3AD203B41FA5}">
                      <a16:colId xmlns:a16="http://schemas.microsoft.com/office/drawing/2014/main" val="821135658"/>
                    </a:ext>
                  </a:extLst>
                </a:gridCol>
              </a:tblGrid>
              <a:tr h="370840">
                <a:tc>
                  <a:txBody>
                    <a:bodyPr/>
                    <a:lstStyle/>
                    <a:p>
                      <a:r>
                        <a:rPr lang="en-GB" dirty="0"/>
                        <a:t>Mild</a:t>
                      </a:r>
                    </a:p>
                  </a:txBody>
                  <a:tcPr/>
                </a:tc>
                <a:tc>
                  <a:txBody>
                    <a:bodyPr/>
                    <a:lstStyle/>
                    <a:p>
                      <a:r>
                        <a:rPr lang="en-GB" dirty="0"/>
                        <a:t>Hot</a:t>
                      </a:r>
                    </a:p>
                  </a:txBody>
                  <a:tcPr/>
                </a:tc>
                <a:tc>
                  <a:txBody>
                    <a:bodyPr/>
                    <a:lstStyle/>
                    <a:p>
                      <a:r>
                        <a:rPr lang="en-GB" dirty="0"/>
                        <a:t>Spicy</a:t>
                      </a:r>
                    </a:p>
                  </a:txBody>
                  <a:tcPr/>
                </a:tc>
                <a:extLst>
                  <a:ext uri="{0D108BD9-81ED-4DB2-BD59-A6C34878D82A}">
                    <a16:rowId xmlns:a16="http://schemas.microsoft.com/office/drawing/2014/main" val="485544311"/>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6818939"/>
                  </a:ext>
                </a:extLst>
              </a:tr>
              <a:tr h="370840">
                <a:tc>
                  <a:txBody>
                    <a:bodyPr/>
                    <a:lstStyle/>
                    <a:p>
                      <a:pPr marL="285750" indent="-285750">
                        <a:buFont typeface="Arial" panose="020B0604020202020204" pitchFamily="34" charset="0"/>
                        <a:buChar char="•"/>
                      </a:pPr>
                      <a:r>
                        <a:rPr lang="en-GB" sz="2000" dirty="0">
                          <a:latin typeface="PrimaryCheynes" panose="020B0500000000000000" pitchFamily="34" charset="0"/>
                        </a:rPr>
                        <a:t>Choose level 2.</a:t>
                      </a:r>
                    </a:p>
                    <a:p>
                      <a:pPr marL="285750" indent="-285750">
                        <a:buFont typeface="Arial" panose="020B0604020202020204" pitchFamily="34" charset="0"/>
                        <a:buChar char="•"/>
                      </a:pPr>
                      <a:r>
                        <a:rPr lang="en-GB" sz="2000" dirty="0">
                          <a:latin typeface="PrimaryCheynes" panose="020B0500000000000000" pitchFamily="34" charset="0"/>
                        </a:rPr>
                        <a:t>Choose Subtraction.</a:t>
                      </a:r>
                    </a:p>
                    <a:p>
                      <a:pPr marL="285750" indent="-285750">
                        <a:buFont typeface="Arial" panose="020B0604020202020204" pitchFamily="34" charset="0"/>
                        <a:buChar char="•"/>
                      </a:pPr>
                      <a:r>
                        <a:rPr lang="en-GB" sz="2000" dirty="0">
                          <a:latin typeface="PrimaryCheynes" panose="020B0500000000000000" pitchFamily="34" charset="0"/>
                        </a:rPr>
                        <a:t>Choose Two-Digit Numbers.</a:t>
                      </a:r>
                    </a:p>
                    <a:p>
                      <a:pPr marL="285750" indent="-285750">
                        <a:buFont typeface="Arial" panose="020B0604020202020204" pitchFamily="34" charset="0"/>
                        <a:buChar char="•"/>
                      </a:pPr>
                      <a:r>
                        <a:rPr lang="en-GB" sz="20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20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2.</a:t>
                      </a:r>
                    </a:p>
                    <a:p>
                      <a:pPr marL="285750" indent="-285750">
                        <a:buFont typeface="Arial" panose="020B0604020202020204" pitchFamily="34" charset="0"/>
                        <a:buChar char="•"/>
                      </a:pPr>
                      <a:r>
                        <a:rPr lang="en-GB" dirty="0">
                          <a:latin typeface="PrimaryCheynes" panose="020B0500000000000000" pitchFamily="34" charset="0"/>
                        </a:rPr>
                        <a:t>Choose Subtraction.</a:t>
                      </a:r>
                    </a:p>
                    <a:p>
                      <a:pPr marL="285750" indent="-285750">
                        <a:buFont typeface="Arial" panose="020B0604020202020204" pitchFamily="34" charset="0"/>
                        <a:buChar char="•"/>
                      </a:pPr>
                      <a:r>
                        <a:rPr lang="en-GB" dirty="0">
                          <a:latin typeface="PrimaryCheynes" panose="020B0500000000000000" pitchFamily="34" charset="0"/>
                        </a:rPr>
                        <a:t>Choose Two-Digit Numbers with Decomposition.</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3</a:t>
                      </a:r>
                    </a:p>
                    <a:p>
                      <a:pPr marL="285750" indent="-285750">
                        <a:buFont typeface="Arial" panose="020B0604020202020204" pitchFamily="34" charset="0"/>
                        <a:buChar char="•"/>
                      </a:pPr>
                      <a:r>
                        <a:rPr lang="en-GB" dirty="0">
                          <a:latin typeface="PrimaryCheynes" panose="020B0500000000000000" pitchFamily="34" charset="0"/>
                        </a:rPr>
                        <a:t>Choose Subtraction</a:t>
                      </a:r>
                    </a:p>
                    <a:p>
                      <a:pPr marL="285750" indent="-285750">
                        <a:buFont typeface="Arial" panose="020B0604020202020204" pitchFamily="34" charset="0"/>
                        <a:buChar char="•"/>
                      </a:pPr>
                      <a:r>
                        <a:rPr lang="en-GB" dirty="0">
                          <a:latin typeface="PrimaryCheynes" panose="020B0500000000000000" pitchFamily="34" charset="0"/>
                        </a:rPr>
                        <a:t>Choose Two-Digit Numbers with Decomposition.</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extLst>
                  <a:ext uri="{0D108BD9-81ED-4DB2-BD59-A6C34878D82A}">
                    <a16:rowId xmlns:a16="http://schemas.microsoft.com/office/drawing/2014/main" val="2541324755"/>
                  </a:ext>
                </a:extLst>
              </a:tr>
            </a:tbl>
          </a:graphicData>
        </a:graphic>
      </p:graphicFrame>
    </p:spTree>
    <p:extLst>
      <p:ext uri="{BB962C8B-B14F-4D97-AF65-F5344CB8AC3E}">
        <p14:creationId xmlns:p14="http://schemas.microsoft.com/office/powerpoint/2010/main" val="38436115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700</Words>
  <Application>Microsoft Office PowerPoint</Application>
  <PresentationFormat>Widescreen</PresentationFormat>
  <Paragraphs>81</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Gill Sans MT</vt:lpstr>
      <vt:lpstr>PrimaryCheynes</vt:lpstr>
      <vt:lpstr>Gallery</vt:lpstr>
      <vt:lpstr>St Mary’s RC primary school  Friday 19th February19.02.21</vt:lpstr>
      <vt:lpstr>PowerPoint Presentation</vt:lpstr>
      <vt:lpstr>PowerPoint Presentation</vt:lpstr>
      <vt:lpstr>Literacy - writing </vt:lpstr>
      <vt:lpstr>Language; Film &amp; Literacy </vt:lpstr>
      <vt:lpstr>PowerPoint Presentation</vt:lpstr>
      <vt:lpstr>PowerPoint Presentation</vt:lpstr>
      <vt:lpstr>Numeracy</vt:lpstr>
      <vt:lpstr>Numeracy https://www.topmarks.co.uk/maths-games/daily10 </vt:lpstr>
      <vt:lpstr>Weekly Journal</vt:lpstr>
      <vt:lpstr>PowerPoint Presentation</vt:lpstr>
      <vt:lpstr>PowerPoint Presentation</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Tuesday 26th May 2020</dc:title>
  <dc:creator>lgavine663</dc:creator>
  <cp:lastModifiedBy>Dale Samson</cp:lastModifiedBy>
  <cp:revision>49</cp:revision>
  <dcterms:created xsi:type="dcterms:W3CDTF">2020-05-20T12:07:01Z</dcterms:created>
  <dcterms:modified xsi:type="dcterms:W3CDTF">2021-02-19T08:24:54Z</dcterms:modified>
</cp:coreProperties>
</file>