
<file path=[Content_Types].xml><?xml version="1.0" encoding="utf-8"?>
<Types xmlns="http://schemas.openxmlformats.org/package/2006/content-types">
  <Default Extension="jfif" ContentType="image/jpeg"/>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0" r:id="rId3"/>
    <p:sldId id="328" r:id="rId4"/>
    <p:sldId id="317" r:id="rId5"/>
    <p:sldId id="324" r:id="rId6"/>
    <p:sldId id="325" r:id="rId7"/>
    <p:sldId id="326" r:id="rId8"/>
    <p:sldId id="327" r:id="rId9"/>
    <p:sldId id="318" r:id="rId10"/>
    <p:sldId id="321" r:id="rId11"/>
    <p:sldId id="322" r:id="rId12"/>
    <p:sldId id="323" r:id="rId13"/>
    <p:sldId id="320"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00"/>
    <a:srgbClr val="FFFF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660"/>
  </p:normalViewPr>
  <p:slideViewPr>
    <p:cSldViewPr snapToGrid="0">
      <p:cViewPr varScale="1">
        <p:scale>
          <a:sx n="104" d="100"/>
          <a:sy n="104" d="100"/>
        </p:scale>
        <p:origin x="132"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65DB16-F9B8-4937-996E-E106977E8B62}" type="datetimeFigureOut">
              <a:rPr lang="en-GB" smtClean="0"/>
              <a:t>11/02/2021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511ED-38A7-4131-9D47-CAE0463EDD77}" type="slidenum">
              <a:rPr lang="en-GB" smtClean="0"/>
              <a:t>‹#›</a:t>
            </a:fld>
            <a:endParaRPr lang="en-GB"/>
          </a:p>
        </p:txBody>
      </p:sp>
    </p:spTree>
    <p:extLst>
      <p:ext uri="{BB962C8B-B14F-4D97-AF65-F5344CB8AC3E}">
        <p14:creationId xmlns:p14="http://schemas.microsoft.com/office/powerpoint/2010/main" val="743240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E01C85-DD0C-4BA5-9655-ED13E621930C}" type="datetimeFigureOut">
              <a:rPr lang="en-GB" smtClean="0"/>
              <a:t>11/02/2021</a:t>
            </a:fld>
            <a:endParaRPr lang="en-GB"/>
          </a:p>
        </p:txBody>
      </p:sp>
      <p:sp>
        <p:nvSpPr>
          <p:cNvPr id="5" name="Footer Placeholder 4"/>
          <p:cNvSpPr>
            <a:spLocks noGrp="1"/>
          </p:cNvSpPr>
          <p:nvPr>
            <p:ph type="ftr" sz="quarter" idx="11"/>
          </p:nvPr>
        </p:nvSpPr>
        <p:spPr>
          <a:xfrm>
            <a:off x="2416500" y="329307"/>
            <a:ext cx="4973915" cy="309201"/>
          </a:xfrm>
        </p:spPr>
        <p:txBody>
          <a:bodyPr/>
          <a:lstStyle/>
          <a:p>
            <a:endParaRPr lang="en-GB"/>
          </a:p>
        </p:txBody>
      </p:sp>
      <p:sp>
        <p:nvSpPr>
          <p:cNvPr id="6" name="Slide Number Placeholder 5"/>
          <p:cNvSpPr>
            <a:spLocks noGrp="1"/>
          </p:cNvSpPr>
          <p:nvPr>
            <p:ph type="sldNum" sz="quarter" idx="12"/>
          </p:nvPr>
        </p:nvSpPr>
        <p:spPr>
          <a:xfrm>
            <a:off x="1437664" y="798973"/>
            <a:ext cx="811019" cy="503578"/>
          </a:xfrm>
        </p:spPr>
        <p:txBody>
          <a:bodyPr/>
          <a:lstStyle/>
          <a:p>
            <a:fld id="{02AFF043-220E-4EF7-8BBD-9D1D08CEFC39}" type="slidenum">
              <a:rPr lang="en-GB" smtClean="0"/>
              <a:t>‹#›</a:t>
            </a:fld>
            <a:endParaRPr lang="en-GB"/>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2056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E01C85-DD0C-4BA5-9655-ED13E621930C}" type="datetimeFigureOut">
              <a:rPr lang="en-GB" smtClean="0"/>
              <a:t>11/02/2021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AFF043-220E-4EF7-8BBD-9D1D08CEFC39}" type="slidenum">
              <a:rPr lang="en-GB" smtClean="0"/>
              <a:t>‹#›</a:t>
            </a:fld>
            <a:endParaRPr lang="en-GB"/>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5524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E01C85-DD0C-4BA5-9655-ED13E621930C}" type="datetimeFigureOut">
              <a:rPr lang="en-GB" smtClean="0"/>
              <a:t>11/02/2021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AFF043-220E-4EF7-8BBD-9D1D08CEFC39}" type="slidenum">
              <a:rPr lang="en-GB" smtClean="0"/>
              <a:t>‹#›</a:t>
            </a:fld>
            <a:endParaRPr lang="en-GB"/>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82163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E01C85-DD0C-4BA5-9655-ED13E621930C}" type="datetimeFigureOut">
              <a:rPr lang="en-GB" smtClean="0"/>
              <a:t>11/02/2021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AFF043-220E-4EF7-8BBD-9D1D08CEFC39}" type="slidenum">
              <a:rPr lang="en-GB" smtClean="0"/>
              <a:t>‹#›</a:t>
            </a:fld>
            <a:endParaRPr lang="en-GB"/>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07230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E01C85-DD0C-4BA5-9655-ED13E621930C}" type="datetimeFigureOut">
              <a:rPr lang="en-GB" smtClean="0"/>
              <a:t>11/02/2021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AFF043-220E-4EF7-8BBD-9D1D08CEFC39}" type="slidenum">
              <a:rPr lang="en-GB" smtClean="0"/>
              <a:t>‹#›</a:t>
            </a:fld>
            <a:endParaRPr lang="en-GB"/>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52320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E01C85-DD0C-4BA5-9655-ED13E621930C}" type="datetimeFigureOut">
              <a:rPr lang="en-GB" smtClean="0"/>
              <a:t>11/02/2021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AFF043-220E-4EF7-8BBD-9D1D08CEFC39}" type="slidenum">
              <a:rPr lang="en-GB" smtClean="0"/>
              <a:t>‹#›</a:t>
            </a:fld>
            <a:endParaRPr lang="en-GB"/>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21115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E01C85-DD0C-4BA5-9655-ED13E621930C}" type="datetimeFigureOut">
              <a:rPr lang="en-GB" smtClean="0"/>
              <a:t>11/02/2021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AFF043-220E-4EF7-8BBD-9D1D08CEFC39}" type="slidenum">
              <a:rPr lang="en-GB" smtClean="0"/>
              <a:t>‹#›</a:t>
            </a:fld>
            <a:endParaRPr lang="en-GB"/>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3907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E01C85-DD0C-4BA5-9655-ED13E621930C}" type="datetimeFigureOut">
              <a:rPr lang="en-GB" smtClean="0"/>
              <a:t>11/02/2021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AFF043-220E-4EF7-8BBD-9D1D08CEFC39}" type="slidenum">
              <a:rPr lang="en-GB" smtClean="0"/>
              <a:t>‹#›</a:t>
            </a:fld>
            <a:endParaRPr lang="en-GB"/>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00770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E01C85-DD0C-4BA5-9655-ED13E621930C}" type="datetimeFigureOut">
              <a:rPr lang="en-GB" smtClean="0"/>
              <a:t>11/02/2021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AFF043-220E-4EF7-8BBD-9D1D08CEFC39}" type="slidenum">
              <a:rPr lang="en-GB" smtClean="0"/>
              <a:t>‹#›</a:t>
            </a:fld>
            <a:endParaRPr lang="en-GB"/>
          </a:p>
        </p:txBody>
      </p:sp>
    </p:spTree>
    <p:extLst>
      <p:ext uri="{BB962C8B-B14F-4D97-AF65-F5344CB8AC3E}">
        <p14:creationId xmlns:p14="http://schemas.microsoft.com/office/powerpoint/2010/main" val="336301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E01C85-DD0C-4BA5-9655-ED13E621930C}" type="datetimeFigureOut">
              <a:rPr lang="en-GB" smtClean="0"/>
              <a:t>11/02/2021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AFF043-220E-4EF7-8BBD-9D1D08CEFC39}" type="slidenum">
              <a:rPr lang="en-GB" smtClean="0"/>
              <a:t>‹#›</a:t>
            </a:fld>
            <a:endParaRPr lang="en-GB"/>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4420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2E01C85-DD0C-4BA5-9655-ED13E621930C}" type="datetimeFigureOut">
              <a:rPr lang="en-GB" smtClean="0"/>
              <a:t>11/02/2021</a:t>
            </a:fld>
            <a:endParaRPr lang="en-GB"/>
          </a:p>
        </p:txBody>
      </p:sp>
      <p:sp>
        <p:nvSpPr>
          <p:cNvPr id="6" name="Footer Placeholder 5"/>
          <p:cNvSpPr>
            <a:spLocks noGrp="1"/>
          </p:cNvSpPr>
          <p:nvPr>
            <p:ph type="ftr" sz="quarter" idx="11"/>
          </p:nvPr>
        </p:nvSpPr>
        <p:spPr>
          <a:xfrm>
            <a:off x="1447382" y="318640"/>
            <a:ext cx="5541004" cy="320931"/>
          </a:xfrm>
        </p:spPr>
        <p:txBody>
          <a:bodyPr/>
          <a:lstStyle/>
          <a:p>
            <a:endParaRPr lang="en-GB"/>
          </a:p>
        </p:txBody>
      </p:sp>
      <p:sp>
        <p:nvSpPr>
          <p:cNvPr id="7" name="Slide Number Placeholder 6"/>
          <p:cNvSpPr>
            <a:spLocks noGrp="1"/>
          </p:cNvSpPr>
          <p:nvPr>
            <p:ph type="sldNum" sz="quarter" idx="12"/>
          </p:nvPr>
        </p:nvSpPr>
        <p:spPr/>
        <p:txBody>
          <a:bodyPr/>
          <a:lstStyle/>
          <a:p>
            <a:fld id="{02AFF043-220E-4EF7-8BBD-9D1D08CEFC39}" type="slidenum">
              <a:rPr lang="en-GB" smtClean="0"/>
              <a:t>‹#›</a:t>
            </a:fld>
            <a:endParaRPr lang="en-GB"/>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34565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2E01C85-DD0C-4BA5-9655-ED13E621930C}" type="datetimeFigureOut">
              <a:rPr lang="en-GB" smtClean="0"/>
              <a:t>11/02/2021</a:t>
            </a:fld>
            <a:endParaRPr lang="en-GB"/>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2AFF043-220E-4EF7-8BBD-9D1D08CEFC39}" type="slidenum">
              <a:rPr lang="en-GB" smtClean="0"/>
              <a:t>‹#›</a:t>
            </a:fld>
            <a:endParaRPr lang="en-GB"/>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986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topmarks.co.uk/maths-games/daily1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slideLayout" Target="../slideLayouts/slideLayout2.xml"/><Relationship Id="rId7" Type="http://schemas.openxmlformats.org/officeDocument/2006/relationships/hyperlink" Target="https://creativecommons.org/licenses/by/3.0/" TargetMode="External"/><Relationship Id="rId12" Type="http://schemas.openxmlformats.org/officeDocument/2006/relationships/image" Target="../media/image1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hyperlink" Target="https://www.freeimageslive.co.uk/free_stock_image/mathematicsjpg-0" TargetMode="External"/><Relationship Id="rId11" Type="http://schemas.openxmlformats.org/officeDocument/2006/relationships/hyperlink" Target="https://gsouto-digitalteacher.blogspot.com/2018/02/schools-lets-talk-world-cancer-day.html" TargetMode="External"/><Relationship Id="rId5" Type="http://schemas.openxmlformats.org/officeDocument/2006/relationships/image" Target="../media/image10.jpeg"/><Relationship Id="rId10" Type="http://schemas.openxmlformats.org/officeDocument/2006/relationships/image" Target="../media/image12.jpg"/><Relationship Id="rId4" Type="http://schemas.openxmlformats.org/officeDocument/2006/relationships/image" Target="../media/image9.png"/><Relationship Id="rId9" Type="http://schemas.openxmlformats.org/officeDocument/2006/relationships/hyperlink" Target="https://en.wikipedia.org/wiki/Fountain_pen"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yOvqLXv88L4"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literacyshed.com/jotun.html"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File:Chilli_pepper_4.svg"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hyperlink" Target="https://en.wikipedia.org/wiki/File:Chilli_pepper_4.svg" TargetMode="External"/><Relationship Id="rId5" Type="http://schemas.openxmlformats.org/officeDocument/2006/relationships/image" Target="../media/image6.png"/><Relationship Id="rId4" Type="http://schemas.openxmlformats.org/officeDocument/2006/relationships/image" Target="../media/image8.jfi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hyperlink" Target="https://en.wikipedia.org/wiki/File:Chilli_pepper_4.svg" TargetMode="External"/><Relationship Id="rId5" Type="http://schemas.openxmlformats.org/officeDocument/2006/relationships/image" Target="../media/image6.png"/><Relationship Id="rId4" Type="http://schemas.openxmlformats.org/officeDocument/2006/relationships/image" Target="../media/image8.jfi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0D1173B-FBCA-4F2A-AB78-7DB51EC95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B08DCF8-02FA-4015-A96A-7F8A89EBC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Title 1">
            <a:extLst>
              <a:ext uri="{FF2B5EF4-FFF2-40B4-BE49-F238E27FC236}">
                <a16:creationId xmlns:a16="http://schemas.microsoft.com/office/drawing/2014/main" id="{F5CADCA8-2942-497A-8C7C-F3050F6FCD0C}"/>
              </a:ext>
            </a:extLst>
          </p:cNvPr>
          <p:cNvSpPr>
            <a:spLocks noGrp="1"/>
          </p:cNvSpPr>
          <p:nvPr>
            <p:ph type="ctrTitle"/>
          </p:nvPr>
        </p:nvSpPr>
        <p:spPr>
          <a:xfrm>
            <a:off x="5770072" y="964769"/>
            <a:ext cx="4966432" cy="2376915"/>
          </a:xfrm>
        </p:spPr>
        <p:txBody>
          <a:bodyPr>
            <a:normAutofit/>
          </a:bodyPr>
          <a:lstStyle/>
          <a:p>
            <a:r>
              <a:rPr lang="en-GB" sz="4200" dirty="0"/>
              <a:t>St Mary’s RC primary school </a:t>
            </a:r>
            <a:br>
              <a:rPr lang="en-GB" sz="4200" dirty="0"/>
            </a:br>
            <a:r>
              <a:rPr lang="en-GB" sz="4200" dirty="0"/>
              <a:t>Thursday 11.02.21</a:t>
            </a:r>
            <a:endParaRPr lang="en-US" sz="4200" dirty="0"/>
          </a:p>
        </p:txBody>
      </p:sp>
      <p:sp>
        <p:nvSpPr>
          <p:cNvPr id="7" name="Subtitle 6">
            <a:extLst>
              <a:ext uri="{FF2B5EF4-FFF2-40B4-BE49-F238E27FC236}">
                <a16:creationId xmlns:a16="http://schemas.microsoft.com/office/drawing/2014/main" id="{B5EB4A20-0EE9-4ACC-B46C-5E53D0378A07}"/>
              </a:ext>
            </a:extLst>
          </p:cNvPr>
          <p:cNvSpPr>
            <a:spLocks noGrp="1"/>
          </p:cNvSpPr>
          <p:nvPr>
            <p:ph type="subTitle" idx="1"/>
          </p:nvPr>
        </p:nvSpPr>
        <p:spPr>
          <a:xfrm>
            <a:off x="5770074" y="3529159"/>
            <a:ext cx="4972063" cy="1612688"/>
          </a:xfrm>
        </p:spPr>
        <p:txBody>
          <a:bodyPr>
            <a:normAutofit/>
          </a:bodyPr>
          <a:lstStyle/>
          <a:p>
            <a:r>
              <a:rPr lang="en-GB" dirty="0"/>
              <a:t>P3 and P4</a:t>
            </a:r>
          </a:p>
        </p:txBody>
      </p:sp>
      <p:grpSp>
        <p:nvGrpSpPr>
          <p:cNvPr id="19" name="Group 18">
            <a:extLst>
              <a:ext uri="{FF2B5EF4-FFF2-40B4-BE49-F238E27FC236}">
                <a16:creationId xmlns:a16="http://schemas.microsoft.com/office/drawing/2014/main" id="{72EFD7EB-F887-4187-BD35-2F6584E9E0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8" y="482171"/>
            <a:ext cx="4641751" cy="5149101"/>
            <a:chOff x="7463259" y="583365"/>
            <a:chExt cx="4641750" cy="5181928"/>
          </a:xfrm>
        </p:grpSpPr>
        <p:sp>
          <p:nvSpPr>
            <p:cNvPr id="20" name="Rectangle 19">
              <a:extLst>
                <a:ext uri="{FF2B5EF4-FFF2-40B4-BE49-F238E27FC236}">
                  <a16:creationId xmlns:a16="http://schemas.microsoft.com/office/drawing/2014/main" id="{D802ABCE-86EF-458C-B776-FBEE5B3ED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F257E23-BAFF-4E5A-9DCD-5EB001A23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2">
            <a:extLst>
              <a:ext uri="{FF2B5EF4-FFF2-40B4-BE49-F238E27FC236}">
                <a16:creationId xmlns:a16="http://schemas.microsoft.com/office/drawing/2014/main" id="{7E30C0D8-AD45-47DE-ACC1-AA48F84CA2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11171"/>
          <a:stretch/>
        </p:blipFill>
        <p:spPr bwMode="auto">
          <a:xfrm>
            <a:off x="1271223" y="1116345"/>
            <a:ext cx="3362141" cy="3866172"/>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480890EC-EC50-46D3-879E-63EDF4D06C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70073" y="3526496"/>
            <a:ext cx="4959505"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5" name="Picture 24">
            <a:extLst>
              <a:ext uri="{FF2B5EF4-FFF2-40B4-BE49-F238E27FC236}">
                <a16:creationId xmlns:a16="http://schemas.microsoft.com/office/drawing/2014/main" id="{971F6991-E635-48F8-9309-D5A5C1ECBF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26">
            <a:extLst>
              <a:ext uri="{FF2B5EF4-FFF2-40B4-BE49-F238E27FC236}">
                <a16:creationId xmlns:a16="http://schemas.microsoft.com/office/drawing/2014/main" id="{3ACF2F98-1DF0-4594-9502-F2B79E795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787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31FDE-4CC5-45B9-92A4-0D8FCA3C4843}"/>
              </a:ext>
            </a:extLst>
          </p:cNvPr>
          <p:cNvSpPr>
            <a:spLocks noGrp="1"/>
          </p:cNvSpPr>
          <p:nvPr>
            <p:ph type="title"/>
          </p:nvPr>
        </p:nvSpPr>
        <p:spPr/>
        <p:txBody>
          <a:bodyPr>
            <a:normAutofit fontScale="90000"/>
          </a:bodyPr>
          <a:lstStyle/>
          <a:p>
            <a:r>
              <a:rPr lang="en-GB" dirty="0"/>
              <a:t>Numeracy</a:t>
            </a:r>
            <a:br>
              <a:rPr lang="en-GB" dirty="0"/>
            </a:br>
            <a:r>
              <a:rPr lang="en-GB" sz="3100" dirty="0">
                <a:hlinkClick r:id="rId2"/>
              </a:rPr>
              <a:t>https://www.topmarks.co.uk/maths-games/daily10</a:t>
            </a:r>
            <a:r>
              <a:rPr lang="en-GB" sz="3100" dirty="0"/>
              <a:t> </a:t>
            </a:r>
            <a:endParaRPr lang="en-GB" dirty="0"/>
          </a:p>
        </p:txBody>
      </p:sp>
      <p:graphicFrame>
        <p:nvGraphicFramePr>
          <p:cNvPr id="4" name="Table 4">
            <a:extLst>
              <a:ext uri="{FF2B5EF4-FFF2-40B4-BE49-F238E27FC236}">
                <a16:creationId xmlns:a16="http://schemas.microsoft.com/office/drawing/2014/main" id="{C40AF654-F6D8-49BC-85BA-45FAE4432989}"/>
              </a:ext>
            </a:extLst>
          </p:cNvPr>
          <p:cNvGraphicFramePr>
            <a:graphicFrameLocks noGrp="1"/>
          </p:cNvGraphicFramePr>
          <p:nvPr>
            <p:ph idx="1"/>
            <p:extLst>
              <p:ext uri="{D42A27DB-BD31-4B8C-83A1-F6EECF244321}">
                <p14:modId xmlns:p14="http://schemas.microsoft.com/office/powerpoint/2010/main" val="2578775749"/>
              </p:ext>
            </p:extLst>
          </p:nvPr>
        </p:nvGraphicFramePr>
        <p:xfrm>
          <a:off x="1450975" y="2016125"/>
          <a:ext cx="9604374" cy="3850640"/>
        </p:xfrm>
        <a:graphic>
          <a:graphicData uri="http://schemas.openxmlformats.org/drawingml/2006/table">
            <a:tbl>
              <a:tblPr firstRow="1" bandRow="1">
                <a:tableStyleId>{5C22544A-7EE6-4342-B048-85BDC9FD1C3A}</a:tableStyleId>
              </a:tblPr>
              <a:tblGrid>
                <a:gridCol w="3201458">
                  <a:extLst>
                    <a:ext uri="{9D8B030D-6E8A-4147-A177-3AD203B41FA5}">
                      <a16:colId xmlns:a16="http://schemas.microsoft.com/office/drawing/2014/main" val="3470159113"/>
                    </a:ext>
                  </a:extLst>
                </a:gridCol>
                <a:gridCol w="3201458">
                  <a:extLst>
                    <a:ext uri="{9D8B030D-6E8A-4147-A177-3AD203B41FA5}">
                      <a16:colId xmlns:a16="http://schemas.microsoft.com/office/drawing/2014/main" val="1278062082"/>
                    </a:ext>
                  </a:extLst>
                </a:gridCol>
                <a:gridCol w="3201458">
                  <a:extLst>
                    <a:ext uri="{9D8B030D-6E8A-4147-A177-3AD203B41FA5}">
                      <a16:colId xmlns:a16="http://schemas.microsoft.com/office/drawing/2014/main" val="821135658"/>
                    </a:ext>
                  </a:extLst>
                </a:gridCol>
              </a:tblGrid>
              <a:tr h="370840">
                <a:tc>
                  <a:txBody>
                    <a:bodyPr/>
                    <a:lstStyle/>
                    <a:p>
                      <a:r>
                        <a:rPr lang="en-GB" dirty="0"/>
                        <a:t>Mild</a:t>
                      </a:r>
                    </a:p>
                  </a:txBody>
                  <a:tcPr/>
                </a:tc>
                <a:tc>
                  <a:txBody>
                    <a:bodyPr/>
                    <a:lstStyle/>
                    <a:p>
                      <a:r>
                        <a:rPr lang="en-GB" dirty="0"/>
                        <a:t>Hot</a:t>
                      </a:r>
                    </a:p>
                  </a:txBody>
                  <a:tcPr/>
                </a:tc>
                <a:tc>
                  <a:txBody>
                    <a:bodyPr/>
                    <a:lstStyle/>
                    <a:p>
                      <a:r>
                        <a:rPr lang="en-GB" dirty="0"/>
                        <a:t>Spicy</a:t>
                      </a:r>
                    </a:p>
                  </a:txBody>
                  <a:tcPr/>
                </a:tc>
                <a:extLst>
                  <a:ext uri="{0D108BD9-81ED-4DB2-BD59-A6C34878D82A}">
                    <a16:rowId xmlns:a16="http://schemas.microsoft.com/office/drawing/2014/main" val="485544311"/>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596818939"/>
                  </a:ext>
                </a:extLst>
              </a:tr>
              <a:tr h="370840">
                <a:tc>
                  <a:txBody>
                    <a:bodyPr/>
                    <a:lstStyle/>
                    <a:p>
                      <a:pPr marL="285750" indent="-285750">
                        <a:buFont typeface="Arial" panose="020B0604020202020204" pitchFamily="34" charset="0"/>
                        <a:buChar char="•"/>
                      </a:pPr>
                      <a:r>
                        <a:rPr lang="en-GB" sz="2000" dirty="0">
                          <a:latin typeface="PrimaryCheynes" panose="020B0500000000000000" pitchFamily="34" charset="0"/>
                        </a:rPr>
                        <a:t>Choose level 2.</a:t>
                      </a:r>
                    </a:p>
                    <a:p>
                      <a:pPr marL="285750" indent="-285750">
                        <a:buFont typeface="Arial" panose="020B0604020202020204" pitchFamily="34" charset="0"/>
                        <a:buChar char="•"/>
                      </a:pPr>
                      <a:r>
                        <a:rPr lang="en-GB" sz="2000" dirty="0">
                          <a:latin typeface="PrimaryCheynes" panose="020B0500000000000000" pitchFamily="34" charset="0"/>
                        </a:rPr>
                        <a:t>Choose Multiplication.</a:t>
                      </a:r>
                    </a:p>
                    <a:p>
                      <a:pPr marL="285750" indent="-285750">
                        <a:buFont typeface="Arial" panose="020B0604020202020204" pitchFamily="34" charset="0"/>
                        <a:buChar char="•"/>
                      </a:pPr>
                      <a:r>
                        <a:rPr lang="en-GB" sz="2000" dirty="0">
                          <a:latin typeface="PrimaryCheynes" panose="020B0500000000000000" pitchFamily="34" charset="0"/>
                        </a:rPr>
                        <a:t>Choose Mixed tables x2, 5, 10.</a:t>
                      </a:r>
                    </a:p>
                    <a:p>
                      <a:pPr marL="285750" indent="-285750">
                        <a:buFont typeface="Arial" panose="020B0604020202020204" pitchFamily="34" charset="0"/>
                        <a:buChar char="•"/>
                      </a:pPr>
                      <a:r>
                        <a:rPr lang="en-GB" sz="2000" dirty="0">
                          <a:latin typeface="PrimaryCheynes" panose="020B0500000000000000" pitchFamily="34" charset="0"/>
                        </a:rPr>
                        <a:t>Choose manual so you can control the time limit.</a:t>
                      </a:r>
                    </a:p>
                    <a:p>
                      <a:pPr marL="285750" indent="-285750">
                        <a:buFont typeface="Arial" panose="020B0604020202020204" pitchFamily="34" charset="0"/>
                        <a:buChar char="•"/>
                      </a:pPr>
                      <a:r>
                        <a:rPr lang="en-GB" sz="2000" dirty="0">
                          <a:latin typeface="PrimaryCheynes" panose="020B0500000000000000" pitchFamily="34" charset="0"/>
                        </a:rPr>
                        <a:t>Mark your answers at the end.</a:t>
                      </a:r>
                    </a:p>
                    <a:p>
                      <a:endParaRPr lang="en-GB" dirty="0"/>
                    </a:p>
                  </a:txBody>
                  <a:tcPr/>
                </a:tc>
                <a:tc>
                  <a:txBody>
                    <a:bodyPr/>
                    <a:lstStyle/>
                    <a:p>
                      <a:pPr marL="285750" indent="-285750">
                        <a:buFont typeface="Arial" panose="020B0604020202020204" pitchFamily="34" charset="0"/>
                        <a:buChar char="•"/>
                      </a:pPr>
                      <a:r>
                        <a:rPr lang="en-GB" dirty="0">
                          <a:latin typeface="PrimaryCheynes" panose="020B0500000000000000" pitchFamily="34" charset="0"/>
                        </a:rPr>
                        <a:t>Choose level 2.</a:t>
                      </a:r>
                    </a:p>
                    <a:p>
                      <a:pPr marL="285750" indent="-285750">
                        <a:buFont typeface="Arial" panose="020B0604020202020204" pitchFamily="34" charset="0"/>
                        <a:buChar char="•"/>
                      </a:pPr>
                      <a:r>
                        <a:rPr lang="en-GB" dirty="0">
                          <a:latin typeface="PrimaryCheynes" panose="020B0500000000000000" pitchFamily="34" charset="0"/>
                        </a:rPr>
                        <a:t>Choose </a:t>
                      </a:r>
                      <a:r>
                        <a:rPr lang="en-GB" dirty="0" err="1">
                          <a:latin typeface="PrimaryCheynes" panose="020B0500000000000000" pitchFamily="34" charset="0"/>
                        </a:rPr>
                        <a:t>Mulitplication</a:t>
                      </a:r>
                      <a:r>
                        <a:rPr lang="en-GB" dirty="0">
                          <a:latin typeface="PrimaryCheynes" panose="020B0500000000000000" pitchFamily="34" charset="0"/>
                        </a:rPr>
                        <a:t>.</a:t>
                      </a:r>
                    </a:p>
                    <a:p>
                      <a:pPr marL="285750" indent="-285750">
                        <a:buFont typeface="Arial" panose="020B0604020202020204" pitchFamily="34" charset="0"/>
                        <a:buChar char="•"/>
                      </a:pPr>
                      <a:r>
                        <a:rPr lang="en-GB" dirty="0">
                          <a:latin typeface="PrimaryCheynes" panose="020B0500000000000000" pitchFamily="34" charset="0"/>
                        </a:rPr>
                        <a:t>Choose Mixed tables x2, 3, 4, 5, 8, 10.</a:t>
                      </a:r>
                    </a:p>
                    <a:p>
                      <a:pPr marL="285750" indent="-285750">
                        <a:buFont typeface="Arial" panose="020B0604020202020204" pitchFamily="34" charset="0"/>
                        <a:buChar char="•"/>
                      </a:pPr>
                      <a:r>
                        <a:rPr lang="en-GB" sz="1800" dirty="0">
                          <a:latin typeface="PrimaryCheynes" panose="020B0500000000000000" pitchFamily="34" charset="0"/>
                        </a:rPr>
                        <a:t>Choose manual so you can control the time limit.</a:t>
                      </a:r>
                    </a:p>
                    <a:p>
                      <a:pPr marL="285750" indent="-285750">
                        <a:buFont typeface="Arial" panose="020B0604020202020204" pitchFamily="34" charset="0"/>
                        <a:buChar char="•"/>
                      </a:pPr>
                      <a:r>
                        <a:rPr lang="en-GB" sz="1800" dirty="0">
                          <a:latin typeface="PrimaryCheynes" panose="020B0500000000000000" pitchFamily="34" charset="0"/>
                        </a:rPr>
                        <a:t>Mark your answers at the end.</a:t>
                      </a:r>
                    </a:p>
                    <a:p>
                      <a:endParaRPr lang="en-GB" dirty="0"/>
                    </a:p>
                  </a:txBody>
                  <a:tcPr/>
                </a:tc>
                <a:tc>
                  <a:txBody>
                    <a:bodyPr/>
                    <a:lstStyle/>
                    <a:p>
                      <a:pPr marL="285750" indent="-285750">
                        <a:buFont typeface="Arial" panose="020B0604020202020204" pitchFamily="34" charset="0"/>
                        <a:buChar char="•"/>
                      </a:pPr>
                      <a:r>
                        <a:rPr lang="en-GB" dirty="0">
                          <a:latin typeface="PrimaryCheynes" panose="020B0500000000000000" pitchFamily="34" charset="0"/>
                        </a:rPr>
                        <a:t>Choose level 5.</a:t>
                      </a:r>
                    </a:p>
                    <a:p>
                      <a:pPr marL="285750" indent="-285750">
                        <a:buFont typeface="Arial" panose="020B0604020202020204" pitchFamily="34" charset="0"/>
                        <a:buChar char="•"/>
                      </a:pPr>
                      <a:r>
                        <a:rPr lang="en-GB" dirty="0">
                          <a:latin typeface="PrimaryCheynes" panose="020B0500000000000000" pitchFamily="34" charset="0"/>
                        </a:rPr>
                        <a:t>Choose Multiplication</a:t>
                      </a:r>
                    </a:p>
                    <a:p>
                      <a:pPr marL="285750" indent="-285750">
                        <a:buFont typeface="Arial" panose="020B0604020202020204" pitchFamily="34" charset="0"/>
                        <a:buChar char="•"/>
                      </a:pPr>
                      <a:r>
                        <a:rPr lang="en-GB" dirty="0">
                          <a:latin typeface="PrimaryCheynes" panose="020B0500000000000000" pitchFamily="34" charset="0"/>
                        </a:rPr>
                        <a:t>Choose Mixed tables x2, 3, 4, 5, 8, 10.</a:t>
                      </a:r>
                    </a:p>
                    <a:p>
                      <a:pPr marL="285750" indent="-285750">
                        <a:buFont typeface="Arial" panose="020B0604020202020204" pitchFamily="34" charset="0"/>
                        <a:buChar char="•"/>
                      </a:pPr>
                      <a:r>
                        <a:rPr lang="en-GB" sz="1800" dirty="0">
                          <a:latin typeface="PrimaryCheynes" panose="020B0500000000000000" pitchFamily="34" charset="0"/>
                        </a:rPr>
                        <a:t>Choose manual so you can control the time limit.</a:t>
                      </a:r>
                    </a:p>
                    <a:p>
                      <a:pPr marL="285750" indent="-285750">
                        <a:buFont typeface="Arial" panose="020B0604020202020204" pitchFamily="34" charset="0"/>
                        <a:buChar char="•"/>
                      </a:pPr>
                      <a:r>
                        <a:rPr lang="en-GB" sz="1800" dirty="0">
                          <a:latin typeface="PrimaryCheynes" panose="020B0500000000000000" pitchFamily="34" charset="0"/>
                        </a:rPr>
                        <a:t>Mark your answers at the end.</a:t>
                      </a:r>
                    </a:p>
                    <a:p>
                      <a:endParaRPr lang="en-GB" dirty="0"/>
                    </a:p>
                  </a:txBody>
                  <a:tcPr/>
                </a:tc>
                <a:extLst>
                  <a:ext uri="{0D108BD9-81ED-4DB2-BD59-A6C34878D82A}">
                    <a16:rowId xmlns:a16="http://schemas.microsoft.com/office/drawing/2014/main" val="2541324755"/>
                  </a:ext>
                </a:extLst>
              </a:tr>
            </a:tbl>
          </a:graphicData>
        </a:graphic>
      </p:graphicFrame>
    </p:spTree>
    <p:extLst>
      <p:ext uri="{BB962C8B-B14F-4D97-AF65-F5344CB8AC3E}">
        <p14:creationId xmlns:p14="http://schemas.microsoft.com/office/powerpoint/2010/main" val="3843611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0E3B0-0D07-4C10-A31C-8B97DBEA9048}"/>
              </a:ext>
            </a:extLst>
          </p:cNvPr>
          <p:cNvSpPr>
            <a:spLocks noGrp="1"/>
          </p:cNvSpPr>
          <p:nvPr>
            <p:ph type="title"/>
          </p:nvPr>
        </p:nvSpPr>
        <p:spPr>
          <a:xfrm>
            <a:off x="124240" y="262079"/>
            <a:ext cx="9603275" cy="1049235"/>
          </a:xfrm>
        </p:spPr>
        <p:txBody>
          <a:bodyPr/>
          <a:lstStyle/>
          <a:p>
            <a:r>
              <a:rPr lang="en-GB" dirty="0"/>
              <a:t>Weekly Journal</a:t>
            </a:r>
          </a:p>
        </p:txBody>
      </p:sp>
      <p:sp>
        <p:nvSpPr>
          <p:cNvPr id="3" name="Content Placeholder 2">
            <a:extLst>
              <a:ext uri="{FF2B5EF4-FFF2-40B4-BE49-F238E27FC236}">
                <a16:creationId xmlns:a16="http://schemas.microsoft.com/office/drawing/2014/main" id="{B20F1F11-E072-42E8-88BB-C5DF580EA038}"/>
              </a:ext>
            </a:extLst>
          </p:cNvPr>
          <p:cNvSpPr>
            <a:spLocks noGrp="1"/>
          </p:cNvSpPr>
          <p:nvPr>
            <p:ph idx="1"/>
          </p:nvPr>
        </p:nvSpPr>
        <p:spPr>
          <a:xfrm>
            <a:off x="1294362" y="1395800"/>
            <a:ext cx="9603275" cy="3450613"/>
          </a:xfrm>
        </p:spPr>
        <p:txBody>
          <a:bodyPr>
            <a:normAutofit fontScale="85000" lnSpcReduction="10000"/>
          </a:bodyPr>
          <a:lstStyle/>
          <a:p>
            <a:r>
              <a:rPr lang="en-GB" dirty="0">
                <a:latin typeface="PrimaryCheynes" panose="020B0500000000000000" pitchFamily="34" charset="0"/>
              </a:rPr>
              <a:t>For the Weekly Journal we would like to hear about how you are experiencing your learning. </a:t>
            </a:r>
          </a:p>
          <a:p>
            <a:pPr marL="0" indent="0">
              <a:buNone/>
            </a:pPr>
            <a:endParaRPr lang="en-GB" dirty="0">
              <a:latin typeface="PrimaryCheynes" panose="020B0500000000000000" pitchFamily="34" charset="0"/>
            </a:endParaRPr>
          </a:p>
          <a:p>
            <a:r>
              <a:rPr lang="en-GB" dirty="0">
                <a:latin typeface="PrimaryCheynes" panose="020B0500000000000000" pitchFamily="34" charset="0"/>
              </a:rPr>
              <a:t>In your jotters please tell us what has been your favourite thing you have done in learning this week and tell us why. Have you enjoyed completing your learning at home with family? Do you enjoy going at your own pace?</a:t>
            </a:r>
          </a:p>
          <a:p>
            <a:r>
              <a:rPr lang="en-GB" dirty="0">
                <a:latin typeface="PrimaryCheynes" panose="020B0500000000000000" pitchFamily="34" charset="0"/>
              </a:rPr>
              <a:t>We would also like to know if there has been anything you have missed not being in school. Do you miss your friends? Do you miss your teachers? </a:t>
            </a:r>
          </a:p>
          <a:p>
            <a:r>
              <a:rPr lang="en-GB" dirty="0">
                <a:latin typeface="PrimaryCheynes" panose="020B0500000000000000" pitchFamily="34" charset="0"/>
              </a:rPr>
              <a:t>If you have the know how and would rather make a video of yourself we would be more than happy to receive these to know how you are getting on and see your smiling faces.</a:t>
            </a:r>
          </a:p>
        </p:txBody>
      </p:sp>
      <p:pic>
        <p:nvPicPr>
          <p:cNvPr id="4" name="Recorded Sound">
            <a:hlinkClick r:id="" action="ppaction://media"/>
            <a:extLst>
              <a:ext uri="{FF2B5EF4-FFF2-40B4-BE49-F238E27FC236}">
                <a16:creationId xmlns:a16="http://schemas.microsoft.com/office/drawing/2014/main" id="{F3738D82-AF05-42AE-A374-68F788B3B44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46435" y="481896"/>
            <a:ext cx="609600" cy="609600"/>
          </a:xfrm>
          <a:prstGeom prst="rect">
            <a:avLst/>
          </a:prstGeom>
        </p:spPr>
      </p:pic>
      <p:pic>
        <p:nvPicPr>
          <p:cNvPr id="6" name="Picture 5" descr="Text&#10;&#10;Description automatically generated">
            <a:extLst>
              <a:ext uri="{FF2B5EF4-FFF2-40B4-BE49-F238E27FC236}">
                <a16:creationId xmlns:a16="http://schemas.microsoft.com/office/drawing/2014/main" id="{5F52443F-7DE8-447B-BEB5-3C4D4D6DCDF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0" y="4580388"/>
            <a:ext cx="3028426" cy="1535185"/>
          </a:xfrm>
          <a:prstGeom prst="rect">
            <a:avLst/>
          </a:prstGeom>
        </p:spPr>
      </p:pic>
      <p:sp>
        <p:nvSpPr>
          <p:cNvPr id="7" name="TextBox 6">
            <a:extLst>
              <a:ext uri="{FF2B5EF4-FFF2-40B4-BE49-F238E27FC236}">
                <a16:creationId xmlns:a16="http://schemas.microsoft.com/office/drawing/2014/main" id="{F82B1349-F06A-4FC7-A561-440190CEB94C}"/>
              </a:ext>
            </a:extLst>
          </p:cNvPr>
          <p:cNvSpPr txBox="1"/>
          <p:nvPr/>
        </p:nvSpPr>
        <p:spPr>
          <a:xfrm>
            <a:off x="0" y="10483983"/>
            <a:ext cx="3028426" cy="230832"/>
          </a:xfrm>
          <a:prstGeom prst="rect">
            <a:avLst/>
          </a:prstGeom>
          <a:noFill/>
        </p:spPr>
        <p:txBody>
          <a:bodyPr wrap="square" rtlCol="0">
            <a:spAutoFit/>
          </a:bodyPr>
          <a:lstStyle/>
          <a:p>
            <a:r>
              <a:rPr lang="en-GB" sz="900">
                <a:hlinkClick r:id="rId6" tooltip="https://www.freeimageslive.co.uk/free_stock_image/mathematicsjpg-0"/>
              </a:rPr>
              <a:t>This Photo</a:t>
            </a:r>
            <a:r>
              <a:rPr lang="en-GB" sz="900"/>
              <a:t> by Unknown Author is licensed under </a:t>
            </a:r>
            <a:r>
              <a:rPr lang="en-GB" sz="900">
                <a:hlinkClick r:id="rId7" tooltip="https://creativecommons.org/licenses/by/3.0/"/>
              </a:rPr>
              <a:t>CC BY</a:t>
            </a:r>
            <a:endParaRPr lang="en-GB" sz="900"/>
          </a:p>
        </p:txBody>
      </p:sp>
      <p:pic>
        <p:nvPicPr>
          <p:cNvPr id="9" name="Picture 8" descr="A pencil on a piece of paper&#10;&#10;Description automatically generated with low confidence">
            <a:extLst>
              <a:ext uri="{FF2B5EF4-FFF2-40B4-BE49-F238E27FC236}">
                <a16:creationId xmlns:a16="http://schemas.microsoft.com/office/drawing/2014/main" id="{CECAAE36-7CD8-4029-817F-A56C3C0C43D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028426" y="4580388"/>
            <a:ext cx="3758268" cy="1535185"/>
          </a:xfrm>
          <a:prstGeom prst="rect">
            <a:avLst/>
          </a:prstGeom>
        </p:spPr>
      </p:pic>
      <p:pic>
        <p:nvPicPr>
          <p:cNvPr id="12" name="Picture 11" descr="A picture containing outdoor, grass, sky, sport&#10;&#10;Description automatically generated">
            <a:extLst>
              <a:ext uri="{FF2B5EF4-FFF2-40B4-BE49-F238E27FC236}">
                <a16:creationId xmlns:a16="http://schemas.microsoft.com/office/drawing/2014/main" id="{C3A29FFC-9317-4B94-BC1F-B694C686B507}"/>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6786694" y="4580387"/>
            <a:ext cx="3059672" cy="1535185"/>
          </a:xfrm>
          <a:prstGeom prst="rect">
            <a:avLst/>
          </a:prstGeom>
        </p:spPr>
      </p:pic>
      <p:pic>
        <p:nvPicPr>
          <p:cNvPr id="14" name="Picture 13">
            <a:extLst>
              <a:ext uri="{FF2B5EF4-FFF2-40B4-BE49-F238E27FC236}">
                <a16:creationId xmlns:a16="http://schemas.microsoft.com/office/drawing/2014/main" id="{20A5DA66-61DE-40D0-829F-CB457DE62DDE}"/>
              </a:ext>
            </a:extLst>
          </p:cNvPr>
          <p:cNvPicPr>
            <a:picLocks noChangeAspect="1"/>
          </p:cNvPicPr>
          <p:nvPr/>
        </p:nvPicPr>
        <p:blipFill>
          <a:blip r:embed="rId12"/>
          <a:stretch>
            <a:fillRect/>
          </a:stretch>
        </p:blipFill>
        <p:spPr>
          <a:xfrm>
            <a:off x="9846366" y="4580387"/>
            <a:ext cx="2259256" cy="1535185"/>
          </a:xfrm>
          <a:prstGeom prst="rect">
            <a:avLst/>
          </a:prstGeom>
        </p:spPr>
      </p:pic>
    </p:spTree>
    <p:extLst>
      <p:ext uri="{BB962C8B-B14F-4D97-AF65-F5344CB8AC3E}">
        <p14:creationId xmlns:p14="http://schemas.microsoft.com/office/powerpoint/2010/main" val="72768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75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667810-8896-4415-83EA-EE45CE304B2E}"/>
              </a:ext>
            </a:extLst>
          </p:cNvPr>
          <p:cNvSpPr txBox="1"/>
          <p:nvPr/>
        </p:nvSpPr>
        <p:spPr>
          <a:xfrm>
            <a:off x="162732" y="263472"/>
            <a:ext cx="6639959" cy="646331"/>
          </a:xfrm>
          <a:prstGeom prst="rect">
            <a:avLst/>
          </a:prstGeom>
          <a:noFill/>
        </p:spPr>
        <p:txBody>
          <a:bodyPr wrap="none" rtlCol="0">
            <a:spAutoFit/>
          </a:bodyPr>
          <a:lstStyle/>
          <a:p>
            <a:r>
              <a:rPr lang="en-GB" sz="3600" b="1" u="sng" dirty="0">
                <a:latin typeface="PrimaryCheynes" panose="020B0500000000000000" pitchFamily="34" charset="0"/>
              </a:rPr>
              <a:t>Interactive School Assembly</a:t>
            </a:r>
          </a:p>
        </p:txBody>
      </p:sp>
      <p:sp>
        <p:nvSpPr>
          <p:cNvPr id="3" name="TextBox 2">
            <a:extLst>
              <a:ext uri="{FF2B5EF4-FFF2-40B4-BE49-F238E27FC236}">
                <a16:creationId xmlns:a16="http://schemas.microsoft.com/office/drawing/2014/main" id="{F614CBF8-CDE5-46F6-AC0A-D4DAFE7F39D0}"/>
              </a:ext>
            </a:extLst>
          </p:cNvPr>
          <p:cNvSpPr txBox="1"/>
          <p:nvPr/>
        </p:nvSpPr>
        <p:spPr>
          <a:xfrm>
            <a:off x="162732" y="1705590"/>
            <a:ext cx="7980852" cy="646331"/>
          </a:xfrm>
          <a:prstGeom prst="rect">
            <a:avLst/>
          </a:prstGeom>
          <a:noFill/>
        </p:spPr>
        <p:txBody>
          <a:bodyPr wrap="square" rtlCol="0">
            <a:spAutoFit/>
          </a:bodyPr>
          <a:lstStyle/>
          <a:p>
            <a:r>
              <a:rPr lang="en-GB" dirty="0">
                <a:latin typeface="PrimaryCheynes" panose="020B0500000000000000" pitchFamily="34" charset="0"/>
              </a:rPr>
              <a:t>Please follow the link on the P3 and P4 blog for an invite into the </a:t>
            </a:r>
            <a:r>
              <a:rPr lang="en-GB">
                <a:latin typeface="PrimaryCheynes" panose="020B0500000000000000" pitchFamily="34" charset="0"/>
              </a:rPr>
              <a:t>school assembly </a:t>
            </a:r>
            <a:r>
              <a:rPr lang="en-GB" dirty="0">
                <a:latin typeface="PrimaryCheynes" panose="020B0500000000000000" pitchFamily="34" charset="0"/>
              </a:rPr>
              <a:t>via Microsoft Teams. </a:t>
            </a:r>
          </a:p>
        </p:txBody>
      </p:sp>
      <p:sp>
        <p:nvSpPr>
          <p:cNvPr id="6" name="Rectangle 5">
            <a:extLst>
              <a:ext uri="{FF2B5EF4-FFF2-40B4-BE49-F238E27FC236}">
                <a16:creationId xmlns:a16="http://schemas.microsoft.com/office/drawing/2014/main" id="{E0F4BD19-FC5A-4431-808B-B513D1BDFBBB}"/>
              </a:ext>
            </a:extLst>
          </p:cNvPr>
          <p:cNvSpPr/>
          <p:nvPr/>
        </p:nvSpPr>
        <p:spPr>
          <a:xfrm>
            <a:off x="8238836" y="1311564"/>
            <a:ext cx="3666837" cy="42856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pic>
        <p:nvPicPr>
          <p:cNvPr id="5" name="Picture 4">
            <a:extLst>
              <a:ext uri="{FF2B5EF4-FFF2-40B4-BE49-F238E27FC236}">
                <a16:creationId xmlns:a16="http://schemas.microsoft.com/office/drawing/2014/main" id="{652F908F-1E47-4860-9B89-6F1F1E9C688F}"/>
              </a:ext>
            </a:extLst>
          </p:cNvPr>
          <p:cNvPicPr>
            <a:picLocks noChangeAspect="1"/>
          </p:cNvPicPr>
          <p:nvPr/>
        </p:nvPicPr>
        <p:blipFill>
          <a:blip r:embed="rId2"/>
          <a:stretch>
            <a:fillRect/>
          </a:stretch>
        </p:blipFill>
        <p:spPr>
          <a:xfrm>
            <a:off x="8387495" y="1496400"/>
            <a:ext cx="3359187" cy="3865199"/>
          </a:xfrm>
          <a:prstGeom prst="rect">
            <a:avLst/>
          </a:prstGeom>
        </p:spPr>
      </p:pic>
    </p:spTree>
    <p:extLst>
      <p:ext uri="{BB962C8B-B14F-4D97-AF65-F5344CB8AC3E}">
        <p14:creationId xmlns:p14="http://schemas.microsoft.com/office/powerpoint/2010/main" val="465528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82E23A-85DD-4BA5-9218-25C2E335C569}"/>
              </a:ext>
            </a:extLst>
          </p:cNvPr>
          <p:cNvSpPr txBox="1"/>
          <p:nvPr/>
        </p:nvSpPr>
        <p:spPr>
          <a:xfrm>
            <a:off x="154982" y="232474"/>
            <a:ext cx="2224008" cy="584775"/>
          </a:xfrm>
          <a:prstGeom prst="rect">
            <a:avLst/>
          </a:prstGeom>
          <a:noFill/>
        </p:spPr>
        <p:txBody>
          <a:bodyPr wrap="square" rtlCol="0">
            <a:spAutoFit/>
          </a:bodyPr>
          <a:lstStyle/>
          <a:p>
            <a:r>
              <a:rPr lang="en-GB" sz="3200" b="1" u="sng" dirty="0">
                <a:latin typeface="PrimaryCheynes" panose="020B0500000000000000" pitchFamily="34" charset="0"/>
              </a:rPr>
              <a:t>P.E</a:t>
            </a:r>
          </a:p>
        </p:txBody>
      </p:sp>
      <p:sp>
        <p:nvSpPr>
          <p:cNvPr id="3" name="TextBox 2">
            <a:extLst>
              <a:ext uri="{FF2B5EF4-FFF2-40B4-BE49-F238E27FC236}">
                <a16:creationId xmlns:a16="http://schemas.microsoft.com/office/drawing/2014/main" id="{59B8358A-3F50-4D9D-9DDF-9246C32016F6}"/>
              </a:ext>
            </a:extLst>
          </p:cNvPr>
          <p:cNvSpPr txBox="1"/>
          <p:nvPr/>
        </p:nvSpPr>
        <p:spPr>
          <a:xfrm>
            <a:off x="154982" y="977707"/>
            <a:ext cx="9359229" cy="369332"/>
          </a:xfrm>
          <a:prstGeom prst="rect">
            <a:avLst/>
          </a:prstGeom>
          <a:noFill/>
        </p:spPr>
        <p:txBody>
          <a:bodyPr wrap="none" rtlCol="0">
            <a:spAutoFit/>
          </a:bodyPr>
          <a:lstStyle/>
          <a:p>
            <a:r>
              <a:rPr lang="en-GB" dirty="0">
                <a:latin typeface="PrimaryCheynes" panose="020B0500000000000000" pitchFamily="34" charset="0"/>
              </a:rPr>
              <a:t>Follow the link to Joe Wicks P.E Lesson. Watch the video and complete the activities.  </a:t>
            </a:r>
          </a:p>
        </p:txBody>
      </p:sp>
      <p:sp>
        <p:nvSpPr>
          <p:cNvPr id="4" name="TextBox 3">
            <a:extLst>
              <a:ext uri="{FF2B5EF4-FFF2-40B4-BE49-F238E27FC236}">
                <a16:creationId xmlns:a16="http://schemas.microsoft.com/office/drawing/2014/main" id="{6E08CAF2-BBDC-43B2-A6C8-EA7D822DC3E1}"/>
              </a:ext>
            </a:extLst>
          </p:cNvPr>
          <p:cNvSpPr txBox="1"/>
          <p:nvPr/>
        </p:nvSpPr>
        <p:spPr>
          <a:xfrm>
            <a:off x="519193" y="5326295"/>
            <a:ext cx="7656162" cy="369332"/>
          </a:xfrm>
          <a:prstGeom prst="rect">
            <a:avLst/>
          </a:prstGeom>
          <a:noFill/>
        </p:spPr>
        <p:txBody>
          <a:bodyPr wrap="square" rtlCol="0">
            <a:spAutoFit/>
          </a:bodyPr>
          <a:lstStyle/>
          <a:p>
            <a:r>
              <a:rPr lang="en-GB" dirty="0">
                <a:hlinkClick r:id="rId2"/>
              </a:rPr>
              <a:t>https://www.youtube.com/watch?v=yOvqLXv88L4</a:t>
            </a:r>
            <a:endParaRPr lang="en-GB" dirty="0"/>
          </a:p>
        </p:txBody>
      </p:sp>
      <p:pic>
        <p:nvPicPr>
          <p:cNvPr id="7" name="Picture 6" descr="A picture containing floor&#10;&#10;Description automatically generated">
            <a:extLst>
              <a:ext uri="{FF2B5EF4-FFF2-40B4-BE49-F238E27FC236}">
                <a16:creationId xmlns:a16="http://schemas.microsoft.com/office/drawing/2014/main" id="{D92FEFD3-620E-4894-98C3-4A0F2FC3A1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986" y="1347039"/>
            <a:ext cx="9429750" cy="3924160"/>
          </a:xfrm>
          <a:prstGeom prst="rect">
            <a:avLst/>
          </a:prstGeom>
        </p:spPr>
      </p:pic>
    </p:spTree>
    <p:extLst>
      <p:ext uri="{BB962C8B-B14F-4D97-AF65-F5344CB8AC3E}">
        <p14:creationId xmlns:p14="http://schemas.microsoft.com/office/powerpoint/2010/main" val="470946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2AE9A-952C-4B4D-B6B7-9ED08E3D0CE9}"/>
              </a:ext>
            </a:extLst>
          </p:cNvPr>
          <p:cNvSpPr>
            <a:spLocks noGrp="1"/>
          </p:cNvSpPr>
          <p:nvPr>
            <p:ph type="title"/>
          </p:nvPr>
        </p:nvSpPr>
        <p:spPr>
          <a:xfrm>
            <a:off x="1294362" y="1156211"/>
            <a:ext cx="9603275" cy="1049235"/>
          </a:xfrm>
        </p:spPr>
        <p:txBody>
          <a:bodyPr/>
          <a:lstStyle/>
          <a:p>
            <a:pPr algn="ctr"/>
            <a:r>
              <a:rPr lang="en-GB" dirty="0">
                <a:latin typeface="PrimaryCheynes" panose="020B0500000000000000" pitchFamily="34" charset="0"/>
              </a:rPr>
              <a:t>Night time prayer</a:t>
            </a:r>
            <a:endParaRPr lang="en-US" dirty="0">
              <a:latin typeface="PrimaryCheynes" panose="020B0500000000000000" pitchFamily="34" charset="0"/>
            </a:endParaRPr>
          </a:p>
        </p:txBody>
      </p:sp>
      <p:sp>
        <p:nvSpPr>
          <p:cNvPr id="3" name="Content Placeholder 2">
            <a:extLst>
              <a:ext uri="{FF2B5EF4-FFF2-40B4-BE49-F238E27FC236}">
                <a16:creationId xmlns:a16="http://schemas.microsoft.com/office/drawing/2014/main" id="{5604C375-6C2E-ED42-B450-2FD82B74D3FE}"/>
              </a:ext>
            </a:extLst>
          </p:cNvPr>
          <p:cNvSpPr>
            <a:spLocks noGrp="1"/>
          </p:cNvSpPr>
          <p:nvPr>
            <p:ph idx="1"/>
          </p:nvPr>
        </p:nvSpPr>
        <p:spPr/>
        <p:txBody>
          <a:bodyPr>
            <a:normAutofit/>
          </a:bodyPr>
          <a:lstStyle/>
          <a:p>
            <a:pPr algn="ctr"/>
            <a:r>
              <a:rPr lang="en-US" sz="2400" dirty="0">
                <a:solidFill>
                  <a:srgbClr val="0B385D"/>
                </a:solidFill>
                <a:latin typeface="PrimaryCheynes" panose="020B0500000000000000" pitchFamily="34" charset="0"/>
              </a:rPr>
              <a:t>God our Father, I come to say</a:t>
            </a:r>
            <a:r>
              <a:rPr lang="en-GB" sz="2400" dirty="0">
                <a:solidFill>
                  <a:srgbClr val="0B385D"/>
                </a:solidFill>
                <a:latin typeface="PrimaryCheynes" panose="020B0500000000000000" pitchFamily="34" charset="0"/>
              </a:rPr>
              <a:t> thank</a:t>
            </a:r>
            <a:r>
              <a:rPr lang="en-US" sz="2400" dirty="0">
                <a:solidFill>
                  <a:srgbClr val="0B385D"/>
                </a:solidFill>
                <a:latin typeface="PrimaryCheynes" panose="020B0500000000000000" pitchFamily="34" charset="0"/>
              </a:rPr>
              <a:t> you for your love today.</a:t>
            </a:r>
            <a:endParaRPr lang="en-GB" sz="2400" dirty="0">
              <a:solidFill>
                <a:srgbClr val="0B385D"/>
              </a:solidFill>
              <a:latin typeface="PrimaryCheynes" panose="020B0500000000000000" pitchFamily="34" charset="0"/>
            </a:endParaRPr>
          </a:p>
          <a:p>
            <a:pPr algn="ctr"/>
            <a:r>
              <a:rPr lang="en-US" sz="2400" dirty="0">
                <a:solidFill>
                  <a:srgbClr val="0B385D"/>
                </a:solidFill>
                <a:latin typeface="PrimaryCheynes" panose="020B0500000000000000" pitchFamily="34" charset="0"/>
              </a:rPr>
              <a:t>Thank you for my family</a:t>
            </a:r>
            <a:r>
              <a:rPr lang="en-GB" sz="2400" dirty="0">
                <a:solidFill>
                  <a:srgbClr val="0B385D"/>
                </a:solidFill>
                <a:latin typeface="PrimaryCheynes" panose="020B0500000000000000" pitchFamily="34" charset="0"/>
              </a:rPr>
              <a:t> and </a:t>
            </a:r>
            <a:r>
              <a:rPr lang="en-US" sz="2400" dirty="0">
                <a:solidFill>
                  <a:srgbClr val="0B385D"/>
                </a:solidFill>
                <a:latin typeface="PrimaryCheynes" panose="020B0500000000000000" pitchFamily="34" charset="0"/>
              </a:rPr>
              <a:t> all the friends you give to me.</a:t>
            </a:r>
            <a:endParaRPr lang="en-GB" sz="2400" dirty="0">
              <a:solidFill>
                <a:srgbClr val="0B385D"/>
              </a:solidFill>
              <a:latin typeface="PrimaryCheynes" panose="020B0500000000000000" pitchFamily="34" charset="0"/>
            </a:endParaRPr>
          </a:p>
          <a:p>
            <a:pPr algn="ctr"/>
            <a:r>
              <a:rPr lang="en-US" sz="2400" dirty="0">
                <a:solidFill>
                  <a:srgbClr val="0B385D"/>
                </a:solidFill>
                <a:latin typeface="PrimaryCheynes" panose="020B0500000000000000" pitchFamily="34" charset="0"/>
              </a:rPr>
              <a:t>Guard me in the dark of night</a:t>
            </a:r>
            <a:r>
              <a:rPr lang="en-GB" sz="2400" dirty="0">
                <a:solidFill>
                  <a:srgbClr val="0B385D"/>
                </a:solidFill>
                <a:latin typeface="PrimaryCheynes" panose="020B0500000000000000" pitchFamily="34" charset="0"/>
              </a:rPr>
              <a:t> and</a:t>
            </a:r>
            <a:r>
              <a:rPr lang="en-US" sz="2400" dirty="0">
                <a:solidFill>
                  <a:srgbClr val="0B385D"/>
                </a:solidFill>
                <a:latin typeface="PrimaryCheynes" panose="020B0500000000000000" pitchFamily="34" charset="0"/>
              </a:rPr>
              <a:t> in the morning send your light.Amen.</a:t>
            </a:r>
            <a:endParaRPr lang="en-GB" sz="2800" dirty="0">
              <a:latin typeface="PrimaryCheynes" panose="020B0500000000000000" pitchFamily="34" charset="0"/>
            </a:endParaRPr>
          </a:p>
        </p:txBody>
      </p:sp>
    </p:spTree>
    <p:extLst>
      <p:ext uri="{BB962C8B-B14F-4D97-AF65-F5344CB8AC3E}">
        <p14:creationId xmlns:p14="http://schemas.microsoft.com/office/powerpoint/2010/main" val="3586659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5E5D6-5D42-4DD3-A639-4E598A6F34A2}"/>
              </a:ext>
            </a:extLst>
          </p:cNvPr>
          <p:cNvSpPr txBox="1">
            <a:spLocks/>
          </p:cNvSpPr>
          <p:nvPr/>
        </p:nvSpPr>
        <p:spPr>
          <a:xfrm>
            <a:off x="3752973" y="342420"/>
            <a:ext cx="7645572" cy="104923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sz="3600" dirty="0">
                <a:latin typeface="PrimaryCheynes" panose="020B0500000000000000" pitchFamily="34" charset="0"/>
              </a:rPr>
              <a:t>Morning Prayer</a:t>
            </a:r>
            <a:endParaRPr lang="en-US" sz="3600" dirty="0">
              <a:latin typeface="PrimaryCheynes" panose="020B0500000000000000" pitchFamily="34" charset="0"/>
            </a:endParaRPr>
          </a:p>
        </p:txBody>
      </p:sp>
      <p:sp>
        <p:nvSpPr>
          <p:cNvPr id="3" name="Content Placeholder 2">
            <a:extLst>
              <a:ext uri="{FF2B5EF4-FFF2-40B4-BE49-F238E27FC236}">
                <a16:creationId xmlns:a16="http://schemas.microsoft.com/office/drawing/2014/main" id="{CCC02865-2408-466A-9808-F75B42FBB235}"/>
              </a:ext>
            </a:extLst>
          </p:cNvPr>
          <p:cNvSpPr txBox="1">
            <a:spLocks/>
          </p:cNvSpPr>
          <p:nvPr/>
        </p:nvSpPr>
        <p:spPr>
          <a:xfrm>
            <a:off x="1173283" y="1391655"/>
            <a:ext cx="9603275" cy="3450613"/>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GB" sz="2800" dirty="0">
                <a:latin typeface="PrimaryCheynes" panose="020B0500000000000000" pitchFamily="34" charset="0"/>
              </a:rPr>
              <a:t>Father in heaven you love me</a:t>
            </a:r>
          </a:p>
          <a:p>
            <a:pPr marL="0" indent="0" algn="ctr">
              <a:buNone/>
            </a:pPr>
            <a:r>
              <a:rPr lang="en-GB" sz="2800" dirty="0">
                <a:latin typeface="PrimaryCheynes" panose="020B0500000000000000" pitchFamily="34" charset="0"/>
              </a:rPr>
              <a:t>You are with me night and day</a:t>
            </a:r>
          </a:p>
          <a:p>
            <a:pPr marL="0" indent="0" algn="ctr">
              <a:buNone/>
            </a:pPr>
            <a:r>
              <a:rPr lang="en-GB" sz="2800" dirty="0">
                <a:latin typeface="PrimaryCheynes" panose="020B0500000000000000" pitchFamily="34" charset="0"/>
              </a:rPr>
              <a:t>I want to love you always</a:t>
            </a:r>
          </a:p>
          <a:p>
            <a:pPr marL="0" indent="0" algn="ctr">
              <a:buNone/>
            </a:pPr>
            <a:r>
              <a:rPr lang="en-GB" sz="2800" dirty="0">
                <a:latin typeface="PrimaryCheynes" panose="020B0500000000000000" pitchFamily="34" charset="0"/>
              </a:rPr>
              <a:t>In all I do and say</a:t>
            </a:r>
          </a:p>
          <a:p>
            <a:pPr marL="0" indent="0" algn="ctr">
              <a:buNone/>
            </a:pPr>
            <a:r>
              <a:rPr lang="en-GB" sz="2800" dirty="0">
                <a:latin typeface="PrimaryCheynes" panose="020B0500000000000000" pitchFamily="34" charset="0"/>
              </a:rPr>
              <a:t>I’ll try to please you Father</a:t>
            </a:r>
          </a:p>
          <a:p>
            <a:pPr marL="0" indent="0" algn="ctr">
              <a:buNone/>
            </a:pPr>
            <a:r>
              <a:rPr lang="en-GB" sz="2800" dirty="0">
                <a:latin typeface="PrimaryCheynes" panose="020B0500000000000000" pitchFamily="34" charset="0"/>
              </a:rPr>
              <a:t>Bless me through this day</a:t>
            </a:r>
          </a:p>
          <a:p>
            <a:pPr marL="0" indent="0" algn="ctr">
              <a:buNone/>
            </a:pPr>
            <a:r>
              <a:rPr lang="en-GB" sz="2800" dirty="0">
                <a:latin typeface="PrimaryCheynes" panose="020B0500000000000000" pitchFamily="34" charset="0"/>
              </a:rPr>
              <a:t>Amen</a:t>
            </a:r>
          </a:p>
        </p:txBody>
      </p:sp>
      <p:pic>
        <p:nvPicPr>
          <p:cNvPr id="4" name="Picture 4">
            <a:extLst>
              <a:ext uri="{FF2B5EF4-FFF2-40B4-BE49-F238E27FC236}">
                <a16:creationId xmlns:a16="http://schemas.microsoft.com/office/drawing/2014/main" id="{90594C09-5A6A-4C2B-8A9F-01CF36883F75}"/>
              </a:ext>
            </a:extLst>
          </p:cNvPr>
          <p:cNvPicPr>
            <a:picLocks noChangeAspect="1"/>
          </p:cNvPicPr>
          <p:nvPr/>
        </p:nvPicPr>
        <p:blipFill>
          <a:blip r:embed="rId2"/>
          <a:stretch>
            <a:fillRect/>
          </a:stretch>
        </p:blipFill>
        <p:spPr>
          <a:xfrm>
            <a:off x="0" y="0"/>
            <a:ext cx="1577009" cy="1577009"/>
          </a:xfrm>
          <a:prstGeom prst="rect">
            <a:avLst/>
          </a:prstGeom>
        </p:spPr>
      </p:pic>
    </p:spTree>
    <p:extLst>
      <p:ext uri="{BB962C8B-B14F-4D97-AF65-F5344CB8AC3E}">
        <p14:creationId xmlns:p14="http://schemas.microsoft.com/office/powerpoint/2010/main" val="1080509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3FF59134-A550-4D82-8A02-BD1F05415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142182"/>
          </a:xfrm>
          <a:prstGeom prst="rect">
            <a:avLst/>
          </a:prstGeom>
        </p:spPr>
      </p:pic>
    </p:spTree>
    <p:extLst>
      <p:ext uri="{BB962C8B-B14F-4D97-AF65-F5344CB8AC3E}">
        <p14:creationId xmlns:p14="http://schemas.microsoft.com/office/powerpoint/2010/main" val="2326360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11074-4EA7-4FD6-9C15-AFEA3F340B73}"/>
              </a:ext>
            </a:extLst>
          </p:cNvPr>
          <p:cNvSpPr>
            <a:spLocks noGrp="1"/>
          </p:cNvSpPr>
          <p:nvPr>
            <p:ph type="title"/>
          </p:nvPr>
        </p:nvSpPr>
        <p:spPr/>
        <p:txBody>
          <a:bodyPr/>
          <a:lstStyle/>
          <a:p>
            <a:r>
              <a:rPr lang="en-GB" dirty="0"/>
              <a:t>Literacy - writing</a:t>
            </a:r>
            <a:br>
              <a:rPr lang="en-GB" dirty="0"/>
            </a:br>
            <a:endParaRPr lang="en-GB" dirty="0"/>
          </a:p>
        </p:txBody>
      </p:sp>
      <p:sp>
        <p:nvSpPr>
          <p:cNvPr id="3" name="Content Placeholder 2">
            <a:extLst>
              <a:ext uri="{FF2B5EF4-FFF2-40B4-BE49-F238E27FC236}">
                <a16:creationId xmlns:a16="http://schemas.microsoft.com/office/drawing/2014/main" id="{6FB794DC-8B3D-4E94-B1F0-AAEF8D85CECC}"/>
              </a:ext>
            </a:extLst>
          </p:cNvPr>
          <p:cNvSpPr>
            <a:spLocks noGrp="1"/>
          </p:cNvSpPr>
          <p:nvPr>
            <p:ph idx="1"/>
          </p:nvPr>
        </p:nvSpPr>
        <p:spPr/>
        <p:txBody>
          <a:bodyPr>
            <a:normAutofit/>
          </a:bodyPr>
          <a:lstStyle/>
          <a:p>
            <a:pPr marL="0" indent="0">
              <a:buNone/>
            </a:pPr>
            <a:r>
              <a:rPr lang="en-GB" dirty="0">
                <a:latin typeface="PrimaryCheynes" panose="020B0500000000000000" pitchFamily="34" charset="0"/>
              </a:rPr>
              <a:t>Learning Intention:</a:t>
            </a:r>
          </a:p>
          <a:p>
            <a:pPr marL="0" indent="0">
              <a:buNone/>
            </a:pPr>
            <a:r>
              <a:rPr lang="en-GB" dirty="0">
                <a:latin typeface="PrimaryCheynes" panose="020B0500000000000000" pitchFamily="34" charset="0"/>
              </a:rPr>
              <a:t>We are learning to improve our writing.</a:t>
            </a:r>
          </a:p>
          <a:p>
            <a:pPr marL="0" indent="0">
              <a:buNone/>
            </a:pPr>
            <a:r>
              <a:rPr lang="en-GB" dirty="0">
                <a:latin typeface="PrimaryCheynes" panose="020B0500000000000000" pitchFamily="34" charset="0"/>
              </a:rPr>
              <a:t>Success Criteria:</a:t>
            </a:r>
          </a:p>
          <a:p>
            <a:pPr>
              <a:buFontTx/>
              <a:buChar char="-"/>
            </a:pPr>
            <a:r>
              <a:rPr lang="en-GB" dirty="0">
                <a:latin typeface="PrimaryCheynes" panose="020B0500000000000000" pitchFamily="34" charset="0"/>
              </a:rPr>
              <a:t>I can use adjectives in my sentences.</a:t>
            </a:r>
          </a:p>
          <a:p>
            <a:pPr>
              <a:buFontTx/>
              <a:buChar char="-"/>
            </a:pPr>
            <a:r>
              <a:rPr lang="en-GB" dirty="0">
                <a:latin typeface="PrimaryCheynes" panose="020B0500000000000000" pitchFamily="34" charset="0"/>
              </a:rPr>
              <a:t>I can use connectives in my writing.</a:t>
            </a:r>
          </a:p>
          <a:p>
            <a:pPr>
              <a:buFontTx/>
              <a:buChar char="-"/>
            </a:pPr>
            <a:r>
              <a:rPr lang="en-GB" dirty="0">
                <a:latin typeface="PrimaryCheynes" panose="020B0500000000000000" pitchFamily="34" charset="0"/>
              </a:rPr>
              <a:t>I can use a variety of openers in my writing.</a:t>
            </a:r>
          </a:p>
          <a:p>
            <a:pPr>
              <a:buFontTx/>
              <a:buChar char="-"/>
            </a:pPr>
            <a:endParaRPr lang="en-GB" dirty="0"/>
          </a:p>
        </p:txBody>
      </p:sp>
    </p:spTree>
    <p:extLst>
      <p:ext uri="{BB962C8B-B14F-4D97-AF65-F5344CB8AC3E}">
        <p14:creationId xmlns:p14="http://schemas.microsoft.com/office/powerpoint/2010/main" val="2067144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99ACA7-3736-40F2-9195-10D01021A936}"/>
              </a:ext>
            </a:extLst>
          </p:cNvPr>
          <p:cNvSpPr txBox="1"/>
          <p:nvPr/>
        </p:nvSpPr>
        <p:spPr>
          <a:xfrm>
            <a:off x="368663" y="369116"/>
            <a:ext cx="7901266" cy="400110"/>
          </a:xfrm>
          <a:prstGeom prst="rect">
            <a:avLst/>
          </a:prstGeom>
          <a:noFill/>
        </p:spPr>
        <p:txBody>
          <a:bodyPr wrap="none" rtlCol="0">
            <a:spAutoFit/>
          </a:bodyPr>
          <a:lstStyle/>
          <a:p>
            <a:r>
              <a:rPr lang="en-GB" sz="2000" b="1" u="sng" dirty="0">
                <a:latin typeface="PrimaryCheynes" panose="020B0500000000000000" pitchFamily="34" charset="0"/>
              </a:rPr>
              <a:t>Click the following link to watch Jotun – Journey of a Viking</a:t>
            </a:r>
          </a:p>
        </p:txBody>
      </p:sp>
      <p:sp>
        <p:nvSpPr>
          <p:cNvPr id="3" name="TextBox 2">
            <a:extLst>
              <a:ext uri="{FF2B5EF4-FFF2-40B4-BE49-F238E27FC236}">
                <a16:creationId xmlns:a16="http://schemas.microsoft.com/office/drawing/2014/main" id="{7E9AD935-B323-4BCA-ADA3-FC764A30B98E}"/>
              </a:ext>
            </a:extLst>
          </p:cNvPr>
          <p:cNvSpPr txBox="1"/>
          <p:nvPr/>
        </p:nvSpPr>
        <p:spPr>
          <a:xfrm>
            <a:off x="1359017" y="5234730"/>
            <a:ext cx="4101379" cy="369332"/>
          </a:xfrm>
          <a:prstGeom prst="rect">
            <a:avLst/>
          </a:prstGeom>
          <a:noFill/>
        </p:spPr>
        <p:txBody>
          <a:bodyPr wrap="none" rtlCol="0">
            <a:spAutoFit/>
          </a:bodyPr>
          <a:lstStyle/>
          <a:p>
            <a:r>
              <a:rPr lang="en-GB" dirty="0">
                <a:hlinkClick r:id="rId2"/>
              </a:rPr>
              <a:t>https://www.literacyshed.com/jotun.html#</a:t>
            </a:r>
            <a:endParaRPr lang="en-GB" dirty="0"/>
          </a:p>
        </p:txBody>
      </p:sp>
      <p:pic>
        <p:nvPicPr>
          <p:cNvPr id="5" name="Picture 4" descr="A picture containing person, person, outdoor&#10;&#10;Description automatically generated">
            <a:extLst>
              <a:ext uri="{FF2B5EF4-FFF2-40B4-BE49-F238E27FC236}">
                <a16:creationId xmlns:a16="http://schemas.microsoft.com/office/drawing/2014/main" id="{937D9387-EC3E-4903-8DBE-073D3091A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297" y="983184"/>
            <a:ext cx="7491369" cy="4077375"/>
          </a:xfrm>
          <a:prstGeom prst="rect">
            <a:avLst/>
          </a:prstGeom>
        </p:spPr>
      </p:pic>
      <p:sp>
        <p:nvSpPr>
          <p:cNvPr id="6" name="TextBox 5">
            <a:extLst>
              <a:ext uri="{FF2B5EF4-FFF2-40B4-BE49-F238E27FC236}">
                <a16:creationId xmlns:a16="http://schemas.microsoft.com/office/drawing/2014/main" id="{ABACB694-A7AE-438D-87DC-4437F0BEC0EF}"/>
              </a:ext>
            </a:extLst>
          </p:cNvPr>
          <p:cNvSpPr txBox="1"/>
          <p:nvPr/>
        </p:nvSpPr>
        <p:spPr>
          <a:xfrm>
            <a:off x="612397" y="5604062"/>
            <a:ext cx="8117671" cy="369332"/>
          </a:xfrm>
          <a:prstGeom prst="rect">
            <a:avLst/>
          </a:prstGeom>
          <a:noFill/>
        </p:spPr>
        <p:txBody>
          <a:bodyPr wrap="none" rtlCol="0">
            <a:spAutoFit/>
          </a:bodyPr>
          <a:lstStyle/>
          <a:p>
            <a:r>
              <a:rPr lang="en-GB" b="1" u="sng" dirty="0">
                <a:latin typeface="PrimaryCheynes" panose="020B0500000000000000" pitchFamily="34" charset="0"/>
              </a:rPr>
              <a:t>Select a Mild, Hot or Spicy Chilli Challenge from the following slides</a:t>
            </a:r>
            <a:r>
              <a:rPr lang="en-GB" dirty="0"/>
              <a:t>.</a:t>
            </a:r>
          </a:p>
        </p:txBody>
      </p:sp>
    </p:spTree>
    <p:extLst>
      <p:ext uri="{BB962C8B-B14F-4D97-AF65-F5344CB8AC3E}">
        <p14:creationId xmlns:p14="http://schemas.microsoft.com/office/powerpoint/2010/main" val="1947445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3E5C65-DE49-47A2-B655-750C05E687D7}"/>
              </a:ext>
            </a:extLst>
          </p:cNvPr>
          <p:cNvSpPr txBox="1"/>
          <p:nvPr/>
        </p:nvSpPr>
        <p:spPr>
          <a:xfrm>
            <a:off x="255276" y="315957"/>
            <a:ext cx="5282398" cy="923330"/>
          </a:xfrm>
          <a:prstGeom prst="rect">
            <a:avLst/>
          </a:prstGeom>
          <a:noFill/>
        </p:spPr>
        <p:txBody>
          <a:bodyPr wrap="square" rtlCol="0">
            <a:spAutoFit/>
          </a:bodyPr>
          <a:lstStyle/>
          <a:p>
            <a:r>
              <a:rPr lang="en-GB" dirty="0">
                <a:latin typeface="PrimaryCheynes" panose="020B0500000000000000" pitchFamily="34" charset="0"/>
              </a:rPr>
              <a:t>In your jotter please copy and complete the following sentences adding in </a:t>
            </a:r>
            <a:r>
              <a:rPr lang="en-GB" dirty="0">
                <a:solidFill>
                  <a:srgbClr val="FF0000"/>
                </a:solidFill>
                <a:latin typeface="PrimaryCheynes" panose="020B0500000000000000" pitchFamily="34" charset="0"/>
              </a:rPr>
              <a:t>adjectives</a:t>
            </a:r>
            <a:r>
              <a:rPr lang="en-GB" dirty="0">
                <a:latin typeface="PrimaryCheynes" panose="020B0500000000000000" pitchFamily="34" charset="0"/>
              </a:rPr>
              <a:t>, </a:t>
            </a:r>
            <a:r>
              <a:rPr lang="en-GB" dirty="0">
                <a:solidFill>
                  <a:srgbClr val="0000FF"/>
                </a:solidFill>
                <a:latin typeface="PrimaryCheynes" panose="020B0500000000000000" pitchFamily="34" charset="0"/>
              </a:rPr>
              <a:t>connectives</a:t>
            </a:r>
            <a:r>
              <a:rPr lang="en-GB" dirty="0">
                <a:latin typeface="PrimaryCheynes" panose="020B0500000000000000" pitchFamily="34" charset="0"/>
              </a:rPr>
              <a:t> or </a:t>
            </a:r>
            <a:r>
              <a:rPr lang="en-GB" dirty="0">
                <a:solidFill>
                  <a:srgbClr val="00B050"/>
                </a:solidFill>
                <a:latin typeface="PrimaryCheynes" panose="020B0500000000000000" pitchFamily="34" charset="0"/>
              </a:rPr>
              <a:t>openers</a:t>
            </a:r>
            <a:r>
              <a:rPr lang="en-GB" dirty="0">
                <a:latin typeface="PrimaryCheynes" panose="020B0500000000000000" pitchFamily="34" charset="0"/>
              </a:rPr>
              <a:t> where needed.</a:t>
            </a:r>
          </a:p>
        </p:txBody>
      </p:sp>
      <p:pic>
        <p:nvPicPr>
          <p:cNvPr id="3" name="Picture 2">
            <a:extLst>
              <a:ext uri="{FF2B5EF4-FFF2-40B4-BE49-F238E27FC236}">
                <a16:creationId xmlns:a16="http://schemas.microsoft.com/office/drawing/2014/main" id="{304391D9-D349-4547-A609-CEFFED2E091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431069" y="176982"/>
            <a:ext cx="936710" cy="840658"/>
          </a:xfrm>
          <a:prstGeom prst="rect">
            <a:avLst/>
          </a:prstGeom>
        </p:spPr>
      </p:pic>
      <p:sp>
        <p:nvSpPr>
          <p:cNvPr id="4" name="TextBox 3">
            <a:extLst>
              <a:ext uri="{FF2B5EF4-FFF2-40B4-BE49-F238E27FC236}">
                <a16:creationId xmlns:a16="http://schemas.microsoft.com/office/drawing/2014/main" id="{4660C960-1610-4672-9387-1F99238BFD7F}"/>
              </a:ext>
            </a:extLst>
          </p:cNvPr>
          <p:cNvSpPr txBox="1"/>
          <p:nvPr/>
        </p:nvSpPr>
        <p:spPr>
          <a:xfrm>
            <a:off x="255275" y="2179781"/>
            <a:ext cx="5840725" cy="369332"/>
          </a:xfrm>
          <a:prstGeom prst="rect">
            <a:avLst/>
          </a:prstGeom>
          <a:noFill/>
        </p:spPr>
        <p:txBody>
          <a:bodyPr wrap="square" rtlCol="0">
            <a:spAutoFit/>
          </a:bodyPr>
          <a:lstStyle/>
          <a:p>
            <a:r>
              <a:rPr lang="en-GB" dirty="0"/>
              <a:t>1. Jotun is a _________ Viking man with ___________ hair.</a:t>
            </a:r>
          </a:p>
        </p:txBody>
      </p:sp>
      <p:sp>
        <p:nvSpPr>
          <p:cNvPr id="5" name="TextBox 4">
            <a:extLst>
              <a:ext uri="{FF2B5EF4-FFF2-40B4-BE49-F238E27FC236}">
                <a16:creationId xmlns:a16="http://schemas.microsoft.com/office/drawing/2014/main" id="{19CB9274-74BF-4E23-9BDE-76AB090EF77E}"/>
              </a:ext>
            </a:extLst>
          </p:cNvPr>
          <p:cNvSpPr txBox="1"/>
          <p:nvPr/>
        </p:nvSpPr>
        <p:spPr>
          <a:xfrm>
            <a:off x="255275" y="2835564"/>
            <a:ext cx="4733540" cy="369332"/>
          </a:xfrm>
          <a:prstGeom prst="rect">
            <a:avLst/>
          </a:prstGeom>
          <a:noFill/>
        </p:spPr>
        <p:txBody>
          <a:bodyPr wrap="none" rtlCol="0">
            <a:spAutoFit/>
          </a:bodyPr>
          <a:lstStyle/>
          <a:p>
            <a:r>
              <a:rPr lang="en-GB" dirty="0"/>
              <a:t>2. _________  is wearing a _________ cloak.  </a:t>
            </a:r>
          </a:p>
        </p:txBody>
      </p:sp>
      <p:sp>
        <p:nvSpPr>
          <p:cNvPr id="6" name="TextBox 5">
            <a:extLst>
              <a:ext uri="{FF2B5EF4-FFF2-40B4-BE49-F238E27FC236}">
                <a16:creationId xmlns:a16="http://schemas.microsoft.com/office/drawing/2014/main" id="{6CE3E02D-C6CD-403B-92AD-90987DF95A60}"/>
              </a:ext>
            </a:extLst>
          </p:cNvPr>
          <p:cNvSpPr txBox="1"/>
          <p:nvPr/>
        </p:nvSpPr>
        <p:spPr>
          <a:xfrm>
            <a:off x="255275" y="3489607"/>
            <a:ext cx="6569812" cy="369332"/>
          </a:xfrm>
          <a:prstGeom prst="rect">
            <a:avLst/>
          </a:prstGeom>
          <a:noFill/>
        </p:spPr>
        <p:txBody>
          <a:bodyPr wrap="none" rtlCol="0">
            <a:spAutoFit/>
          </a:bodyPr>
          <a:lstStyle/>
          <a:p>
            <a:r>
              <a:rPr lang="en-GB" dirty="0"/>
              <a:t>3. Jotun walks through the _______ forest ____ it is very _______</a:t>
            </a:r>
          </a:p>
        </p:txBody>
      </p:sp>
      <p:sp>
        <p:nvSpPr>
          <p:cNvPr id="7" name="TextBox 6">
            <a:extLst>
              <a:ext uri="{FF2B5EF4-FFF2-40B4-BE49-F238E27FC236}">
                <a16:creationId xmlns:a16="http://schemas.microsoft.com/office/drawing/2014/main" id="{12AF439D-7CBD-4B9F-BB2E-B5B8718CE4BD}"/>
              </a:ext>
            </a:extLst>
          </p:cNvPr>
          <p:cNvSpPr txBox="1"/>
          <p:nvPr/>
        </p:nvSpPr>
        <p:spPr>
          <a:xfrm>
            <a:off x="255275" y="4143650"/>
            <a:ext cx="9162893" cy="369332"/>
          </a:xfrm>
          <a:prstGeom prst="rect">
            <a:avLst/>
          </a:prstGeom>
          <a:noFill/>
        </p:spPr>
        <p:txBody>
          <a:bodyPr wrap="none" rtlCol="0">
            <a:spAutoFit/>
          </a:bodyPr>
          <a:lstStyle/>
          <a:p>
            <a:r>
              <a:rPr lang="en-GB" dirty="0"/>
              <a:t>4. Jotun enters a ______ cave where he finds a piece of the monsters hammer ________ in ice.</a:t>
            </a:r>
          </a:p>
        </p:txBody>
      </p:sp>
      <p:sp>
        <p:nvSpPr>
          <p:cNvPr id="9" name="TextBox 8">
            <a:extLst>
              <a:ext uri="{FF2B5EF4-FFF2-40B4-BE49-F238E27FC236}">
                <a16:creationId xmlns:a16="http://schemas.microsoft.com/office/drawing/2014/main" id="{47234AF1-7B7C-4916-A353-394F3DA34C0A}"/>
              </a:ext>
            </a:extLst>
          </p:cNvPr>
          <p:cNvSpPr txBox="1"/>
          <p:nvPr/>
        </p:nvSpPr>
        <p:spPr>
          <a:xfrm>
            <a:off x="255275" y="5149933"/>
            <a:ext cx="10014986" cy="369332"/>
          </a:xfrm>
          <a:prstGeom prst="rect">
            <a:avLst/>
          </a:prstGeom>
          <a:noFill/>
        </p:spPr>
        <p:txBody>
          <a:bodyPr wrap="none" rtlCol="0">
            <a:spAutoFit/>
          </a:bodyPr>
          <a:lstStyle/>
          <a:p>
            <a:r>
              <a:rPr lang="en-GB" dirty="0"/>
              <a:t>5. At the end of the story Jotun replaces the piece of hammer to his house, he must have felt _________.</a:t>
            </a:r>
          </a:p>
        </p:txBody>
      </p:sp>
      <p:sp>
        <p:nvSpPr>
          <p:cNvPr id="10" name="TextBox 9">
            <a:extLst>
              <a:ext uri="{FF2B5EF4-FFF2-40B4-BE49-F238E27FC236}">
                <a16:creationId xmlns:a16="http://schemas.microsoft.com/office/drawing/2014/main" id="{3E613D3A-EAC5-47C0-9305-915C2724699E}"/>
              </a:ext>
            </a:extLst>
          </p:cNvPr>
          <p:cNvSpPr txBox="1"/>
          <p:nvPr/>
        </p:nvSpPr>
        <p:spPr>
          <a:xfrm>
            <a:off x="6568580" y="2179781"/>
            <a:ext cx="4965462" cy="369332"/>
          </a:xfrm>
          <a:prstGeom prst="rect">
            <a:avLst/>
          </a:prstGeom>
          <a:noFill/>
        </p:spPr>
        <p:txBody>
          <a:bodyPr wrap="none" rtlCol="0">
            <a:spAutoFit/>
          </a:bodyPr>
          <a:lstStyle/>
          <a:p>
            <a:r>
              <a:rPr lang="en-GB" dirty="0"/>
              <a:t>Insert: 2 </a:t>
            </a:r>
            <a:r>
              <a:rPr lang="en-GB" dirty="0">
                <a:solidFill>
                  <a:srgbClr val="FF0000"/>
                </a:solidFill>
              </a:rPr>
              <a:t>adjectives</a:t>
            </a:r>
            <a:r>
              <a:rPr lang="en-GB" dirty="0"/>
              <a:t> – </a:t>
            </a:r>
            <a:r>
              <a:rPr lang="en-GB" dirty="0">
                <a:solidFill>
                  <a:srgbClr val="FF0000"/>
                </a:solidFill>
              </a:rPr>
              <a:t>Tall, Strong, Thin, Straight, Long</a:t>
            </a:r>
          </a:p>
        </p:txBody>
      </p:sp>
      <p:sp>
        <p:nvSpPr>
          <p:cNvPr id="11" name="TextBox 10">
            <a:extLst>
              <a:ext uri="{FF2B5EF4-FFF2-40B4-BE49-F238E27FC236}">
                <a16:creationId xmlns:a16="http://schemas.microsoft.com/office/drawing/2014/main" id="{88B2F13A-9496-4A1C-8CC0-170E33953471}"/>
              </a:ext>
            </a:extLst>
          </p:cNvPr>
          <p:cNvSpPr txBox="1"/>
          <p:nvPr/>
        </p:nvSpPr>
        <p:spPr>
          <a:xfrm>
            <a:off x="5721292" y="2835564"/>
            <a:ext cx="5894947" cy="369332"/>
          </a:xfrm>
          <a:prstGeom prst="rect">
            <a:avLst/>
          </a:prstGeom>
          <a:noFill/>
        </p:spPr>
        <p:txBody>
          <a:bodyPr wrap="none" rtlCol="0">
            <a:spAutoFit/>
          </a:bodyPr>
          <a:lstStyle/>
          <a:p>
            <a:r>
              <a:rPr lang="en-GB" dirty="0"/>
              <a:t>Inset 1 </a:t>
            </a:r>
            <a:r>
              <a:rPr lang="en-GB" dirty="0">
                <a:solidFill>
                  <a:srgbClr val="00B050"/>
                </a:solidFill>
              </a:rPr>
              <a:t>opener</a:t>
            </a:r>
            <a:r>
              <a:rPr lang="en-GB" dirty="0"/>
              <a:t> and 1 </a:t>
            </a:r>
            <a:r>
              <a:rPr lang="en-GB" dirty="0">
                <a:solidFill>
                  <a:srgbClr val="FF0000"/>
                </a:solidFill>
              </a:rPr>
              <a:t>adjective</a:t>
            </a:r>
            <a:r>
              <a:rPr lang="en-GB" dirty="0"/>
              <a:t> – </a:t>
            </a:r>
            <a:r>
              <a:rPr lang="en-GB" dirty="0">
                <a:solidFill>
                  <a:srgbClr val="00B050"/>
                </a:solidFill>
              </a:rPr>
              <a:t>Jotun</a:t>
            </a:r>
            <a:r>
              <a:rPr lang="en-GB" dirty="0"/>
              <a:t>, </a:t>
            </a:r>
            <a:r>
              <a:rPr lang="en-GB" dirty="0">
                <a:solidFill>
                  <a:srgbClr val="00B050"/>
                </a:solidFill>
              </a:rPr>
              <a:t>He</a:t>
            </a:r>
            <a:r>
              <a:rPr lang="en-GB" dirty="0"/>
              <a:t>, </a:t>
            </a:r>
            <a:r>
              <a:rPr lang="en-GB" dirty="0">
                <a:solidFill>
                  <a:srgbClr val="FF0000"/>
                </a:solidFill>
              </a:rPr>
              <a:t>Furry</a:t>
            </a:r>
            <a:r>
              <a:rPr lang="en-GB" dirty="0"/>
              <a:t>, </a:t>
            </a:r>
            <a:r>
              <a:rPr lang="en-GB" dirty="0">
                <a:solidFill>
                  <a:srgbClr val="FF0000"/>
                </a:solidFill>
              </a:rPr>
              <a:t>Warm</a:t>
            </a:r>
            <a:r>
              <a:rPr lang="en-GB" dirty="0"/>
              <a:t>, </a:t>
            </a:r>
            <a:r>
              <a:rPr lang="en-GB" dirty="0">
                <a:solidFill>
                  <a:srgbClr val="FF0000"/>
                </a:solidFill>
              </a:rPr>
              <a:t>Long</a:t>
            </a:r>
          </a:p>
        </p:txBody>
      </p:sp>
      <p:sp>
        <p:nvSpPr>
          <p:cNvPr id="12" name="TextBox 11">
            <a:extLst>
              <a:ext uri="{FF2B5EF4-FFF2-40B4-BE49-F238E27FC236}">
                <a16:creationId xmlns:a16="http://schemas.microsoft.com/office/drawing/2014/main" id="{1F773DD9-9DCC-48C0-9297-F9F8C7346E64}"/>
              </a:ext>
            </a:extLst>
          </p:cNvPr>
          <p:cNvSpPr txBox="1"/>
          <p:nvPr/>
        </p:nvSpPr>
        <p:spPr>
          <a:xfrm>
            <a:off x="6825087" y="3484642"/>
            <a:ext cx="4899743" cy="646331"/>
          </a:xfrm>
          <a:prstGeom prst="rect">
            <a:avLst/>
          </a:prstGeom>
          <a:noFill/>
        </p:spPr>
        <p:txBody>
          <a:bodyPr wrap="square" rtlCol="0">
            <a:spAutoFit/>
          </a:bodyPr>
          <a:lstStyle/>
          <a:p>
            <a:r>
              <a:rPr lang="en-GB" dirty="0"/>
              <a:t>Insert 2 </a:t>
            </a:r>
            <a:r>
              <a:rPr lang="en-GB" dirty="0">
                <a:solidFill>
                  <a:srgbClr val="FF0000"/>
                </a:solidFill>
              </a:rPr>
              <a:t>adjectives</a:t>
            </a:r>
            <a:r>
              <a:rPr lang="en-GB" dirty="0"/>
              <a:t> and 1 </a:t>
            </a:r>
            <a:r>
              <a:rPr lang="en-GB" dirty="0">
                <a:solidFill>
                  <a:srgbClr val="0000FF"/>
                </a:solidFill>
              </a:rPr>
              <a:t>connective</a:t>
            </a:r>
            <a:r>
              <a:rPr lang="en-GB" dirty="0"/>
              <a:t> – </a:t>
            </a:r>
            <a:r>
              <a:rPr lang="en-GB" dirty="0">
                <a:solidFill>
                  <a:srgbClr val="FF0000"/>
                </a:solidFill>
              </a:rPr>
              <a:t>Dark</a:t>
            </a:r>
            <a:r>
              <a:rPr lang="en-GB" dirty="0"/>
              <a:t>, </a:t>
            </a:r>
            <a:r>
              <a:rPr lang="en-GB" dirty="0">
                <a:solidFill>
                  <a:srgbClr val="FF0000"/>
                </a:solidFill>
              </a:rPr>
              <a:t>Cold</a:t>
            </a:r>
            <a:r>
              <a:rPr lang="en-GB" dirty="0"/>
              <a:t>, </a:t>
            </a:r>
            <a:r>
              <a:rPr lang="en-GB" dirty="0">
                <a:solidFill>
                  <a:srgbClr val="FF0000"/>
                </a:solidFill>
              </a:rPr>
              <a:t>Snowy</a:t>
            </a:r>
            <a:r>
              <a:rPr lang="en-GB" dirty="0"/>
              <a:t>, </a:t>
            </a:r>
            <a:r>
              <a:rPr lang="en-GB" dirty="0">
                <a:solidFill>
                  <a:srgbClr val="0000FF"/>
                </a:solidFill>
              </a:rPr>
              <a:t>And</a:t>
            </a:r>
            <a:r>
              <a:rPr lang="en-GB" dirty="0"/>
              <a:t>, </a:t>
            </a:r>
            <a:r>
              <a:rPr lang="en-GB" dirty="0">
                <a:solidFill>
                  <a:srgbClr val="0000FF"/>
                </a:solidFill>
              </a:rPr>
              <a:t>Because</a:t>
            </a:r>
          </a:p>
        </p:txBody>
      </p:sp>
      <p:sp>
        <p:nvSpPr>
          <p:cNvPr id="13" name="TextBox 12">
            <a:extLst>
              <a:ext uri="{FF2B5EF4-FFF2-40B4-BE49-F238E27FC236}">
                <a16:creationId xmlns:a16="http://schemas.microsoft.com/office/drawing/2014/main" id="{52C719C9-D372-4DCC-9E9B-886EA9FA4301}"/>
              </a:ext>
            </a:extLst>
          </p:cNvPr>
          <p:cNvSpPr txBox="1"/>
          <p:nvPr/>
        </p:nvSpPr>
        <p:spPr>
          <a:xfrm>
            <a:off x="9274958" y="4126558"/>
            <a:ext cx="2341281" cy="923330"/>
          </a:xfrm>
          <a:prstGeom prst="rect">
            <a:avLst/>
          </a:prstGeom>
          <a:noFill/>
        </p:spPr>
        <p:txBody>
          <a:bodyPr wrap="square" rtlCol="0">
            <a:spAutoFit/>
          </a:bodyPr>
          <a:lstStyle/>
          <a:p>
            <a:r>
              <a:rPr lang="en-GB" dirty="0"/>
              <a:t>Insert 2 </a:t>
            </a:r>
            <a:r>
              <a:rPr lang="en-GB" dirty="0">
                <a:solidFill>
                  <a:srgbClr val="FF0000"/>
                </a:solidFill>
              </a:rPr>
              <a:t>adjectives</a:t>
            </a:r>
            <a:r>
              <a:rPr lang="en-GB" dirty="0"/>
              <a:t> – </a:t>
            </a:r>
            <a:r>
              <a:rPr lang="en-GB" dirty="0">
                <a:solidFill>
                  <a:srgbClr val="FF0000"/>
                </a:solidFill>
              </a:rPr>
              <a:t>Dark</a:t>
            </a:r>
            <a:r>
              <a:rPr lang="en-GB" dirty="0"/>
              <a:t>, </a:t>
            </a:r>
            <a:r>
              <a:rPr lang="en-GB" dirty="0">
                <a:solidFill>
                  <a:srgbClr val="FF0000"/>
                </a:solidFill>
              </a:rPr>
              <a:t>Frozen</a:t>
            </a:r>
            <a:r>
              <a:rPr lang="en-GB" dirty="0"/>
              <a:t>, </a:t>
            </a:r>
            <a:r>
              <a:rPr lang="en-GB" dirty="0">
                <a:solidFill>
                  <a:srgbClr val="FF0000"/>
                </a:solidFill>
              </a:rPr>
              <a:t>Stuck</a:t>
            </a:r>
            <a:r>
              <a:rPr lang="en-GB" dirty="0"/>
              <a:t>, </a:t>
            </a:r>
            <a:r>
              <a:rPr lang="en-GB" dirty="0">
                <a:solidFill>
                  <a:srgbClr val="FF0000"/>
                </a:solidFill>
              </a:rPr>
              <a:t>Hidden</a:t>
            </a:r>
          </a:p>
        </p:txBody>
      </p:sp>
      <p:sp>
        <p:nvSpPr>
          <p:cNvPr id="14" name="TextBox 13">
            <a:extLst>
              <a:ext uri="{FF2B5EF4-FFF2-40B4-BE49-F238E27FC236}">
                <a16:creationId xmlns:a16="http://schemas.microsoft.com/office/drawing/2014/main" id="{A9F80BD7-E4A4-417B-92D6-F59EFF0E564F}"/>
              </a:ext>
            </a:extLst>
          </p:cNvPr>
          <p:cNvSpPr txBox="1"/>
          <p:nvPr/>
        </p:nvSpPr>
        <p:spPr>
          <a:xfrm>
            <a:off x="10270261" y="5149933"/>
            <a:ext cx="1454569" cy="923330"/>
          </a:xfrm>
          <a:prstGeom prst="rect">
            <a:avLst/>
          </a:prstGeom>
          <a:noFill/>
        </p:spPr>
        <p:txBody>
          <a:bodyPr wrap="square" rtlCol="0">
            <a:spAutoFit/>
          </a:bodyPr>
          <a:lstStyle/>
          <a:p>
            <a:r>
              <a:rPr lang="en-GB" dirty="0"/>
              <a:t>Insert 1 </a:t>
            </a:r>
            <a:r>
              <a:rPr lang="en-GB" dirty="0">
                <a:solidFill>
                  <a:srgbClr val="FF0000"/>
                </a:solidFill>
              </a:rPr>
              <a:t>adjective</a:t>
            </a:r>
            <a:r>
              <a:rPr lang="en-GB" dirty="0"/>
              <a:t> of your choice.</a:t>
            </a:r>
          </a:p>
        </p:txBody>
      </p:sp>
    </p:spTree>
    <p:extLst>
      <p:ext uri="{BB962C8B-B14F-4D97-AF65-F5344CB8AC3E}">
        <p14:creationId xmlns:p14="http://schemas.microsoft.com/office/powerpoint/2010/main" val="1276248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1" name="Rectangle 11">
            <a:extLst>
              <a:ext uri="{FF2B5EF4-FFF2-40B4-BE49-F238E27FC236}">
                <a16:creationId xmlns:a16="http://schemas.microsoft.com/office/drawing/2014/main" id="{E02DA677-C58A-4FCE-A9A0-E66A42EBD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2" name="Picture 13">
            <a:extLst>
              <a:ext uri="{FF2B5EF4-FFF2-40B4-BE49-F238E27FC236}">
                <a16:creationId xmlns:a16="http://schemas.microsoft.com/office/drawing/2014/main" id="{9D85B319-9C30-4D92-B664-CA444ECD79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3" name="Straight Connector 15">
            <a:extLst>
              <a:ext uri="{FF2B5EF4-FFF2-40B4-BE49-F238E27FC236}">
                <a16:creationId xmlns:a16="http://schemas.microsoft.com/office/drawing/2014/main" id="{D7573C1E-3785-43C9-A262-1DA9DF97F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17">
            <a:extLst>
              <a:ext uri="{FF2B5EF4-FFF2-40B4-BE49-F238E27FC236}">
                <a16:creationId xmlns:a16="http://schemas.microsoft.com/office/drawing/2014/main" id="{885D4A50-6846-431E-A61E-5C6DC099CF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5" name="Rectangle 19">
            <a:extLst>
              <a:ext uri="{FF2B5EF4-FFF2-40B4-BE49-F238E27FC236}">
                <a16:creationId xmlns:a16="http://schemas.microsoft.com/office/drawing/2014/main" id="{AF38CBB2-04B5-4ED2-92CA-ABA779049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21">
            <a:extLst>
              <a:ext uri="{FF2B5EF4-FFF2-40B4-BE49-F238E27FC236}">
                <a16:creationId xmlns:a16="http://schemas.microsoft.com/office/drawing/2014/main" id="{99ECE436-E5C5-4600-9DAE-6A66A788E0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4" name="Rectangle 23">
            <a:extLst>
              <a:ext uri="{FF2B5EF4-FFF2-40B4-BE49-F238E27FC236}">
                <a16:creationId xmlns:a16="http://schemas.microsoft.com/office/drawing/2014/main" id="{A81BF76C-52E4-494B-86F2-4CBAC20E3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extBox 3">
            <a:extLst>
              <a:ext uri="{FF2B5EF4-FFF2-40B4-BE49-F238E27FC236}">
                <a16:creationId xmlns:a16="http://schemas.microsoft.com/office/drawing/2014/main" id="{24DD2D6B-8F2C-4B7C-9E1C-C6174D00155C}"/>
              </a:ext>
            </a:extLst>
          </p:cNvPr>
          <p:cNvSpPr txBox="1"/>
          <p:nvPr/>
        </p:nvSpPr>
        <p:spPr>
          <a:xfrm>
            <a:off x="1451579" y="2015732"/>
            <a:ext cx="5550357" cy="3450613"/>
          </a:xfrm>
          <a:prstGeom prst="rect">
            <a:avLst/>
          </a:prstGeom>
        </p:spPr>
        <p:txBody>
          <a:bodyPr vert="horz" lIns="91440" tIns="45720" rIns="91440" bIns="45720" rtlCol="0" anchor="t">
            <a:normAutofit/>
          </a:bodyPr>
          <a:lstStyle/>
          <a:p>
            <a:pPr indent="-228600" defTabSz="914400">
              <a:lnSpc>
                <a:spcPct val="120000"/>
              </a:lnSpc>
              <a:spcAft>
                <a:spcPts val="600"/>
              </a:spcAft>
              <a:buClr>
                <a:schemeClr val="accent1"/>
              </a:buClr>
              <a:buSzPct val="100000"/>
              <a:buFont typeface="Arial" panose="020B0604020202020204" pitchFamily="34" charset="0"/>
              <a:buChar char="•"/>
            </a:pPr>
            <a:r>
              <a:rPr lang="en-US" dirty="0"/>
              <a:t>In your jotter I would like you to write 2 sentences describing Jotun.</a:t>
            </a:r>
          </a:p>
          <a:p>
            <a:pPr indent="-228600" defTabSz="914400">
              <a:lnSpc>
                <a:spcPct val="120000"/>
              </a:lnSpc>
              <a:spcAft>
                <a:spcPts val="600"/>
              </a:spcAft>
              <a:buClr>
                <a:schemeClr val="accent1"/>
              </a:buClr>
              <a:buSzPct val="100000"/>
              <a:buFont typeface="Arial" panose="020B0604020202020204" pitchFamily="34" charset="0"/>
              <a:buChar char="•"/>
            </a:pPr>
            <a:r>
              <a:rPr lang="en-US" dirty="0"/>
              <a:t>Each sentence must contain 2 adjectives and 1 connective.</a:t>
            </a:r>
          </a:p>
          <a:p>
            <a:pPr indent="-228600" defTabSz="914400">
              <a:lnSpc>
                <a:spcPct val="120000"/>
              </a:lnSpc>
              <a:spcAft>
                <a:spcPts val="600"/>
              </a:spcAft>
              <a:buClr>
                <a:schemeClr val="accent1"/>
              </a:buClr>
              <a:buSzPct val="100000"/>
              <a:buFont typeface="Arial" panose="020B0604020202020204" pitchFamily="34" charset="0"/>
              <a:buChar char="•"/>
            </a:pPr>
            <a:endParaRPr lang="en-US" dirty="0"/>
          </a:p>
          <a:p>
            <a:pPr indent="-228600" defTabSz="914400">
              <a:lnSpc>
                <a:spcPct val="120000"/>
              </a:lnSpc>
              <a:spcAft>
                <a:spcPts val="600"/>
              </a:spcAft>
              <a:buClr>
                <a:schemeClr val="accent1"/>
              </a:buClr>
              <a:buSzPct val="100000"/>
              <a:buFont typeface="Arial" panose="020B0604020202020204" pitchFamily="34" charset="0"/>
              <a:buChar char="•"/>
            </a:pPr>
            <a:r>
              <a:rPr lang="en-US" dirty="0"/>
              <a:t>In your jotter I would like you to write 2 sentences describing the setting of the film.</a:t>
            </a:r>
          </a:p>
          <a:p>
            <a:pPr indent="-228600" defTabSz="914400">
              <a:lnSpc>
                <a:spcPct val="120000"/>
              </a:lnSpc>
              <a:spcAft>
                <a:spcPts val="600"/>
              </a:spcAft>
              <a:buClr>
                <a:schemeClr val="accent1"/>
              </a:buClr>
              <a:buSzPct val="100000"/>
              <a:buFont typeface="Arial" panose="020B0604020202020204" pitchFamily="34" charset="0"/>
              <a:buChar char="•"/>
            </a:pPr>
            <a:r>
              <a:rPr lang="en-US" dirty="0"/>
              <a:t>Each sentence must contain 2 adjectives and 1 connective and a different opener for each.</a:t>
            </a:r>
          </a:p>
          <a:p>
            <a:pPr indent="-228600" defTabSz="914400">
              <a:lnSpc>
                <a:spcPct val="120000"/>
              </a:lnSpc>
              <a:spcAft>
                <a:spcPts val="600"/>
              </a:spcAft>
              <a:buClr>
                <a:schemeClr val="accent1"/>
              </a:buClr>
              <a:buSzPct val="100000"/>
              <a:buFont typeface="Arial" panose="020B0604020202020204" pitchFamily="34" charset="0"/>
              <a:buChar char="•"/>
            </a:pPr>
            <a:endParaRPr lang="en-US" dirty="0"/>
          </a:p>
        </p:txBody>
      </p:sp>
      <p:grpSp>
        <p:nvGrpSpPr>
          <p:cNvPr id="26" name="Group 25">
            <a:extLst>
              <a:ext uri="{FF2B5EF4-FFF2-40B4-BE49-F238E27FC236}">
                <a16:creationId xmlns:a16="http://schemas.microsoft.com/office/drawing/2014/main" id="{CD0703AE-95DE-4C43-8272-BB33A5AD46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27" name="Rectangle 26">
              <a:extLst>
                <a:ext uri="{FF2B5EF4-FFF2-40B4-BE49-F238E27FC236}">
                  <a16:creationId xmlns:a16="http://schemas.microsoft.com/office/drawing/2014/main" id="{2FF4B413-F360-4A9A-8F55-79C3961709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129C2B7-6BA1-4DC0-8ED1-044AFBE47E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003FC8F6-BA18-465D-9073-9698F61149C9}"/>
              </a:ext>
            </a:extLst>
          </p:cNvPr>
          <p:cNvPicPr>
            <a:picLocks noChangeAspect="1"/>
          </p:cNvPicPr>
          <p:nvPr/>
        </p:nvPicPr>
        <p:blipFill rotWithShape="1">
          <a:blip r:embed="rId3"/>
          <a:srcRect l="17575" r="2" b="2"/>
          <a:stretch/>
        </p:blipFill>
        <p:spPr>
          <a:xfrm>
            <a:off x="8116373" y="1116344"/>
            <a:ext cx="2799103" cy="1850789"/>
          </a:xfrm>
          <a:prstGeom prst="rect">
            <a:avLst/>
          </a:prstGeom>
        </p:spPr>
      </p:pic>
      <p:pic>
        <p:nvPicPr>
          <p:cNvPr id="7" name="Picture 6" descr="A picture containing text, curtain&#10;&#10;Description automatically generated">
            <a:extLst>
              <a:ext uri="{FF2B5EF4-FFF2-40B4-BE49-F238E27FC236}">
                <a16:creationId xmlns:a16="http://schemas.microsoft.com/office/drawing/2014/main" id="{B6A57818-43A4-4AE2-B528-FAC34C05FB38}"/>
              </a:ext>
            </a:extLst>
          </p:cNvPr>
          <p:cNvPicPr>
            <a:picLocks noChangeAspect="1"/>
          </p:cNvPicPr>
          <p:nvPr/>
        </p:nvPicPr>
        <p:blipFill rotWithShape="1">
          <a:blip r:embed="rId4">
            <a:extLst>
              <a:ext uri="{28A0092B-C50C-407E-A947-70E740481C1C}">
                <a14:useLocalDpi xmlns:a14="http://schemas.microsoft.com/office/drawing/2010/main" val="0"/>
              </a:ext>
            </a:extLst>
          </a:blip>
          <a:srcRect t="4012" r="3" b="7830"/>
          <a:stretch/>
        </p:blipFill>
        <p:spPr>
          <a:xfrm>
            <a:off x="8116373" y="3131726"/>
            <a:ext cx="2799103" cy="1850790"/>
          </a:xfrm>
          <a:prstGeom prst="rect">
            <a:avLst/>
          </a:prstGeom>
        </p:spPr>
      </p:pic>
      <p:pic>
        <p:nvPicPr>
          <p:cNvPr id="30" name="Picture 29">
            <a:extLst>
              <a:ext uri="{FF2B5EF4-FFF2-40B4-BE49-F238E27FC236}">
                <a16:creationId xmlns:a16="http://schemas.microsoft.com/office/drawing/2014/main" id="{0C24E7C2-F39B-4280-9B81-F15BBD93C3A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2" name="Straight Connector 31">
            <a:extLst>
              <a:ext uri="{FF2B5EF4-FFF2-40B4-BE49-F238E27FC236}">
                <a16:creationId xmlns:a16="http://schemas.microsoft.com/office/drawing/2014/main" id="{F381DAA9-C4BA-4BB3-8F4B-3BC4B43EB3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5E4C5C4C-DE13-437C-812B-2C0823805007}"/>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0431069" y="176982"/>
            <a:ext cx="936710" cy="840658"/>
          </a:xfrm>
          <a:prstGeom prst="rect">
            <a:avLst/>
          </a:prstGeom>
        </p:spPr>
      </p:pic>
      <p:pic>
        <p:nvPicPr>
          <p:cNvPr id="3" name="Picture 2">
            <a:extLst>
              <a:ext uri="{FF2B5EF4-FFF2-40B4-BE49-F238E27FC236}">
                <a16:creationId xmlns:a16="http://schemas.microsoft.com/office/drawing/2014/main" id="{EED819EB-BA1E-4590-BDD8-18E4310A3785}"/>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0583469" y="329382"/>
            <a:ext cx="936710" cy="840658"/>
          </a:xfrm>
          <a:prstGeom prst="rect">
            <a:avLst/>
          </a:prstGeom>
        </p:spPr>
      </p:pic>
    </p:spTree>
    <p:extLst>
      <p:ext uri="{BB962C8B-B14F-4D97-AF65-F5344CB8AC3E}">
        <p14:creationId xmlns:p14="http://schemas.microsoft.com/office/powerpoint/2010/main" val="1209322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02DA677-C58A-4FCE-A9A0-E66A42EBD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9D85B319-9C30-4D92-B664-CA444ECD79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D7573C1E-3785-43C9-A262-1DA9DF97F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85D4A50-6846-431E-A61E-5C6DC099CF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2" name="Rectangle 21">
            <a:extLst>
              <a:ext uri="{FF2B5EF4-FFF2-40B4-BE49-F238E27FC236}">
                <a16:creationId xmlns:a16="http://schemas.microsoft.com/office/drawing/2014/main" id="{E51679F8-25C8-4D11-9B1C-A1F4D69B78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44D757F-4CF1-4D91-B270-63239C26C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6" name="Group 25">
            <a:extLst>
              <a:ext uri="{FF2B5EF4-FFF2-40B4-BE49-F238E27FC236}">
                <a16:creationId xmlns:a16="http://schemas.microsoft.com/office/drawing/2014/main" id="{8F9D51B4-E6DF-4D9B-8A51-D1CC760AFB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7463259" y="583365"/>
            <a:chExt cx="4074533" cy="5181928"/>
          </a:xfrm>
        </p:grpSpPr>
        <p:sp>
          <p:nvSpPr>
            <p:cNvPr id="27" name="Rectangle 26">
              <a:extLst>
                <a:ext uri="{FF2B5EF4-FFF2-40B4-BE49-F238E27FC236}">
                  <a16:creationId xmlns:a16="http://schemas.microsoft.com/office/drawing/2014/main" id="{AEA22B97-1765-4C1B-98EB-26C99A4511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ED5611F-FC86-4647-B3C4-2B623630CB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281A3708-8A49-4E81-AD2A-903DDD826F04}"/>
              </a:ext>
            </a:extLst>
          </p:cNvPr>
          <p:cNvPicPr>
            <a:picLocks noChangeAspect="1"/>
          </p:cNvPicPr>
          <p:nvPr/>
        </p:nvPicPr>
        <p:blipFill rotWithShape="1">
          <a:blip r:embed="rId3">
            <a:extLst>
              <a:ext uri="{28A0092B-C50C-407E-A947-70E740481C1C}">
                <a14:useLocalDpi xmlns:a14="http://schemas.microsoft.com/office/drawing/2010/main" val="0"/>
              </a:ext>
            </a:extLst>
          </a:blip>
          <a:srcRect l="25148" r="6284" b="-5"/>
          <a:stretch/>
        </p:blipFill>
        <p:spPr>
          <a:xfrm>
            <a:off x="1279526" y="1116344"/>
            <a:ext cx="2799103" cy="2221992"/>
          </a:xfrm>
          <a:prstGeom prst="rect">
            <a:avLst/>
          </a:prstGeom>
        </p:spPr>
      </p:pic>
      <p:cxnSp>
        <p:nvCxnSpPr>
          <p:cNvPr id="30" name="Straight Connector 29">
            <a:extLst>
              <a:ext uri="{FF2B5EF4-FFF2-40B4-BE49-F238E27FC236}">
                <a16:creationId xmlns:a16="http://schemas.microsoft.com/office/drawing/2014/main" id="{EBACCD73-BD60-4249-98D4-EB9F09C4E8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8775"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9" name="Picture 8" descr="A picture containing text, curtain&#10;&#10;Description automatically generated">
            <a:extLst>
              <a:ext uri="{FF2B5EF4-FFF2-40B4-BE49-F238E27FC236}">
                <a16:creationId xmlns:a16="http://schemas.microsoft.com/office/drawing/2014/main" id="{9C22E0F5-12EC-4F0B-9BE6-D2D342E6A7D5}"/>
              </a:ext>
            </a:extLst>
          </p:cNvPr>
          <p:cNvPicPr>
            <a:picLocks noChangeAspect="1"/>
          </p:cNvPicPr>
          <p:nvPr/>
        </p:nvPicPr>
        <p:blipFill rotWithShape="1">
          <a:blip r:embed="rId4">
            <a:extLst>
              <a:ext uri="{28A0092B-C50C-407E-A947-70E740481C1C}">
                <a14:useLocalDpi xmlns:a14="http://schemas.microsoft.com/office/drawing/2010/main" val="0"/>
              </a:ext>
            </a:extLst>
          </a:blip>
          <a:srcRect t="12853" r="3" b="16671"/>
          <a:stretch/>
        </p:blipFill>
        <p:spPr>
          <a:xfrm>
            <a:off x="1279526" y="3502928"/>
            <a:ext cx="2799103" cy="1479588"/>
          </a:xfrm>
          <a:prstGeom prst="rect">
            <a:avLst/>
          </a:prstGeom>
        </p:spPr>
      </p:pic>
      <p:sp>
        <p:nvSpPr>
          <p:cNvPr id="5" name="TextBox 4">
            <a:extLst>
              <a:ext uri="{FF2B5EF4-FFF2-40B4-BE49-F238E27FC236}">
                <a16:creationId xmlns:a16="http://schemas.microsoft.com/office/drawing/2014/main" id="{E7BF4ED6-FC46-4960-8EE4-037FAAF85933}"/>
              </a:ext>
            </a:extLst>
          </p:cNvPr>
          <p:cNvSpPr txBox="1"/>
          <p:nvPr/>
        </p:nvSpPr>
        <p:spPr>
          <a:xfrm>
            <a:off x="5196457" y="2015732"/>
            <a:ext cx="5550357" cy="3450613"/>
          </a:xfrm>
          <a:prstGeom prst="rect">
            <a:avLst/>
          </a:prstGeom>
        </p:spPr>
        <p:txBody>
          <a:bodyPr vert="horz" lIns="91440" tIns="45720" rIns="91440" bIns="45720" rtlCol="0" anchor="t">
            <a:normAutofit/>
          </a:bodyPr>
          <a:lstStyle/>
          <a:p>
            <a:pPr indent="-228600" defTabSz="914400">
              <a:lnSpc>
                <a:spcPct val="110000"/>
              </a:lnSpc>
              <a:spcAft>
                <a:spcPts val="600"/>
              </a:spcAft>
              <a:buClr>
                <a:schemeClr val="accent1"/>
              </a:buClr>
              <a:buSzPct val="100000"/>
              <a:buFont typeface="Arial" panose="020B0604020202020204" pitchFamily="34" charset="0"/>
              <a:buChar char="•"/>
            </a:pPr>
            <a:r>
              <a:rPr lang="en-US" sz="1400"/>
              <a:t>In your jotter I would like you to write a character description of Jotun.</a:t>
            </a:r>
          </a:p>
          <a:p>
            <a:pPr indent="-228600" defTabSz="914400">
              <a:lnSpc>
                <a:spcPct val="110000"/>
              </a:lnSpc>
              <a:spcAft>
                <a:spcPts val="600"/>
              </a:spcAft>
              <a:buClr>
                <a:schemeClr val="accent1"/>
              </a:buClr>
              <a:buSzPct val="100000"/>
              <a:buFont typeface="Arial" panose="020B0604020202020204" pitchFamily="34" charset="0"/>
              <a:buChar char="•"/>
            </a:pPr>
            <a:r>
              <a:rPr lang="en-US" sz="1400"/>
              <a:t>Your description must contain 4 adjectives and 2 connective and a variety of openers.</a:t>
            </a:r>
          </a:p>
          <a:p>
            <a:pPr indent="-228600" defTabSz="914400">
              <a:lnSpc>
                <a:spcPct val="110000"/>
              </a:lnSpc>
              <a:spcAft>
                <a:spcPts val="600"/>
              </a:spcAft>
              <a:buClr>
                <a:schemeClr val="accent1"/>
              </a:buClr>
              <a:buSzPct val="100000"/>
              <a:buFont typeface="Arial" panose="020B0604020202020204" pitchFamily="34" charset="0"/>
              <a:buChar char="•"/>
            </a:pPr>
            <a:endParaRPr lang="en-US" sz="1400"/>
          </a:p>
          <a:p>
            <a:pPr indent="-228600" defTabSz="914400">
              <a:lnSpc>
                <a:spcPct val="110000"/>
              </a:lnSpc>
              <a:spcAft>
                <a:spcPts val="600"/>
              </a:spcAft>
              <a:buClr>
                <a:schemeClr val="accent1"/>
              </a:buClr>
              <a:buSzPct val="100000"/>
              <a:buFont typeface="Arial" panose="020B0604020202020204" pitchFamily="34" charset="0"/>
              <a:buChar char="•"/>
            </a:pPr>
            <a:r>
              <a:rPr lang="en-US" sz="1400"/>
              <a:t>In your jotter I would like you to write a setting description of the film. Your description must contain 4 adjectives and 2 connective and a variety of openers.</a:t>
            </a:r>
          </a:p>
          <a:p>
            <a:pPr indent="-228600" defTabSz="914400">
              <a:lnSpc>
                <a:spcPct val="110000"/>
              </a:lnSpc>
              <a:spcAft>
                <a:spcPts val="600"/>
              </a:spcAft>
              <a:buClr>
                <a:schemeClr val="accent1"/>
              </a:buClr>
              <a:buSzPct val="100000"/>
              <a:buFont typeface="Arial" panose="020B0604020202020204" pitchFamily="34" charset="0"/>
              <a:buChar char="•"/>
            </a:pPr>
            <a:r>
              <a:rPr lang="en-US" sz="1400"/>
              <a:t>I would then like you to tell me what you think happens next in the story like a post credit scene. Be as imaginative as you can this should be at least 4 sentences long including adjectives, openers and connectives.</a:t>
            </a:r>
          </a:p>
          <a:p>
            <a:pPr indent="-228600" defTabSz="914400">
              <a:lnSpc>
                <a:spcPct val="110000"/>
              </a:lnSpc>
              <a:spcAft>
                <a:spcPts val="600"/>
              </a:spcAft>
              <a:buClr>
                <a:schemeClr val="accent1"/>
              </a:buClr>
              <a:buSzPct val="100000"/>
              <a:buFont typeface="Arial" panose="020B0604020202020204" pitchFamily="34" charset="0"/>
              <a:buChar char="•"/>
            </a:pPr>
            <a:endParaRPr lang="en-US" sz="1400"/>
          </a:p>
          <a:p>
            <a:pPr indent="-228600" defTabSz="914400">
              <a:lnSpc>
                <a:spcPct val="110000"/>
              </a:lnSpc>
              <a:spcAft>
                <a:spcPts val="600"/>
              </a:spcAft>
              <a:buClr>
                <a:schemeClr val="accent1"/>
              </a:buClr>
              <a:buSzPct val="100000"/>
              <a:buFont typeface="Arial" panose="020B0604020202020204" pitchFamily="34" charset="0"/>
              <a:buChar char="•"/>
            </a:pPr>
            <a:endParaRPr lang="en-US" sz="1400"/>
          </a:p>
          <a:p>
            <a:pPr indent="-228600" defTabSz="914400">
              <a:lnSpc>
                <a:spcPct val="110000"/>
              </a:lnSpc>
              <a:buClr>
                <a:schemeClr val="accent1"/>
              </a:buClr>
              <a:buSzPct val="100000"/>
              <a:buFont typeface="Arial" panose="020B0604020202020204" pitchFamily="34" charset="0"/>
              <a:buChar char="•"/>
            </a:pPr>
            <a:endParaRPr lang="en-US" sz="1400"/>
          </a:p>
        </p:txBody>
      </p:sp>
      <p:pic>
        <p:nvPicPr>
          <p:cNvPr id="32" name="Picture 31">
            <a:extLst>
              <a:ext uri="{FF2B5EF4-FFF2-40B4-BE49-F238E27FC236}">
                <a16:creationId xmlns:a16="http://schemas.microsoft.com/office/drawing/2014/main" id="{D6049420-A41E-4E50-9270-AF92D79087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4" name="Straight Connector 33">
            <a:extLst>
              <a:ext uri="{FF2B5EF4-FFF2-40B4-BE49-F238E27FC236}">
                <a16:creationId xmlns:a16="http://schemas.microsoft.com/office/drawing/2014/main" id="{125260FE-12C4-4E0B-A116-886D40BF7B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56F1BEC0-6CF4-4D8B-9FE4-663034176F2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0431069" y="176982"/>
            <a:ext cx="936710" cy="840658"/>
          </a:xfrm>
          <a:prstGeom prst="rect">
            <a:avLst/>
          </a:prstGeom>
        </p:spPr>
      </p:pic>
      <p:pic>
        <p:nvPicPr>
          <p:cNvPr id="3" name="Picture 2">
            <a:extLst>
              <a:ext uri="{FF2B5EF4-FFF2-40B4-BE49-F238E27FC236}">
                <a16:creationId xmlns:a16="http://schemas.microsoft.com/office/drawing/2014/main" id="{C6405C1B-EEE7-48CB-B6BC-982A7186AD66}"/>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0583469" y="329382"/>
            <a:ext cx="936710" cy="840658"/>
          </a:xfrm>
          <a:prstGeom prst="rect">
            <a:avLst/>
          </a:prstGeom>
        </p:spPr>
      </p:pic>
      <p:pic>
        <p:nvPicPr>
          <p:cNvPr id="4" name="Picture 3">
            <a:extLst>
              <a:ext uri="{FF2B5EF4-FFF2-40B4-BE49-F238E27FC236}">
                <a16:creationId xmlns:a16="http://schemas.microsoft.com/office/drawing/2014/main" id="{76F42CC9-3E45-4D0F-9127-DE79D34E06D7}"/>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0735869" y="481782"/>
            <a:ext cx="936710" cy="840658"/>
          </a:xfrm>
          <a:prstGeom prst="rect">
            <a:avLst/>
          </a:prstGeom>
        </p:spPr>
      </p:pic>
    </p:spTree>
    <p:extLst>
      <p:ext uri="{BB962C8B-B14F-4D97-AF65-F5344CB8AC3E}">
        <p14:creationId xmlns:p14="http://schemas.microsoft.com/office/powerpoint/2010/main" val="4152599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C5B13-B472-4EBA-B4FC-D442F9A3FDD3}"/>
              </a:ext>
            </a:extLst>
          </p:cNvPr>
          <p:cNvSpPr>
            <a:spLocks noGrp="1"/>
          </p:cNvSpPr>
          <p:nvPr>
            <p:ph type="title"/>
          </p:nvPr>
        </p:nvSpPr>
        <p:spPr/>
        <p:txBody>
          <a:bodyPr/>
          <a:lstStyle/>
          <a:p>
            <a:r>
              <a:rPr lang="en-GB" dirty="0"/>
              <a:t>Numeracy</a:t>
            </a:r>
          </a:p>
        </p:txBody>
      </p:sp>
      <p:sp>
        <p:nvSpPr>
          <p:cNvPr id="3" name="Content Placeholder 2">
            <a:extLst>
              <a:ext uri="{FF2B5EF4-FFF2-40B4-BE49-F238E27FC236}">
                <a16:creationId xmlns:a16="http://schemas.microsoft.com/office/drawing/2014/main" id="{DF06F75C-2B50-4D4B-86CC-2C3B4690719C}"/>
              </a:ext>
            </a:extLst>
          </p:cNvPr>
          <p:cNvSpPr>
            <a:spLocks noGrp="1"/>
          </p:cNvSpPr>
          <p:nvPr>
            <p:ph idx="1"/>
          </p:nvPr>
        </p:nvSpPr>
        <p:spPr/>
        <p:txBody>
          <a:bodyPr/>
          <a:lstStyle/>
          <a:p>
            <a:pPr marL="0" indent="0">
              <a:buNone/>
            </a:pPr>
            <a:r>
              <a:rPr lang="en-GB" dirty="0">
                <a:latin typeface="PrimaryCheynes" panose="020B0500000000000000" pitchFamily="34" charset="0"/>
              </a:rPr>
              <a:t>Learning Intention</a:t>
            </a:r>
          </a:p>
          <a:p>
            <a:pPr marL="0" indent="0">
              <a:buNone/>
            </a:pPr>
            <a:r>
              <a:rPr lang="en-GB" dirty="0">
                <a:latin typeface="PrimaryCheynes" panose="020B0500000000000000" pitchFamily="34" charset="0"/>
              </a:rPr>
              <a:t> We are learning to use multiplication.</a:t>
            </a:r>
          </a:p>
          <a:p>
            <a:pPr marL="0" indent="0">
              <a:buNone/>
            </a:pPr>
            <a:r>
              <a:rPr lang="en-GB" dirty="0">
                <a:latin typeface="PrimaryCheynes" panose="020B0500000000000000" pitchFamily="34" charset="0"/>
              </a:rPr>
              <a:t>Success Criteria</a:t>
            </a:r>
          </a:p>
          <a:p>
            <a:r>
              <a:rPr lang="en-GB" dirty="0">
                <a:latin typeface="PrimaryCheynes" panose="020B0500000000000000" pitchFamily="34" charset="0"/>
              </a:rPr>
              <a:t>Complete the following number tasks on </a:t>
            </a:r>
            <a:r>
              <a:rPr lang="en-GB" dirty="0" err="1">
                <a:latin typeface="PrimaryCheynes" panose="020B0500000000000000" pitchFamily="34" charset="0"/>
              </a:rPr>
              <a:t>Topmarks</a:t>
            </a:r>
            <a:r>
              <a:rPr lang="en-GB" dirty="0">
                <a:latin typeface="PrimaryCheynes" panose="020B0500000000000000" pitchFamily="34" charset="0"/>
              </a:rPr>
              <a:t>.</a:t>
            </a:r>
          </a:p>
          <a:p>
            <a:r>
              <a:rPr lang="en-GB" dirty="0">
                <a:latin typeface="PrimaryCheynes" panose="020B0500000000000000" pitchFamily="34" charset="0"/>
              </a:rPr>
              <a:t>Choose the Mild, Hot or Spicy Chilli challenge.</a:t>
            </a:r>
          </a:p>
          <a:p>
            <a:r>
              <a:rPr lang="en-GB" dirty="0">
                <a:latin typeface="PrimaryCheynes" panose="020B0500000000000000" pitchFamily="34" charset="0"/>
              </a:rPr>
              <a:t>Don’t worry if you do have internet access, complete a number activity in your home learning pack.</a:t>
            </a:r>
          </a:p>
          <a:p>
            <a:pPr marL="0" indent="0">
              <a:buNone/>
            </a:pPr>
            <a:endParaRPr lang="en-GB" dirty="0"/>
          </a:p>
        </p:txBody>
      </p:sp>
      <p:pic>
        <p:nvPicPr>
          <p:cNvPr id="4" name="Recorded Sound">
            <a:hlinkClick r:id="" action="ppaction://media"/>
            <a:extLst>
              <a:ext uri="{FF2B5EF4-FFF2-40B4-BE49-F238E27FC236}">
                <a16:creationId xmlns:a16="http://schemas.microsoft.com/office/drawing/2014/main" id="{86C88243-9B08-42D9-AF2B-EEF359DB8FD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104244" y="499719"/>
            <a:ext cx="609600" cy="609600"/>
          </a:xfrm>
          <a:prstGeom prst="rect">
            <a:avLst/>
          </a:prstGeom>
        </p:spPr>
      </p:pic>
    </p:spTree>
    <p:extLst>
      <p:ext uri="{BB962C8B-B14F-4D97-AF65-F5344CB8AC3E}">
        <p14:creationId xmlns:p14="http://schemas.microsoft.com/office/powerpoint/2010/main" val="207391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3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882</Words>
  <Application>Microsoft Office PowerPoint</Application>
  <PresentationFormat>Widescreen</PresentationFormat>
  <Paragraphs>84</Paragraphs>
  <Slides>14</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Gill Sans MT</vt:lpstr>
      <vt:lpstr>PrimaryCheynes</vt:lpstr>
      <vt:lpstr>Gallery</vt:lpstr>
      <vt:lpstr>St Mary’s RC primary school  Thursday 11.02.21</vt:lpstr>
      <vt:lpstr>PowerPoint Presentation</vt:lpstr>
      <vt:lpstr>PowerPoint Presentation</vt:lpstr>
      <vt:lpstr>Literacy - writing </vt:lpstr>
      <vt:lpstr>PowerPoint Presentation</vt:lpstr>
      <vt:lpstr>PowerPoint Presentation</vt:lpstr>
      <vt:lpstr>PowerPoint Presentation</vt:lpstr>
      <vt:lpstr>PowerPoint Presentation</vt:lpstr>
      <vt:lpstr>Numeracy</vt:lpstr>
      <vt:lpstr>Numeracy https://www.topmarks.co.uk/maths-games/daily10 </vt:lpstr>
      <vt:lpstr>Weekly Journal</vt:lpstr>
      <vt:lpstr>PowerPoint Presentation</vt:lpstr>
      <vt:lpstr>PowerPoint Presentation</vt:lpstr>
      <vt:lpstr>Night time prayer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Mary’s RC primary school  Thursday 11.02.21</dc:title>
  <dc:creator>Dale Samson</dc:creator>
  <cp:lastModifiedBy>Dale Samson</cp:lastModifiedBy>
  <cp:revision>2</cp:revision>
  <dcterms:created xsi:type="dcterms:W3CDTF">2021-02-04T12:28:33Z</dcterms:created>
  <dcterms:modified xsi:type="dcterms:W3CDTF">2021-02-11T07:56:57Z</dcterms:modified>
</cp:coreProperties>
</file>