
<file path=[Content_Types].xml><?xml version="1.0" encoding="utf-8"?>
<Types xmlns="http://schemas.openxmlformats.org/package/2006/content-types">
  <Default Extension="bmp" ContentType="image/bmp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</p:sldMasterIdLst>
  <p:notesMasterIdLst>
    <p:notesMasterId r:id="rId24"/>
  </p:notesMasterIdLst>
  <p:sldIdLst>
    <p:sldId id="256" r:id="rId2"/>
    <p:sldId id="270" r:id="rId3"/>
    <p:sldId id="258" r:id="rId4"/>
    <p:sldId id="288" r:id="rId5"/>
    <p:sldId id="279" r:id="rId6"/>
    <p:sldId id="280" r:id="rId7"/>
    <p:sldId id="281" r:id="rId8"/>
    <p:sldId id="293" r:id="rId9"/>
    <p:sldId id="294" r:id="rId10"/>
    <p:sldId id="295" r:id="rId11"/>
    <p:sldId id="296" r:id="rId12"/>
    <p:sldId id="297" r:id="rId13"/>
    <p:sldId id="282" r:id="rId14"/>
    <p:sldId id="299" r:id="rId15"/>
    <p:sldId id="298" r:id="rId16"/>
    <p:sldId id="300" r:id="rId17"/>
    <p:sldId id="301" r:id="rId18"/>
    <p:sldId id="302" r:id="rId19"/>
    <p:sldId id="303" r:id="rId20"/>
    <p:sldId id="304" r:id="rId21"/>
    <p:sldId id="292" r:id="rId22"/>
    <p:sldId id="27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D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75" autoAdjust="0"/>
    <p:restoredTop sz="93878" autoAdjust="0"/>
  </p:normalViewPr>
  <p:slideViewPr>
    <p:cSldViewPr snapToGrid="0">
      <p:cViewPr varScale="1">
        <p:scale>
          <a:sx n="107" d="100"/>
          <a:sy n="107" d="100"/>
        </p:scale>
        <p:origin x="5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165D7-D727-429E-AC50-9AA6A77FA68D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28CD6-EC76-4669-8A75-01FD00017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521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A28CD6-EC76-4669-8A75-01FD00017DA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833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A28CD6-EC76-4669-8A75-01FD00017DA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91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516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966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956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118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52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796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47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944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781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016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801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72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Chilli_pepper_4.sv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pngimg.com/download/40298" TargetMode="Externa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Chilli_pepper_4.sv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ixabay.com/en/backpack-hiker-trekking-wanderer-304799/" TargetMode="Externa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Chilli_pepper_4.sv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oodfreephotos.com/other-photos/3D-model-of-a-bed.png.php" TargetMode="Externa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tudentswithlearningdifficulties.blogspot.com/2008/10/using-100-square-to-add-10.html" TargetMode="External"/><Relationship Id="rId5" Type="http://schemas.openxmlformats.org/officeDocument/2006/relationships/image" Target="../media/image14.bmp"/><Relationship Id="rId4" Type="http://schemas.openxmlformats.org/officeDocument/2006/relationships/hyperlink" Target="https://en.wikipedia.org/wiki/File:Chilli_pepper_4.sv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tudentswithlearningdifficulties.blogspot.com/2008/10/using-100-square-to-add-10.html" TargetMode="External"/><Relationship Id="rId5" Type="http://schemas.openxmlformats.org/officeDocument/2006/relationships/image" Target="../media/image14.bmp"/><Relationship Id="rId4" Type="http://schemas.openxmlformats.org/officeDocument/2006/relationships/hyperlink" Target="https://en.wikipedia.org/wiki/File:Chilli_pepper_4.sv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swithlearningdifficulties.blogspot.com/2008/10/using-100-square-to-add-10.html" TargetMode="External"/><Relationship Id="rId2" Type="http://schemas.openxmlformats.org/officeDocument/2006/relationships/image" Target="../media/image14.b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hyperlink" Target="https://en.wikipedia.org/wiki/File:Chilli_pepper_4.svg" TargetMode="Externa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viking-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ngall.com/viking-png/download/39927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dfreephotos.com/vector-images/big-sailing-vector-clipart.png.php" TargetMode="External"/><Relationship Id="rId5" Type="http://schemas.openxmlformats.org/officeDocument/2006/relationships/image" Target="../media/image23.png"/><Relationship Id="rId4" Type="http://schemas.openxmlformats.org/officeDocument/2006/relationships/hyperlink" Target="https://toulousestreet.wordpress.com/category/dancing-bear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oC0eUSm-pc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t.wikipedia.org/wiki/Spada_laser" TargetMode="Externa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kickasssuec.blogspot.com/2012/01/does-reading-martial-arts-books-enhance.html" TargetMode="Externa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antersbox.blogspot.com/2010_11_01_archive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lickr.com/photos/methodshop/525170125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0D1173B-FBCA-4F2A-AB78-7DB51EC95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B08DCF8-02FA-4015-A96A-7F8A89EBC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7D361B-88F3-0440-9380-BFD1B6563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0072" y="964769"/>
            <a:ext cx="4966432" cy="2376915"/>
          </a:xfrm>
        </p:spPr>
        <p:txBody>
          <a:bodyPr>
            <a:normAutofit/>
          </a:bodyPr>
          <a:lstStyle/>
          <a:p>
            <a:r>
              <a:rPr lang="en-GB" sz="4200" dirty="0"/>
              <a:t>St Mary’s RC primary school </a:t>
            </a:r>
            <a:br>
              <a:rPr lang="en-GB" sz="4200" dirty="0"/>
            </a:br>
            <a:r>
              <a:rPr lang="en-GB" sz="4200" dirty="0"/>
              <a:t>Tuesday 9</a:t>
            </a:r>
            <a:r>
              <a:rPr lang="en-GB" sz="4200" baseline="30000" dirty="0"/>
              <a:t>th</a:t>
            </a:r>
            <a:r>
              <a:rPr lang="en-GB" sz="4200" dirty="0"/>
              <a:t> February 2021</a:t>
            </a:r>
            <a:endParaRPr lang="en-US" sz="4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750590-591F-D54F-B372-AFF6E2A0B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0074" y="3529159"/>
            <a:ext cx="4972063" cy="1612688"/>
          </a:xfrm>
        </p:spPr>
        <p:txBody>
          <a:bodyPr>
            <a:normAutofit/>
          </a:bodyPr>
          <a:lstStyle/>
          <a:p>
            <a:r>
              <a:rPr lang="en-US"/>
              <a:t>P3 and P4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2EFD7EB-F887-4187-BD35-2F6584E9E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8" y="482171"/>
            <a:ext cx="4641751" cy="5149101"/>
            <a:chOff x="7463259" y="583365"/>
            <a:chExt cx="4641750" cy="518192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802ABCE-86EF-458C-B776-FBEE5B3ED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64175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F257E23-BAFF-4E5A-9DCD-5EB001A23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4001651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2">
            <a:extLst>
              <a:ext uri="{FF2B5EF4-FFF2-40B4-BE49-F238E27FC236}">
                <a16:creationId xmlns:a16="http://schemas.microsoft.com/office/drawing/2014/main" id="{E01FE95E-1A28-49B1-A087-16A046592C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1171"/>
          <a:stretch/>
        </p:blipFill>
        <p:spPr bwMode="auto">
          <a:xfrm>
            <a:off x="1271223" y="1116345"/>
            <a:ext cx="3362141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80890EC-EC50-46D3-879E-63EDF4D06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70073" y="3526496"/>
            <a:ext cx="495950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971F6991-E635-48F8-9309-D5A5C1ECB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ACF2F98-1DF0-4594-9502-F2B79E795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677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D8C507-CB5F-4AF4-B58C-34B083CA9A82}"/>
              </a:ext>
            </a:extLst>
          </p:cNvPr>
          <p:cNvSpPr txBox="1"/>
          <p:nvPr/>
        </p:nvSpPr>
        <p:spPr>
          <a:xfrm>
            <a:off x="158436" y="836773"/>
            <a:ext cx="79715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u="sng" dirty="0">
                <a:latin typeface="PrimaryCheynes" panose="020B0500000000000000" pitchFamily="34" charset="0"/>
              </a:rPr>
              <a:t>Copy the following sentences into your jotter, adding in any missing </a:t>
            </a:r>
            <a:r>
              <a:rPr lang="en-GB" b="1" u="sng" dirty="0">
                <a:solidFill>
                  <a:srgbClr val="FF0000"/>
                </a:solidFill>
                <a:latin typeface="PrimaryCheynes" panose="020B0500000000000000" pitchFamily="34" charset="0"/>
              </a:rPr>
              <a:t>capital letters </a:t>
            </a:r>
            <a:r>
              <a:rPr lang="en-GB" b="1" u="sng" dirty="0">
                <a:latin typeface="PrimaryCheynes" panose="020B0500000000000000" pitchFamily="34" charset="0"/>
              </a:rPr>
              <a:t>and </a:t>
            </a:r>
            <a:r>
              <a:rPr lang="en-GB" b="1" u="sng" dirty="0">
                <a:solidFill>
                  <a:srgbClr val="00B0F0"/>
                </a:solidFill>
                <a:latin typeface="PrimaryCheynes" panose="020B0500000000000000" pitchFamily="34" charset="0"/>
              </a:rPr>
              <a:t>full stops.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1D2510-ED62-4C09-A228-942D8871B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301668" y="187019"/>
            <a:ext cx="894072" cy="6497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C76888-1756-4B1B-B111-0EB2699CC05D}"/>
              </a:ext>
            </a:extLst>
          </p:cNvPr>
          <p:cNvSpPr txBox="1"/>
          <p:nvPr/>
        </p:nvSpPr>
        <p:spPr>
          <a:xfrm>
            <a:off x="1800225" y="2457450"/>
            <a:ext cx="514474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>
                <a:latin typeface="PrimaryCheynes" panose="020B0500000000000000" pitchFamily="34" charset="0"/>
              </a:rPr>
              <a:t>the clown had a red nose</a:t>
            </a:r>
          </a:p>
          <a:p>
            <a:pPr marL="342900" indent="-342900">
              <a:buAutoNum type="arabicPeriod"/>
            </a:pPr>
            <a:endParaRPr lang="en-GB" dirty="0">
              <a:latin typeface="PrimaryCheynes" panose="020B0500000000000000" pitchFamily="34" charset="0"/>
            </a:endParaRPr>
          </a:p>
          <a:p>
            <a:pPr marL="342900" indent="-342900">
              <a:buAutoNum type="arabicPeriod"/>
            </a:pPr>
            <a:r>
              <a:rPr lang="en-GB" dirty="0">
                <a:latin typeface="PrimaryCheynes" panose="020B0500000000000000" pitchFamily="34" charset="0"/>
              </a:rPr>
              <a:t>he wore a yellow jacket and baggy trousers</a:t>
            </a:r>
          </a:p>
          <a:p>
            <a:pPr marL="342900" indent="-342900">
              <a:buAutoNum type="arabicPeriod"/>
            </a:pPr>
            <a:endParaRPr lang="en-GB" dirty="0">
              <a:latin typeface="PrimaryCheynes" panose="020B0500000000000000" pitchFamily="34" charset="0"/>
            </a:endParaRPr>
          </a:p>
          <a:p>
            <a:pPr marL="342900" indent="-342900">
              <a:buAutoNum type="arabicPeriod"/>
            </a:pPr>
            <a:r>
              <a:rPr lang="en-GB" dirty="0">
                <a:latin typeface="PrimaryCheynes" panose="020B0500000000000000" pitchFamily="34" charset="0"/>
              </a:rPr>
              <a:t>the clown had long legs and big boots</a:t>
            </a:r>
          </a:p>
          <a:p>
            <a:pPr marL="342900" indent="-342900">
              <a:buAutoNum type="arabicPeriod"/>
            </a:pPr>
            <a:endParaRPr lang="en-GB" dirty="0">
              <a:latin typeface="PrimaryCheynes" panose="020B0500000000000000" pitchFamily="34" charset="0"/>
            </a:endParaRPr>
          </a:p>
          <a:p>
            <a:pPr marL="342900" indent="-342900">
              <a:buAutoNum type="arabicPeriod"/>
            </a:pPr>
            <a:r>
              <a:rPr lang="en-GB" dirty="0">
                <a:latin typeface="PrimaryCheynes" panose="020B0500000000000000" pitchFamily="34" charset="0"/>
              </a:rPr>
              <a:t>his tall hat had a pink feather in it</a:t>
            </a:r>
          </a:p>
          <a:p>
            <a:pPr marL="342900" indent="-342900">
              <a:buAutoNum type="arabicPeriod"/>
            </a:pPr>
            <a:endParaRPr lang="en-GB" dirty="0">
              <a:latin typeface="PrimaryCheynes" panose="020B0500000000000000" pitchFamily="34" charset="0"/>
            </a:endParaRPr>
          </a:p>
          <a:p>
            <a:pPr marL="342900" indent="-342900">
              <a:buAutoNum type="arabicPeriod"/>
            </a:pPr>
            <a:r>
              <a:rPr lang="en-GB" dirty="0">
                <a:latin typeface="PrimaryCheynes" panose="020B0500000000000000" pitchFamily="34" charset="0"/>
              </a:rPr>
              <a:t>the clowns name is coco</a:t>
            </a:r>
          </a:p>
          <a:p>
            <a:endParaRPr lang="en-GB" dirty="0"/>
          </a:p>
        </p:txBody>
      </p:sp>
      <p:pic>
        <p:nvPicPr>
          <p:cNvPr id="8" name="Picture 7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DA5DD40A-B8B2-4A10-9CE2-48F8C74C3A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663349" y="836773"/>
            <a:ext cx="4637701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363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759649-2A03-4EB8-B587-2BD85C5826A2}"/>
              </a:ext>
            </a:extLst>
          </p:cNvPr>
          <p:cNvSpPr txBox="1"/>
          <p:nvPr/>
        </p:nvSpPr>
        <p:spPr>
          <a:xfrm>
            <a:off x="158436" y="836773"/>
            <a:ext cx="79715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u="sng" dirty="0">
                <a:latin typeface="PrimaryCheynes" panose="020B0500000000000000" pitchFamily="34" charset="0"/>
              </a:rPr>
              <a:t>Copy the following sentences into your jotter, adding in any missing </a:t>
            </a:r>
            <a:r>
              <a:rPr lang="en-GB" b="1" u="sng" dirty="0">
                <a:solidFill>
                  <a:srgbClr val="FF0000"/>
                </a:solidFill>
                <a:latin typeface="PrimaryCheynes" panose="020B0500000000000000" pitchFamily="34" charset="0"/>
              </a:rPr>
              <a:t>capital letters </a:t>
            </a:r>
            <a:r>
              <a:rPr lang="en-GB" b="1" u="sng" dirty="0">
                <a:latin typeface="PrimaryCheynes" panose="020B0500000000000000" pitchFamily="34" charset="0"/>
              </a:rPr>
              <a:t>and punctuation marks ( </a:t>
            </a:r>
            <a:r>
              <a:rPr lang="en-GB" b="1" u="sng" dirty="0">
                <a:solidFill>
                  <a:srgbClr val="00B0F0"/>
                </a:solidFill>
                <a:latin typeface="PrimaryCheynes" panose="020B0500000000000000" pitchFamily="34" charset="0"/>
              </a:rPr>
              <a:t>.</a:t>
            </a:r>
            <a:r>
              <a:rPr lang="en-GB" b="1" u="sng" dirty="0">
                <a:latin typeface="PrimaryCheynes" panose="020B0500000000000000" pitchFamily="34" charset="0"/>
              </a:rPr>
              <a:t> Or </a:t>
            </a:r>
            <a:r>
              <a:rPr lang="en-GB" b="1" u="sng" dirty="0">
                <a:solidFill>
                  <a:srgbClr val="00B0F0"/>
                </a:solidFill>
                <a:latin typeface="PrimaryCheynes" panose="020B0500000000000000" pitchFamily="34" charset="0"/>
              </a:rPr>
              <a:t>?</a:t>
            </a:r>
            <a:r>
              <a:rPr lang="en-GB" b="1" u="sng" dirty="0">
                <a:latin typeface="PrimaryCheynes" panose="020B0500000000000000" pitchFamily="34" charset="0"/>
              </a:rPr>
              <a:t> 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BB1120-26D5-4318-B3D3-DE4D39A0D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301668" y="187019"/>
            <a:ext cx="894072" cy="6497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D3948C-3D03-4CAF-B727-501666A98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454068" y="339419"/>
            <a:ext cx="894072" cy="6497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D63E7B-6838-4299-9D08-B88671B9181F}"/>
              </a:ext>
            </a:extLst>
          </p:cNvPr>
          <p:cNvSpPr txBox="1"/>
          <p:nvPr/>
        </p:nvSpPr>
        <p:spPr>
          <a:xfrm>
            <a:off x="2419350" y="2438400"/>
            <a:ext cx="474373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err="1"/>
              <a:t>anne</a:t>
            </a:r>
            <a:r>
              <a:rPr lang="en-GB" dirty="0"/>
              <a:t> </a:t>
            </a:r>
            <a:r>
              <a:rPr lang="en-GB" dirty="0" err="1"/>
              <a:t>moore</a:t>
            </a:r>
            <a:r>
              <a:rPr lang="en-GB" dirty="0"/>
              <a:t> lives in </a:t>
            </a:r>
            <a:r>
              <a:rPr lang="en-GB" dirty="0" err="1"/>
              <a:t>edinburgh</a:t>
            </a: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dirty="0"/>
              <a:t>my address is 14 king street in </a:t>
            </a:r>
            <a:r>
              <a:rPr lang="en-GB" dirty="0" err="1"/>
              <a:t>dundee</a:t>
            </a: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dirty="0"/>
              <a:t>have you ever been to </a:t>
            </a:r>
            <a:r>
              <a:rPr lang="en-GB" dirty="0" err="1"/>
              <a:t>america</a:t>
            </a:r>
            <a:r>
              <a:rPr lang="en-GB" dirty="0"/>
              <a:t> or </a:t>
            </a:r>
            <a:r>
              <a:rPr lang="en-GB" dirty="0" err="1"/>
              <a:t>canada</a:t>
            </a: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dirty="0"/>
              <a:t>the mountain climber climbed mount Everest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dirty="0"/>
              <a:t>is </a:t>
            </a:r>
            <a:r>
              <a:rPr lang="en-GB" dirty="0" err="1"/>
              <a:t>christmas</a:t>
            </a:r>
            <a:r>
              <a:rPr lang="en-GB" dirty="0"/>
              <a:t> in </a:t>
            </a:r>
            <a:r>
              <a:rPr lang="en-GB" dirty="0" err="1"/>
              <a:t>november</a:t>
            </a:r>
            <a:r>
              <a:rPr lang="en-GB" dirty="0"/>
              <a:t> or </a:t>
            </a:r>
            <a:r>
              <a:rPr lang="en-GB" dirty="0" err="1"/>
              <a:t>december</a:t>
            </a:r>
            <a:endParaRPr lang="en-GB" dirty="0"/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91DE801C-8B4E-43F1-BF8E-603790105C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325135" y="3105150"/>
            <a:ext cx="34290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433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3A2367-C8FF-473E-8557-464810C8E34C}"/>
              </a:ext>
            </a:extLst>
          </p:cNvPr>
          <p:cNvSpPr txBox="1"/>
          <p:nvPr/>
        </p:nvSpPr>
        <p:spPr>
          <a:xfrm>
            <a:off x="158436" y="836773"/>
            <a:ext cx="79715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u="sng" dirty="0">
                <a:latin typeface="PrimaryCheynes" panose="020B0500000000000000" pitchFamily="34" charset="0"/>
              </a:rPr>
              <a:t>Copy the following sentences into your jotter, adding in any missing </a:t>
            </a:r>
            <a:r>
              <a:rPr lang="en-GB" b="1" u="sng" dirty="0">
                <a:solidFill>
                  <a:srgbClr val="FF0000"/>
                </a:solidFill>
                <a:latin typeface="PrimaryCheynes" panose="020B0500000000000000" pitchFamily="34" charset="0"/>
              </a:rPr>
              <a:t>capital letters </a:t>
            </a:r>
            <a:r>
              <a:rPr lang="en-GB" b="1" u="sng" dirty="0">
                <a:latin typeface="PrimaryCheynes" panose="020B0500000000000000" pitchFamily="34" charset="0"/>
              </a:rPr>
              <a:t>and punctuation marks ( </a:t>
            </a:r>
            <a:r>
              <a:rPr lang="en-GB" b="1" u="sng" dirty="0">
                <a:solidFill>
                  <a:srgbClr val="00B0F0"/>
                </a:solidFill>
                <a:latin typeface="PrimaryCheynes" panose="020B0500000000000000" pitchFamily="34" charset="0"/>
              </a:rPr>
              <a:t>.</a:t>
            </a:r>
            <a:r>
              <a:rPr lang="en-GB" b="1" u="sng" dirty="0">
                <a:latin typeface="PrimaryCheynes" panose="020B0500000000000000" pitchFamily="34" charset="0"/>
              </a:rPr>
              <a:t> </a:t>
            </a:r>
            <a:r>
              <a:rPr lang="en-GB" b="1" u="sng" dirty="0">
                <a:solidFill>
                  <a:srgbClr val="00B0F0"/>
                </a:solidFill>
                <a:latin typeface="PrimaryCheynes" panose="020B0500000000000000" pitchFamily="34" charset="0"/>
              </a:rPr>
              <a:t>?</a:t>
            </a:r>
            <a:r>
              <a:rPr lang="en-GB" b="1" u="sng" dirty="0">
                <a:latin typeface="PrimaryCheynes" panose="020B0500000000000000" pitchFamily="34" charset="0"/>
              </a:rPr>
              <a:t> Or </a:t>
            </a:r>
            <a:r>
              <a:rPr lang="en-GB" b="1" u="sng" dirty="0">
                <a:solidFill>
                  <a:srgbClr val="00B0F0"/>
                </a:solidFill>
                <a:latin typeface="PrimaryCheynes" panose="020B0500000000000000" pitchFamily="34" charset="0"/>
              </a:rPr>
              <a:t>!</a:t>
            </a:r>
            <a:r>
              <a:rPr lang="en-GB" b="1" u="sng" dirty="0">
                <a:latin typeface="PrimaryCheynes" panose="020B0500000000000000" pitchFamily="34" charset="0"/>
              </a:rPr>
              <a:t> 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6A8B19-3D39-4C6A-868C-546C6EEF8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454068" y="339419"/>
            <a:ext cx="894072" cy="6497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C5AE39-727B-4823-85D1-64F9A1EC1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606468" y="491819"/>
            <a:ext cx="894072" cy="6497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838655-970F-40BC-8481-FA52DA04A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758868" y="644219"/>
            <a:ext cx="894072" cy="6497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3251BF-31AD-46CF-98D6-FF7603EBE87F}"/>
              </a:ext>
            </a:extLst>
          </p:cNvPr>
          <p:cNvSpPr txBox="1"/>
          <p:nvPr/>
        </p:nvSpPr>
        <p:spPr>
          <a:xfrm>
            <a:off x="158436" y="2136338"/>
            <a:ext cx="97475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>
                <a:latin typeface="PrimaryCheynes" panose="020B0500000000000000" pitchFamily="34" charset="0"/>
              </a:rPr>
              <a:t>have you ever felt so tired that you just wanted to stay in bed all day</a:t>
            </a:r>
          </a:p>
          <a:p>
            <a:pPr marL="342900" indent="-342900">
              <a:buAutoNum type="arabicPeriod"/>
            </a:pPr>
            <a:endParaRPr lang="en-GB" dirty="0">
              <a:latin typeface="PrimaryCheynes" panose="020B0500000000000000" pitchFamily="34" charset="0"/>
            </a:endParaRPr>
          </a:p>
          <a:p>
            <a:pPr marL="342900" indent="-342900">
              <a:buAutoNum type="arabicPeriod"/>
            </a:pPr>
            <a:r>
              <a:rPr lang="en-GB" dirty="0">
                <a:latin typeface="PrimaryCheynes" panose="020B0500000000000000" pitchFamily="34" charset="0"/>
              </a:rPr>
              <a:t>dan felt happy and contented that he was getting to stay in his bed for an extra hour</a:t>
            </a:r>
          </a:p>
          <a:p>
            <a:pPr marL="342900" indent="-342900">
              <a:buAutoNum type="arabicPeriod"/>
            </a:pPr>
            <a:endParaRPr lang="en-GB" dirty="0">
              <a:latin typeface="PrimaryCheynes" panose="020B0500000000000000" pitchFamily="34" charset="0"/>
            </a:endParaRPr>
          </a:p>
          <a:p>
            <a:pPr marL="342900" indent="-342900">
              <a:buAutoNum type="arabicPeriod"/>
            </a:pPr>
            <a:r>
              <a:rPr lang="en-GB" dirty="0">
                <a:latin typeface="PrimaryCheynes" panose="020B0500000000000000" pitchFamily="34" charset="0"/>
              </a:rPr>
              <a:t>help </a:t>
            </a:r>
            <a:r>
              <a:rPr lang="en-GB" dirty="0" err="1">
                <a:latin typeface="PrimaryCheynes" panose="020B0500000000000000" pitchFamily="34" charset="0"/>
              </a:rPr>
              <a:t>i</a:t>
            </a:r>
            <a:r>
              <a:rPr lang="en-GB" dirty="0">
                <a:latin typeface="PrimaryCheynes" panose="020B0500000000000000" pitchFamily="34" charset="0"/>
              </a:rPr>
              <a:t> have locked myself out of the house</a:t>
            </a:r>
          </a:p>
          <a:p>
            <a:pPr marL="342900" indent="-342900">
              <a:buAutoNum type="arabicPeriod"/>
            </a:pPr>
            <a:endParaRPr lang="en-GB" dirty="0">
              <a:latin typeface="PrimaryCheynes" panose="020B0500000000000000" pitchFamily="34" charset="0"/>
            </a:endParaRPr>
          </a:p>
          <a:p>
            <a:pPr marL="342900" indent="-342900">
              <a:buAutoNum type="arabicPeriod"/>
            </a:pPr>
            <a:r>
              <a:rPr lang="en-GB" dirty="0" err="1">
                <a:latin typeface="PrimaryCheynes" panose="020B0500000000000000" pitchFamily="34" charset="0"/>
              </a:rPr>
              <a:t>edward</a:t>
            </a:r>
            <a:r>
              <a:rPr lang="en-GB" dirty="0">
                <a:latin typeface="PrimaryCheynes" panose="020B0500000000000000" pitchFamily="34" charset="0"/>
              </a:rPr>
              <a:t> threw the ball at sue unfortunately it missed and hit the window</a:t>
            </a:r>
          </a:p>
          <a:p>
            <a:pPr marL="342900" indent="-342900">
              <a:buAutoNum type="arabicPeriod"/>
            </a:pPr>
            <a:endParaRPr lang="en-GB" dirty="0">
              <a:latin typeface="PrimaryCheynes" panose="020B0500000000000000" pitchFamily="34" charset="0"/>
            </a:endParaRPr>
          </a:p>
          <a:p>
            <a:pPr marL="342900" indent="-342900">
              <a:buAutoNum type="arabicPeriod"/>
            </a:pPr>
            <a:r>
              <a:rPr lang="en-GB" dirty="0">
                <a:latin typeface="PrimaryCheynes" panose="020B0500000000000000" pitchFamily="34" charset="0"/>
              </a:rPr>
              <a:t>it is </a:t>
            </a:r>
            <a:r>
              <a:rPr lang="en-GB" dirty="0" err="1">
                <a:latin typeface="PrimaryCheynes" panose="020B0500000000000000" pitchFamily="34" charset="0"/>
              </a:rPr>
              <a:t>sara’s</a:t>
            </a:r>
            <a:r>
              <a:rPr lang="en-GB" dirty="0">
                <a:latin typeface="PrimaryCheynes" panose="020B0500000000000000" pitchFamily="34" charset="0"/>
              </a:rPr>
              <a:t> 9</a:t>
            </a:r>
            <a:r>
              <a:rPr lang="en-GB" baseline="30000" dirty="0">
                <a:latin typeface="PrimaryCheynes" panose="020B0500000000000000" pitchFamily="34" charset="0"/>
              </a:rPr>
              <a:t>th</a:t>
            </a:r>
            <a:r>
              <a:rPr lang="en-GB" dirty="0">
                <a:latin typeface="PrimaryCheynes" panose="020B0500000000000000" pitchFamily="34" charset="0"/>
              </a:rPr>
              <a:t> birthday and she can invite one friend to her party, do you think she will pick me or john</a:t>
            </a:r>
          </a:p>
        </p:txBody>
      </p:sp>
      <p:pic>
        <p:nvPicPr>
          <p:cNvPr id="8" name="Picture 7" descr="A picture containing colorful&#10;&#10;Description automatically generated">
            <a:extLst>
              <a:ext uri="{FF2B5EF4-FFF2-40B4-BE49-F238E27FC236}">
                <a16:creationId xmlns:a16="http://schemas.microsoft.com/office/drawing/2014/main" id="{997795BA-0D48-4997-9172-D477EC6C07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536024" y="2669795"/>
            <a:ext cx="5570376" cy="464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28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B8CDD-3814-405A-BB2B-1A4BCE4A5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Numeracy  Chimney sums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0EFB2-FB18-4827-9DB8-3295B5BC8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400" dirty="0">
                <a:latin typeface="PrimaryCheynes" panose="020B0500000000000000" pitchFamily="34" charset="0"/>
              </a:rPr>
              <a:t>Learning Intention:</a:t>
            </a:r>
          </a:p>
          <a:p>
            <a:pPr marL="0" indent="0">
              <a:buNone/>
            </a:pPr>
            <a:r>
              <a:rPr lang="en-GB" sz="2400" dirty="0">
                <a:latin typeface="PrimaryCheynes" panose="020B0500000000000000" pitchFamily="34" charset="0"/>
              </a:rPr>
              <a:t>Write chimney sums and complete subtraction problems.</a:t>
            </a:r>
          </a:p>
          <a:p>
            <a:pPr marL="0" indent="0">
              <a:buNone/>
            </a:pPr>
            <a:r>
              <a:rPr lang="en-GB" sz="2400" dirty="0">
                <a:latin typeface="PrimaryCheynes" panose="020B0500000000000000" pitchFamily="34" charset="0"/>
              </a:rPr>
              <a:t>Success Criteria:</a:t>
            </a:r>
          </a:p>
          <a:p>
            <a:pPr marL="0" indent="0">
              <a:buNone/>
            </a:pPr>
            <a:r>
              <a:rPr lang="en-GB" sz="2400" dirty="0">
                <a:latin typeface="PrimaryCheynes" panose="020B0500000000000000" pitchFamily="34" charset="0"/>
              </a:rPr>
              <a:t>- I know that the ones, tens and hundreds must be lined up</a:t>
            </a:r>
          </a:p>
          <a:p>
            <a:pPr>
              <a:buFontTx/>
              <a:buChar char="-"/>
            </a:pPr>
            <a:r>
              <a:rPr lang="en-GB" sz="2400" dirty="0">
                <a:latin typeface="PrimaryCheynes" panose="020B0500000000000000" pitchFamily="34" charset="0"/>
              </a:rPr>
              <a:t>I can take the bottom number away from the top number in the correct columns and put the answers under that column</a:t>
            </a:r>
          </a:p>
          <a:p>
            <a:pPr>
              <a:buFontTx/>
              <a:buChar char="-"/>
            </a:pPr>
            <a:r>
              <a:rPr lang="en-GB" sz="2400" dirty="0">
                <a:latin typeface="PrimaryCheynes" panose="020B0500000000000000" pitchFamily="34" charset="0"/>
              </a:rPr>
              <a:t>My writing is neat and tidy</a:t>
            </a:r>
          </a:p>
        </p:txBody>
      </p:sp>
    </p:spTree>
    <p:extLst>
      <p:ext uri="{BB962C8B-B14F-4D97-AF65-F5344CB8AC3E}">
        <p14:creationId xmlns:p14="http://schemas.microsoft.com/office/powerpoint/2010/main" val="4186701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C309876C-BC86-47E2-9CD7-0DA12FCC5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056563" cy="61245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8F545C-CA3F-4258-A88F-158358553A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964256" y="241314"/>
            <a:ext cx="894072" cy="6497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9750D9-1CFD-4FB5-BF4C-0AD16B62C581}"/>
              </a:ext>
            </a:extLst>
          </p:cNvPr>
          <p:cNvSpPr txBox="1"/>
          <p:nvPr/>
        </p:nvSpPr>
        <p:spPr>
          <a:xfrm>
            <a:off x="7056563" y="1120676"/>
            <a:ext cx="34509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Mild Challenge: No Regrouping</a:t>
            </a:r>
          </a:p>
          <a:p>
            <a:endParaRPr lang="en-GB" dirty="0"/>
          </a:p>
          <a:p>
            <a:r>
              <a:rPr lang="en-GB" dirty="0"/>
              <a:t>Copy and complete these subtraction sums in your jotter remembering to complete your ones column and then the tens column.</a:t>
            </a:r>
          </a:p>
          <a:p>
            <a:endParaRPr lang="en-GB" dirty="0"/>
          </a:p>
        </p:txBody>
      </p:sp>
      <p:pic>
        <p:nvPicPr>
          <p:cNvPr id="9" name="Picture 8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E17BFFD2-033E-414B-852F-042609D03D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056562" y="3196114"/>
            <a:ext cx="5135437" cy="292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31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E4D3174A-2AFC-4561-B04B-0C17779CD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08392" cy="61075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113590-2A10-4A87-B7AE-9C6E69A55E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964256" y="241314"/>
            <a:ext cx="894072" cy="6497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B4648E-F052-4613-9627-62F2D81070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750730" y="89357"/>
            <a:ext cx="894072" cy="6497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9B95D0-0450-4853-A29A-1BEBF271D9B5}"/>
              </a:ext>
            </a:extLst>
          </p:cNvPr>
          <p:cNvSpPr txBox="1"/>
          <p:nvPr/>
        </p:nvSpPr>
        <p:spPr>
          <a:xfrm>
            <a:off x="7813168" y="1312724"/>
            <a:ext cx="42169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Hot Challenge: No Regrouping</a:t>
            </a:r>
          </a:p>
          <a:p>
            <a:endParaRPr lang="en-GB" dirty="0"/>
          </a:p>
          <a:p>
            <a:r>
              <a:rPr lang="en-GB" dirty="0"/>
              <a:t>Copy and complete these subtraction sums in your jotter remembering to complete you ones column, then the tens column and finally the hundreds column.</a:t>
            </a:r>
          </a:p>
        </p:txBody>
      </p:sp>
      <p:pic>
        <p:nvPicPr>
          <p:cNvPr id="10" name="Picture 9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D8633505-4898-41F7-BF24-0BF82ACC2E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708392" y="3179117"/>
            <a:ext cx="4483608" cy="292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87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2D14FFE3-351B-4D97-BB5B-458FBCAACC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08392" y="3179117"/>
            <a:ext cx="4483608" cy="29284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89F543-D631-4E2A-8CCC-E362705C6A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750730" y="89357"/>
            <a:ext cx="894072" cy="6497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EB87CE-9E14-4745-9C15-CCB0F8EAD3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903130" y="241757"/>
            <a:ext cx="894072" cy="6497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6BB341-F214-4093-8C20-9D3585CDCC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055530" y="394157"/>
            <a:ext cx="894072" cy="649754"/>
          </a:xfrm>
          <a:prstGeom prst="rect">
            <a:avLst/>
          </a:prstGeom>
        </p:spPr>
      </p:pic>
      <p:pic>
        <p:nvPicPr>
          <p:cNvPr id="8" name="Picture 7" descr="Table&#10;&#10;Description automatically generated with low confidence">
            <a:extLst>
              <a:ext uri="{FF2B5EF4-FFF2-40B4-BE49-F238E27FC236}">
                <a16:creationId xmlns:a16="http://schemas.microsoft.com/office/drawing/2014/main" id="{701EAE6A-F2CC-4FB4-BEE7-B47BBDB167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7724468" cy="61075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0F1BFF-5E9F-43FD-A6EE-5B7E8E5C83ED}"/>
              </a:ext>
            </a:extLst>
          </p:cNvPr>
          <p:cNvSpPr txBox="1"/>
          <p:nvPr/>
        </p:nvSpPr>
        <p:spPr>
          <a:xfrm>
            <a:off x="7708392" y="1147792"/>
            <a:ext cx="44836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Spicy Challenge: Regrouping</a:t>
            </a:r>
          </a:p>
          <a:p>
            <a:endParaRPr lang="en-GB" dirty="0"/>
          </a:p>
          <a:p>
            <a:r>
              <a:rPr lang="en-GB" dirty="0"/>
              <a:t>Copy and complete these subtraction sums in your jotter remembering to complete you ones column, then the tens column and finally the hundreds column.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0323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5040DB-679E-4783-A44E-A9D94AEE0D85}"/>
              </a:ext>
            </a:extLst>
          </p:cNvPr>
          <p:cNvSpPr txBox="1"/>
          <p:nvPr/>
        </p:nvSpPr>
        <p:spPr>
          <a:xfrm>
            <a:off x="337624" y="379828"/>
            <a:ext cx="2247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u="sng" dirty="0">
                <a:latin typeface="PrimaryCheynes" panose="020B0500000000000000" pitchFamily="34" charset="0"/>
              </a:rPr>
              <a:t>Viking Alphabet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600B54-29C4-41CF-BE60-549A5544FD13}"/>
              </a:ext>
            </a:extLst>
          </p:cNvPr>
          <p:cNvSpPr txBox="1"/>
          <p:nvPr/>
        </p:nvSpPr>
        <p:spPr>
          <a:xfrm>
            <a:off x="337624" y="1393320"/>
            <a:ext cx="82411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0" i="0" dirty="0">
                <a:solidFill>
                  <a:srgbClr val="202124"/>
                </a:solidFill>
                <a:effectLst/>
                <a:latin typeface="PrimaryCheynes" panose="020B0500000000000000" pitchFamily="34" charset="0"/>
              </a:rPr>
              <a:t>What is the Viking alphabet called?</a:t>
            </a:r>
          </a:p>
          <a:p>
            <a:pPr algn="l"/>
            <a:endParaRPr lang="en-GB" b="0" i="0" dirty="0">
              <a:solidFill>
                <a:srgbClr val="202124"/>
              </a:solidFill>
              <a:effectLst/>
              <a:latin typeface="PrimaryCheynes" panose="020B0500000000000000" pitchFamily="34" charset="0"/>
            </a:endParaRPr>
          </a:p>
          <a:p>
            <a:pPr algn="l"/>
            <a:r>
              <a:rPr lang="en-GB" dirty="0">
                <a:solidFill>
                  <a:srgbClr val="222222"/>
                </a:solidFill>
                <a:latin typeface="PrimaryCheynes" panose="020B0500000000000000" pitchFamily="34" charset="0"/>
              </a:rPr>
              <a:t>R</a:t>
            </a:r>
            <a:r>
              <a:rPr lang="en-GB" b="0" i="0" dirty="0">
                <a:solidFill>
                  <a:srgbClr val="222222"/>
                </a:solidFill>
                <a:effectLst/>
                <a:latin typeface="PrimaryCheynes" panose="020B0500000000000000" pitchFamily="34" charset="0"/>
              </a:rPr>
              <a:t>unic alphabet</a:t>
            </a:r>
          </a:p>
          <a:p>
            <a:pPr algn="l"/>
            <a:endParaRPr lang="en-GB" b="0" i="0" dirty="0">
              <a:solidFill>
                <a:srgbClr val="222222"/>
              </a:solidFill>
              <a:effectLst/>
              <a:latin typeface="PrimaryCheynes" panose="020B0500000000000000" pitchFamily="34" charset="0"/>
            </a:endParaRPr>
          </a:p>
          <a:p>
            <a:pPr algn="l"/>
            <a:r>
              <a:rPr lang="en-GB" b="0" i="0" dirty="0">
                <a:solidFill>
                  <a:srgbClr val="202124"/>
                </a:solidFill>
                <a:effectLst/>
                <a:latin typeface="PrimaryCheynes" panose="020B0500000000000000" pitchFamily="34" charset="0"/>
              </a:rPr>
              <a:t>The </a:t>
            </a:r>
            <a:r>
              <a:rPr lang="en-GB" b="1" i="0" dirty="0">
                <a:solidFill>
                  <a:srgbClr val="202124"/>
                </a:solidFill>
                <a:effectLst/>
                <a:latin typeface="PrimaryCheynes" panose="020B0500000000000000" pitchFamily="34" charset="0"/>
              </a:rPr>
              <a:t>runic alphabet</a:t>
            </a:r>
            <a:r>
              <a:rPr lang="en-GB" b="0" i="0" dirty="0">
                <a:solidFill>
                  <a:srgbClr val="202124"/>
                </a:solidFill>
                <a:effectLst/>
                <a:latin typeface="PrimaryCheynes" panose="020B0500000000000000" pitchFamily="34" charset="0"/>
              </a:rPr>
              <a:t>, or </a:t>
            </a:r>
            <a:r>
              <a:rPr lang="en-GB" b="1" i="0" dirty="0">
                <a:solidFill>
                  <a:srgbClr val="202124"/>
                </a:solidFill>
                <a:effectLst/>
                <a:latin typeface="PrimaryCheynes" panose="020B0500000000000000" pitchFamily="34" charset="0"/>
              </a:rPr>
              <a:t>Futhark</a:t>
            </a:r>
            <a:r>
              <a:rPr lang="en-GB" b="0" i="0" dirty="0">
                <a:solidFill>
                  <a:srgbClr val="202124"/>
                </a:solidFill>
                <a:effectLst/>
                <a:latin typeface="PrimaryCheynes" panose="020B0500000000000000" pitchFamily="34" charset="0"/>
              </a:rPr>
              <a:t>, gets its </a:t>
            </a:r>
            <a:r>
              <a:rPr lang="en-GB" b="1" i="0" dirty="0">
                <a:solidFill>
                  <a:srgbClr val="202124"/>
                </a:solidFill>
                <a:effectLst/>
                <a:latin typeface="PrimaryCheynes" panose="020B0500000000000000" pitchFamily="34" charset="0"/>
              </a:rPr>
              <a:t>name</a:t>
            </a:r>
            <a:r>
              <a:rPr lang="en-GB" b="0" i="0" dirty="0">
                <a:solidFill>
                  <a:srgbClr val="202124"/>
                </a:solidFill>
                <a:effectLst/>
                <a:latin typeface="PrimaryCheynes" panose="020B0500000000000000" pitchFamily="34" charset="0"/>
              </a:rPr>
              <a:t> from its first six sounds (f, u,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PrimaryCheynes" panose="020B0500000000000000" pitchFamily="34" charset="0"/>
              </a:rPr>
              <a:t>th</a:t>
            </a:r>
            <a:r>
              <a:rPr lang="en-GB" b="0" i="0" dirty="0">
                <a:solidFill>
                  <a:srgbClr val="202124"/>
                </a:solidFill>
                <a:effectLst/>
                <a:latin typeface="PrimaryCheynes" panose="020B0500000000000000" pitchFamily="34" charset="0"/>
              </a:rPr>
              <a:t>, a, r, k), much like the word '</a:t>
            </a:r>
            <a:r>
              <a:rPr lang="en-GB" b="1" i="0" dirty="0">
                <a:solidFill>
                  <a:srgbClr val="202124"/>
                </a:solidFill>
                <a:effectLst/>
                <a:latin typeface="PrimaryCheynes" panose="020B0500000000000000" pitchFamily="34" charset="0"/>
              </a:rPr>
              <a:t>alphabet</a:t>
            </a:r>
            <a:r>
              <a:rPr lang="en-GB" b="0" i="0" dirty="0">
                <a:solidFill>
                  <a:srgbClr val="202124"/>
                </a:solidFill>
                <a:effectLst/>
                <a:latin typeface="PrimaryCheynes" panose="020B0500000000000000" pitchFamily="34" charset="0"/>
              </a:rPr>
              <a:t>' derives from the first two letters of the Greek </a:t>
            </a:r>
            <a:r>
              <a:rPr lang="en-GB" b="1" i="0" dirty="0">
                <a:solidFill>
                  <a:srgbClr val="202124"/>
                </a:solidFill>
                <a:effectLst/>
                <a:latin typeface="PrimaryCheynes" panose="020B0500000000000000" pitchFamily="34" charset="0"/>
              </a:rPr>
              <a:t>alphabet</a:t>
            </a:r>
            <a:r>
              <a:rPr lang="en-GB" b="0" i="0" dirty="0">
                <a:solidFill>
                  <a:srgbClr val="202124"/>
                </a:solidFill>
                <a:effectLst/>
                <a:latin typeface="PrimaryCheynes" panose="020B0500000000000000" pitchFamily="34" charset="0"/>
              </a:rPr>
              <a:t>, alpha and beta.</a:t>
            </a:r>
          </a:p>
          <a:p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AB46F2E-3543-4B5B-899A-D785655FB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578795" y="2846443"/>
            <a:ext cx="3613205" cy="369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12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0D8B3BBA-9DE5-4A56-93FD-7B3204F67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13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355665F-4B63-427B-9498-664202024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226710" cy="61500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CCCFE0-A2AA-4D62-8290-235A1AA1AF62}"/>
              </a:ext>
            </a:extLst>
          </p:cNvPr>
          <p:cNvSpPr txBox="1"/>
          <p:nvPr/>
        </p:nvSpPr>
        <p:spPr>
          <a:xfrm>
            <a:off x="7374193" y="280220"/>
            <a:ext cx="45425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PrimaryCheynes" panose="020B0500000000000000" pitchFamily="34" charset="0"/>
              </a:rPr>
              <a:t>Use the Rune/alphabet guide to solve the following hidden Viking messages.</a:t>
            </a:r>
          </a:p>
          <a:p>
            <a:endParaRPr lang="en-GB" dirty="0">
              <a:latin typeface="PrimaryCheynes" panose="020B0500000000000000" pitchFamily="34" charset="0"/>
            </a:endParaRPr>
          </a:p>
          <a:p>
            <a:r>
              <a:rPr lang="en-GB" dirty="0">
                <a:latin typeface="PrimaryCheynes" panose="020B0500000000000000" pitchFamily="34" charset="0"/>
              </a:rPr>
              <a:t>By finding each rune in the code use the letter underneath to crack the code and reveal the hidden message.</a:t>
            </a:r>
          </a:p>
          <a:p>
            <a:endParaRPr lang="en-GB" dirty="0">
              <a:latin typeface="PrimaryCheynes" panose="020B0500000000000000" pitchFamily="34" charset="0"/>
            </a:endParaRPr>
          </a:p>
          <a:p>
            <a:r>
              <a:rPr lang="en-GB" dirty="0">
                <a:latin typeface="PrimaryCheynes" panose="020B0500000000000000" pitchFamily="34" charset="0"/>
              </a:rPr>
              <a:t>Number one translates into the word</a:t>
            </a:r>
          </a:p>
          <a:p>
            <a:endParaRPr lang="en-GB" dirty="0">
              <a:latin typeface="PrimaryCheynes" panose="020B0500000000000000" pitchFamily="34" charset="0"/>
            </a:endParaRPr>
          </a:p>
          <a:p>
            <a:r>
              <a:rPr lang="en-GB" dirty="0">
                <a:latin typeface="PrimaryCheynes" panose="020B0500000000000000" pitchFamily="34" charset="0"/>
              </a:rPr>
              <a:t>1. Viking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5F0CCB7E-4F69-4173-AAF0-F5FA489BF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735529" y="3075039"/>
            <a:ext cx="4456471" cy="378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77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B4D71-B208-5247-AC7A-634FA8133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Morning Prayer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CD90E-ECC1-8C44-8805-EAFFCB86A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Father in heaven You love me</a:t>
            </a:r>
          </a:p>
          <a:p>
            <a:r>
              <a:rPr lang="en-GB" dirty="0"/>
              <a:t>You are with me night and day</a:t>
            </a:r>
          </a:p>
          <a:p>
            <a:r>
              <a:rPr lang="en-GB" dirty="0"/>
              <a:t>I want to love you always</a:t>
            </a:r>
          </a:p>
          <a:p>
            <a:r>
              <a:rPr lang="en-GB" dirty="0"/>
              <a:t>In all I do and say</a:t>
            </a:r>
          </a:p>
          <a:p>
            <a:r>
              <a:rPr lang="en-GB" dirty="0"/>
              <a:t>I’ll try to please you Father</a:t>
            </a:r>
          </a:p>
          <a:p>
            <a:r>
              <a:rPr lang="en-GB" dirty="0"/>
              <a:t>Bless me through this day</a:t>
            </a:r>
          </a:p>
          <a:p>
            <a:r>
              <a:rPr lang="en-GB" dirty="0"/>
              <a:t>Amen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FD3C89-2C6D-1748-9EB1-477EAD29E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36"/>
            <a:ext cx="127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93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A3399B9-870E-4AAD-A7EA-344B3B7AC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20410" cy="61058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A810CB-19F8-43B6-8E64-35444CD7A920}"/>
              </a:ext>
            </a:extLst>
          </p:cNvPr>
          <p:cNvSpPr txBox="1"/>
          <p:nvPr/>
        </p:nvSpPr>
        <p:spPr>
          <a:xfrm>
            <a:off x="8520410" y="411709"/>
            <a:ext cx="3671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try it yourself. Create your own coded messages using Nordic Runes in your jotters.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5CB473-3716-409B-8A5F-F5501FDF0E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6B1457-5B7B-42DF-98F6-9DDC0CFCAC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408488" y="2155376"/>
            <a:ext cx="5670646" cy="395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265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18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8" name="Picture 20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0" name="Straight Connector 22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24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2" name="Rectangle 26">
            <a:extLst>
              <a:ext uri="{FF2B5EF4-FFF2-40B4-BE49-F238E27FC236}">
                <a16:creationId xmlns:a16="http://schemas.microsoft.com/office/drawing/2014/main" id="{B0013D77-6314-4D7E-B3AE-F64340434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28">
            <a:extLst>
              <a:ext uri="{FF2B5EF4-FFF2-40B4-BE49-F238E27FC236}">
                <a16:creationId xmlns:a16="http://schemas.microsoft.com/office/drawing/2014/main" id="{4F504834-5C3B-4268-AA97-192F1C8B3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A50256-A530-4B2A-85BD-5715EE246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17" y="976508"/>
            <a:ext cx="5525305" cy="2367221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5400" dirty="0"/>
              <a:t>Cosmic Kids Yoga – Star Wars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77F78A-4933-414C-ABE3-42F3A759F18D}"/>
              </a:ext>
            </a:extLst>
          </p:cNvPr>
          <p:cNvSpPr txBox="1"/>
          <p:nvPr/>
        </p:nvSpPr>
        <p:spPr>
          <a:xfrm>
            <a:off x="1452617" y="3531204"/>
            <a:ext cx="5530919" cy="1606576"/>
          </a:xfrm>
          <a:prstGeom prst="rect">
            <a:avLst/>
          </a:prstGeom>
        </p:spPr>
        <p:txBody>
          <a:bodyPr vert="horz" lIns="91440" tIns="91440" rIns="91440" bIns="91440" rtlCol="0">
            <a:normAutofit/>
          </a:bodyPr>
          <a:lstStyle/>
          <a:p>
            <a:pPr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</a:pPr>
            <a:r>
              <a:rPr lang="en-US" cap="all" dirty="0">
                <a:hlinkClick r:id="rId3"/>
              </a:rPr>
              <a:t>https://www.youtube.com/watch?v=coC0eUSm-pc</a:t>
            </a:r>
            <a:endParaRPr lang="en-US" cap="all" dirty="0"/>
          </a:p>
        </p:txBody>
      </p:sp>
      <p:cxnSp>
        <p:nvCxnSpPr>
          <p:cNvPr id="44" name="Straight Connector 30">
            <a:extLst>
              <a:ext uri="{FF2B5EF4-FFF2-40B4-BE49-F238E27FC236}">
                <a16:creationId xmlns:a16="http://schemas.microsoft.com/office/drawing/2014/main" id="{08499C1D-827E-4262-9D7E-C9C5D41F7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8" y="3528543"/>
            <a:ext cx="55361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4769521-3FF2-4900-8E88-FE324129C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1FA2858-515C-4B19-957E-E33BE2525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C120D3D-6DFE-4D3F-821A-5DEB60B854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734D3980-B8F4-49E4-BADC-88E2D3517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0E57DF2-FA2B-4494-B47E-8180C6326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device&#10;&#10;Description automatically generated">
            <a:extLst>
              <a:ext uri="{FF2B5EF4-FFF2-40B4-BE49-F238E27FC236}">
                <a16:creationId xmlns:a16="http://schemas.microsoft.com/office/drawing/2014/main" id="{CC8F0B24-7DCD-4915-8375-8E7F545331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988737" y="811444"/>
            <a:ext cx="5155046" cy="40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34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2AE9A-952C-4B4D-B6B7-9ED08E3D0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Night time prayer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4C375-6C2E-ED42-B450-2FD82B74D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B385D"/>
                </a:solidFill>
                <a:latin typeface="PrimaryCheynes" panose="020B0500000000000000" pitchFamily="34" charset="0"/>
              </a:rPr>
              <a:t>God our Father, I come to say</a:t>
            </a:r>
            <a:r>
              <a:rPr lang="en-GB" sz="2800" dirty="0">
                <a:solidFill>
                  <a:srgbClr val="0B385D"/>
                </a:solidFill>
                <a:latin typeface="PrimaryCheynes" panose="020B0500000000000000" pitchFamily="34" charset="0"/>
              </a:rPr>
              <a:t> thank</a:t>
            </a:r>
            <a:r>
              <a:rPr lang="en-US" sz="2800" dirty="0">
                <a:solidFill>
                  <a:srgbClr val="0B385D"/>
                </a:solidFill>
                <a:latin typeface="PrimaryCheynes" panose="020B0500000000000000" pitchFamily="34" charset="0"/>
              </a:rPr>
              <a:t> you for your love today.</a:t>
            </a:r>
            <a:endParaRPr lang="en-GB" sz="2800" dirty="0">
              <a:solidFill>
                <a:srgbClr val="0B385D"/>
              </a:solidFill>
              <a:latin typeface="PrimaryCheynes" panose="020B0500000000000000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B385D"/>
                </a:solidFill>
                <a:latin typeface="PrimaryCheynes" panose="020B0500000000000000" pitchFamily="34" charset="0"/>
              </a:rPr>
              <a:t>Thank you for my family</a:t>
            </a:r>
            <a:r>
              <a:rPr lang="en-GB" sz="2800" dirty="0">
                <a:solidFill>
                  <a:srgbClr val="0B385D"/>
                </a:solidFill>
                <a:latin typeface="PrimaryCheynes" panose="020B0500000000000000" pitchFamily="34" charset="0"/>
              </a:rPr>
              <a:t> and </a:t>
            </a:r>
            <a:r>
              <a:rPr lang="en-US" sz="2800" dirty="0">
                <a:solidFill>
                  <a:srgbClr val="0B385D"/>
                </a:solidFill>
                <a:latin typeface="PrimaryCheynes" panose="020B0500000000000000" pitchFamily="34" charset="0"/>
              </a:rPr>
              <a:t> all the friends you give to me.</a:t>
            </a:r>
            <a:endParaRPr lang="en-GB" sz="2800" dirty="0">
              <a:solidFill>
                <a:srgbClr val="0B385D"/>
              </a:solidFill>
              <a:latin typeface="PrimaryCheynes" panose="020B0500000000000000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B385D"/>
                </a:solidFill>
                <a:latin typeface="PrimaryCheynes" panose="020B0500000000000000" pitchFamily="34" charset="0"/>
              </a:rPr>
              <a:t>Guard me in the dark of night</a:t>
            </a:r>
            <a:r>
              <a:rPr lang="en-GB" sz="2800" dirty="0">
                <a:solidFill>
                  <a:srgbClr val="0B385D"/>
                </a:solidFill>
                <a:latin typeface="PrimaryCheynes" panose="020B0500000000000000" pitchFamily="34" charset="0"/>
              </a:rPr>
              <a:t> and</a:t>
            </a:r>
            <a:r>
              <a:rPr lang="en-US" sz="2800" dirty="0">
                <a:solidFill>
                  <a:srgbClr val="0B385D"/>
                </a:solidFill>
                <a:latin typeface="PrimaryCheynes" panose="020B0500000000000000" pitchFamily="34" charset="0"/>
              </a:rPr>
              <a:t> in the morning send your light.Amen.</a:t>
            </a:r>
            <a:endParaRPr lang="en-GB" sz="3200" dirty="0">
              <a:latin typeface="PrimaryCheynes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659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8B4917-E530-428E-9E6A-79556E063A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811" y="133826"/>
            <a:ext cx="9028198" cy="661659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264D7A8-D86F-4450-884D-B0A8471BAA36}"/>
              </a:ext>
            </a:extLst>
          </p:cNvPr>
          <p:cNvSpPr txBox="1"/>
          <p:nvPr/>
        </p:nvSpPr>
        <p:spPr>
          <a:xfrm>
            <a:off x="1760688" y="1563755"/>
            <a:ext cx="2875722" cy="22661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2600" b="1" dirty="0">
                <a:latin typeface="The Hand Extrablack" panose="020B0604020202020204" pitchFamily="66" charset="0"/>
                <a:cs typeface="Arial" panose="020B0604020202020204" pitchFamily="34" charset="0"/>
              </a:rPr>
              <a:t>Access the PPT for Literacy and choose a chilli challenge and complete the sentences into your jotter adding any missing punctuation.</a:t>
            </a:r>
            <a:endParaRPr lang="en-GB" sz="2600" b="1" u="sng" dirty="0">
              <a:latin typeface="The Hand Extrablack" panose="020B0604020202020204" pitchFamily="66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766ED4-67BD-4CC0-94B6-9A6610738558}"/>
              </a:ext>
            </a:extLst>
          </p:cNvPr>
          <p:cNvSpPr txBox="1"/>
          <p:nvPr/>
        </p:nvSpPr>
        <p:spPr>
          <a:xfrm>
            <a:off x="1762539" y="4604090"/>
            <a:ext cx="2716696" cy="19149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3200" dirty="0">
                <a:latin typeface="The Hand Extrablack" panose="03070A02030502020204" pitchFamily="66" charset="0"/>
              </a:rPr>
              <a:t>Access link to Cosmic Kids Yoga video and complete activity.</a:t>
            </a:r>
            <a:endParaRPr lang="en-GB" sz="2800" dirty="0">
              <a:latin typeface="The Hand Extrablack" panose="03070A020305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C5FE62-D7F1-4F60-9395-F7745052842C}"/>
              </a:ext>
            </a:extLst>
          </p:cNvPr>
          <p:cNvSpPr txBox="1"/>
          <p:nvPr/>
        </p:nvSpPr>
        <p:spPr>
          <a:xfrm>
            <a:off x="7554115" y="4681427"/>
            <a:ext cx="2716696" cy="19149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3200" dirty="0">
                <a:latin typeface="The Hand Extrablack" panose="03070A02030502020204" pitchFamily="66" charset="0"/>
              </a:rPr>
              <a:t>Learn about the Viking alphabet and complete the language activities in your jotter.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677F3B-158A-4B90-A3DE-F693615AD3B6}"/>
              </a:ext>
            </a:extLst>
          </p:cNvPr>
          <p:cNvSpPr txBox="1"/>
          <p:nvPr/>
        </p:nvSpPr>
        <p:spPr>
          <a:xfrm>
            <a:off x="7579146" y="1563755"/>
            <a:ext cx="2716696" cy="24185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2500" dirty="0">
                <a:latin typeface="The Hand Extrablack" panose="03070A02030502020204" pitchFamily="66" charset="0"/>
              </a:rPr>
              <a:t>Access numeracy slides in the power point and select a subtraction chilli challenge to complete in your jotter.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E4C7FE-05EA-4526-BD31-C2F6B1378248}"/>
              </a:ext>
            </a:extLst>
          </p:cNvPr>
          <p:cNvSpPr txBox="1"/>
          <p:nvPr/>
        </p:nvSpPr>
        <p:spPr>
          <a:xfrm>
            <a:off x="4797288" y="1060175"/>
            <a:ext cx="2485513" cy="2922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3600" b="1" dirty="0">
                <a:latin typeface="The Hand Extrablack" panose="020B0604020202020204" pitchFamily="66" charset="0"/>
                <a:cs typeface="Arial" panose="020B0604020202020204" pitchFamily="34" charset="0"/>
              </a:rPr>
              <a:t>Good morning P3 and P4, today is </a:t>
            </a:r>
          </a:p>
          <a:p>
            <a:pPr algn="ctr"/>
            <a:r>
              <a:rPr lang="en-GB" sz="3600" b="1" dirty="0">
                <a:latin typeface="The Hand Extrablack" panose="020B0604020202020204" pitchFamily="66" charset="0"/>
                <a:cs typeface="Arial" panose="020B0604020202020204" pitchFamily="34" charset="0"/>
              </a:rPr>
              <a:t>Tuesday 09</a:t>
            </a:r>
            <a:r>
              <a:rPr lang="en-GB" sz="3600" b="1" baseline="30000" dirty="0">
                <a:latin typeface="The Hand Extrablack" panose="020B0604020202020204" pitchFamily="66" charset="0"/>
                <a:cs typeface="Arial" panose="020B0604020202020204" pitchFamily="34" charset="0"/>
              </a:rPr>
              <a:t>th</a:t>
            </a:r>
            <a:r>
              <a:rPr lang="en-GB" sz="3600" b="1" dirty="0">
                <a:latin typeface="The Hand Extrablack" panose="020B0604020202020204" pitchFamily="66" charset="0"/>
                <a:cs typeface="Arial" panose="020B0604020202020204" pitchFamily="34" charset="0"/>
              </a:rPr>
              <a:t> February 2021 </a:t>
            </a:r>
          </a:p>
          <a:p>
            <a:pPr algn="ctr"/>
            <a:r>
              <a:rPr lang="en-GB" sz="3600" b="1" dirty="0">
                <a:latin typeface="The Hand Extrablack" panose="020B0604020202020204" pitchFamily="66" charset="0"/>
                <a:cs typeface="Arial" panose="020B0604020202020204" pitchFamily="34" charset="0"/>
              </a:rPr>
              <a:t>09/02/2021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FCE5EF-7471-40C8-9A26-C6CFEE598A60}"/>
              </a:ext>
            </a:extLst>
          </p:cNvPr>
          <p:cNvSpPr txBox="1"/>
          <p:nvPr/>
        </p:nvSpPr>
        <p:spPr>
          <a:xfrm>
            <a:off x="4847348" y="4526753"/>
            <a:ext cx="2385391" cy="20696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2700" dirty="0">
                <a:latin typeface="The Hand Extrablack" panose="03070A02030502020204" pitchFamily="66" charset="0"/>
              </a:rPr>
              <a:t>If you could go anywhere in the world at any time where would you go and why?</a:t>
            </a:r>
          </a:p>
        </p:txBody>
      </p:sp>
    </p:spTree>
    <p:extLst>
      <p:ext uri="{BB962C8B-B14F-4D97-AF65-F5344CB8AC3E}">
        <p14:creationId xmlns:p14="http://schemas.microsoft.com/office/powerpoint/2010/main" val="350634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5E186-F81E-4900-9554-0A7BC0B92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Morning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7639E-BC86-49EE-A3D7-61A352F3A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>
                <a:latin typeface="PrimaryCheynes" panose="020B0500000000000000" pitchFamily="34" charset="0"/>
              </a:rPr>
              <a:t>Would you rather?</a:t>
            </a:r>
          </a:p>
          <a:p>
            <a:pPr>
              <a:buFontTx/>
              <a:buChar char="-"/>
            </a:pPr>
            <a:r>
              <a:rPr lang="en-GB" sz="2800" dirty="0">
                <a:latin typeface="PrimaryCheynes" panose="020B0500000000000000" pitchFamily="34" charset="0"/>
              </a:rPr>
              <a:t>Be able to run really fast?</a:t>
            </a:r>
          </a:p>
          <a:p>
            <a:pPr>
              <a:buFontTx/>
              <a:buChar char="-"/>
            </a:pPr>
            <a:r>
              <a:rPr lang="en-GB" sz="2800" dirty="0">
                <a:latin typeface="PrimaryCheynes" panose="020B0500000000000000" pitchFamily="34" charset="0"/>
              </a:rPr>
              <a:t>Be able to control the weather?</a:t>
            </a:r>
          </a:p>
          <a:p>
            <a:pPr>
              <a:buFontTx/>
              <a:buChar char="-"/>
            </a:pPr>
            <a:r>
              <a:rPr lang="en-GB" sz="2800" dirty="0">
                <a:latin typeface="PrimaryCheynes" panose="020B0500000000000000" pitchFamily="34" charset="0"/>
              </a:rPr>
              <a:t>Be able to turn into a giant?</a:t>
            </a:r>
          </a:p>
          <a:p>
            <a:pPr marL="0" indent="0">
              <a:buNone/>
            </a:pPr>
            <a:r>
              <a:rPr lang="en-GB" sz="2800" dirty="0">
                <a:latin typeface="PrimaryCheynes" panose="020B0500000000000000" pitchFamily="34" charset="0"/>
              </a:rPr>
              <a:t>Write your favourite in your jotter and draw a picture. </a:t>
            </a:r>
          </a:p>
        </p:txBody>
      </p:sp>
    </p:spTree>
    <p:extLst>
      <p:ext uri="{BB962C8B-B14F-4D97-AF65-F5344CB8AC3E}">
        <p14:creationId xmlns:p14="http://schemas.microsoft.com/office/powerpoint/2010/main" val="584085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34ED3C-19B2-4D30-98AA-325D02B5E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</p:spPr>
        <p:txBody>
          <a:bodyPr>
            <a:normAutofit/>
          </a:bodyPr>
          <a:lstStyle/>
          <a:p>
            <a:r>
              <a:rPr lang="en-GB" sz="2700">
                <a:solidFill>
                  <a:srgbClr val="FFFFFF"/>
                </a:solidFill>
              </a:rPr>
              <a:t>Grammar and Punctuation.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841A3-8C4D-481D-91A4-A6CB586D7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594" y="1240077"/>
            <a:ext cx="6034827" cy="491646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b="1" u="sng" dirty="0">
                <a:solidFill>
                  <a:srgbClr val="FF0000"/>
                </a:solidFill>
                <a:latin typeface="PrimaryCheynes" panose="020B0500000000000000" pitchFamily="34" charset="0"/>
              </a:rPr>
              <a:t>Learning Intention:</a:t>
            </a:r>
          </a:p>
          <a:p>
            <a:pPr marL="0" indent="0">
              <a:buNone/>
            </a:pPr>
            <a:r>
              <a:rPr lang="en-GB" dirty="0">
                <a:latin typeface="PrimaryCheynes" panose="020B0500000000000000" pitchFamily="34" charset="0"/>
              </a:rPr>
              <a:t>We are learning to use punctuation in our sentences.</a:t>
            </a:r>
          </a:p>
          <a:p>
            <a:pPr marL="0" indent="0">
              <a:buNone/>
            </a:pPr>
            <a:r>
              <a:rPr lang="en-GB" b="1" u="sng" dirty="0">
                <a:solidFill>
                  <a:srgbClr val="0070C0"/>
                </a:solidFill>
                <a:latin typeface="PrimaryCheynes" panose="020B0500000000000000" pitchFamily="34" charset="0"/>
              </a:rPr>
              <a:t>Success Criteria:</a:t>
            </a:r>
          </a:p>
          <a:p>
            <a:pPr marL="0" indent="0">
              <a:buNone/>
            </a:pPr>
            <a:r>
              <a:rPr lang="en-GB" dirty="0">
                <a:latin typeface="PrimaryCheynes" panose="020B0500000000000000" pitchFamily="34" charset="0"/>
              </a:rPr>
              <a:t>I can use a capital letter at the start of a sentence.</a:t>
            </a:r>
          </a:p>
          <a:p>
            <a:pPr marL="0" indent="0">
              <a:buNone/>
            </a:pPr>
            <a:r>
              <a:rPr lang="en-GB" dirty="0">
                <a:latin typeface="PrimaryCheynes" panose="020B0500000000000000" pitchFamily="34" charset="0"/>
              </a:rPr>
              <a:t>I can end a sentence with he correct punctuation (?, !, .).</a:t>
            </a:r>
          </a:p>
          <a:p>
            <a:pPr marL="0" indent="0">
              <a:buNone/>
            </a:pPr>
            <a:r>
              <a:rPr lang="en-GB" dirty="0">
                <a:latin typeface="PrimaryCheynes" panose="020B0500000000000000" pitchFamily="34" charset="0"/>
              </a:rPr>
              <a:t>I can write a punctuated sentence correctly in my jotter.</a:t>
            </a:r>
          </a:p>
          <a:p>
            <a:pPr marL="0" indent="0">
              <a:buNone/>
            </a:pPr>
            <a:endParaRPr lang="en-GB" dirty="0">
              <a:latin typeface="PrimaryCheynes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70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8A657A7-C4E5-425B-98FA-BB817FF7B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8029" y="1847088"/>
            <a:ext cx="352036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6104331" cy="5149101"/>
            <a:chOff x="7463259" y="583365"/>
            <a:chExt cx="6104330" cy="5181928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picture containing dog, indoor, brown, laying&#10;&#10;Description automatically generated">
            <a:extLst>
              <a:ext uri="{FF2B5EF4-FFF2-40B4-BE49-F238E27FC236}">
                <a16:creationId xmlns:a16="http://schemas.microsoft.com/office/drawing/2014/main" id="{F572AB5F-F3C2-4D47-88A3-0F2F46ECE2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4903" r="11478"/>
          <a:stretch/>
        </p:blipFill>
        <p:spPr>
          <a:xfrm>
            <a:off x="1271223" y="1116345"/>
            <a:ext cx="4825148" cy="38661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F30A5F8-48E8-4A1A-BF3F-B0B40BA3258B}"/>
              </a:ext>
            </a:extLst>
          </p:cNvPr>
          <p:cNvSpPr/>
          <p:nvPr/>
        </p:nvSpPr>
        <p:spPr>
          <a:xfrm>
            <a:off x="7218029" y="2015732"/>
            <a:ext cx="3520368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PrimaryCheynes" panose="020B0500000000000000" pitchFamily="34" charset="0"/>
              </a:rPr>
              <a:t>Why do we need to make sure that we use the correct </a:t>
            </a:r>
            <a:br>
              <a:rPr lang="en-US" dirty="0">
                <a:latin typeface="PrimaryCheynes" panose="020B0500000000000000" pitchFamily="34" charset="0"/>
              </a:rPr>
            </a:br>
            <a:r>
              <a:rPr lang="en-US" dirty="0">
                <a:latin typeface="PrimaryCheynes" panose="020B0500000000000000" pitchFamily="34" charset="0"/>
              </a:rPr>
              <a:t>punctuation in our writing?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PrimaryCheynes" panose="020B0500000000000000" pitchFamily="34" charset="0"/>
              </a:rPr>
              <a:t>If we do not use the correct punctuation, our writing may be </a:t>
            </a:r>
            <a:r>
              <a:rPr lang="en-US" b="1" dirty="0">
                <a:latin typeface="PrimaryCheynes" panose="020B0500000000000000" pitchFamily="34" charset="0"/>
              </a:rPr>
              <a:t>unclear or misleading</a:t>
            </a:r>
            <a:r>
              <a:rPr lang="en-US" dirty="0">
                <a:latin typeface="PrimaryCheynes" panose="020B0500000000000000" pitchFamily="34" charset="0"/>
              </a:rPr>
              <a:t> to the reader.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PrimaryCheynes" panose="020B0500000000000000" pitchFamily="34" charset="0"/>
              </a:rPr>
              <a:t>Punctuation </a:t>
            </a:r>
            <a:r>
              <a:rPr lang="en-US" b="1" dirty="0">
                <a:latin typeface="PrimaryCheynes" panose="020B0500000000000000" pitchFamily="34" charset="0"/>
              </a:rPr>
              <a:t>structures our writing clearly</a:t>
            </a:r>
            <a:r>
              <a:rPr lang="en-US" dirty="0">
                <a:latin typeface="PrimaryCheynes" panose="020B0500000000000000" pitchFamily="34" charset="0"/>
              </a:rPr>
              <a:t>, makes the information </a:t>
            </a:r>
            <a:r>
              <a:rPr lang="en-US" b="1" dirty="0">
                <a:latin typeface="PrimaryCheynes" panose="020B0500000000000000" pitchFamily="34" charset="0"/>
              </a:rPr>
              <a:t>easy to understand </a:t>
            </a:r>
            <a:r>
              <a:rPr lang="en-US" dirty="0">
                <a:latin typeface="PrimaryCheynes" panose="020B0500000000000000" pitchFamily="34" charset="0"/>
              </a:rPr>
              <a:t>and adds extra information in a </a:t>
            </a:r>
            <a:r>
              <a:rPr lang="en-US" b="1" dirty="0">
                <a:latin typeface="PrimaryCheynes" panose="020B0500000000000000" pitchFamily="34" charset="0"/>
              </a:rPr>
              <a:t>clear and precise way</a:t>
            </a:r>
            <a:r>
              <a:rPr lang="en-US" dirty="0">
                <a:latin typeface="PrimaryCheynes" panose="020B0500000000000000" pitchFamily="34" charset="0"/>
              </a:rPr>
              <a:t>.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1500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39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97" name="Rectangle 96">
            <a:extLst>
              <a:ext uri="{FF2B5EF4-FFF2-40B4-BE49-F238E27FC236}">
                <a16:creationId xmlns:a16="http://schemas.microsoft.com/office/drawing/2014/main" id="{2810100C-B2E3-4BD2-B42B-F78F0239C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ABDA076A-A426-4BA4-91D7-2194025E1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53317" y="1847088"/>
            <a:ext cx="498508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5ABAE68-C66F-4628-BD58-2952940039DA}"/>
              </a:ext>
            </a:extLst>
          </p:cNvPr>
          <p:cNvSpPr txBox="1"/>
          <p:nvPr/>
        </p:nvSpPr>
        <p:spPr>
          <a:xfrm>
            <a:off x="5753318" y="804520"/>
            <a:ext cx="4985079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u="sng" cap="all">
                <a:latin typeface="+mj-lt"/>
                <a:ea typeface="+mj-ea"/>
                <a:cs typeface="+mj-cs"/>
              </a:rPr>
              <a:t>When to Use Capital Letters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cap="all">
              <a:latin typeface="+mj-lt"/>
              <a:ea typeface="+mj-ea"/>
              <a:cs typeface="+mj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06FE94E2-EB97-4BF3-ADFD-1D6ECE62B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19263DE-9849-4BA8-8990-4AFC76B95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8" y="482171"/>
            <a:ext cx="4641751" cy="5149101"/>
            <a:chOff x="7463259" y="583365"/>
            <a:chExt cx="4641750" cy="5181928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20925473-E783-403A-8BDE-D1EBDAEDA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64175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EABD99F7-1E3E-4B98-A113-A2DAA96D11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4001651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E16ABD7A-6EBA-4C35-944C-855E8DC2FB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95" r="-2" b="-2"/>
          <a:stretch/>
        </p:blipFill>
        <p:spPr>
          <a:xfrm>
            <a:off x="1271223" y="1116345"/>
            <a:ext cx="3362141" cy="38661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555192-A335-4C5E-9AA2-565FD0657C42}"/>
              </a:ext>
            </a:extLst>
          </p:cNvPr>
          <p:cNvSpPr txBox="1"/>
          <p:nvPr/>
        </p:nvSpPr>
        <p:spPr>
          <a:xfrm>
            <a:off x="5753317" y="2015732"/>
            <a:ext cx="4985080" cy="409931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b="1" u="sng" dirty="0">
                <a:latin typeface="PrimaryCheynes" panose="020B0500000000000000" pitchFamily="34" charset="0"/>
              </a:rPr>
              <a:t>To Start a Sentence </a:t>
            </a:r>
            <a:r>
              <a:rPr lang="en-US" sz="2200" dirty="0">
                <a:latin typeface="PrimaryCheynes" panose="020B0500000000000000" pitchFamily="34" charset="0"/>
              </a:rPr>
              <a:t>- </a:t>
            </a:r>
            <a:r>
              <a:rPr lang="en-US" sz="2200" b="0" i="0" dirty="0">
                <a:latin typeface="PrimaryCheynes" panose="020B0500000000000000" pitchFamily="34" charset="0"/>
              </a:rPr>
              <a:t>This means that, after a full stop, you </a:t>
            </a:r>
            <a:r>
              <a:rPr lang="en-US" sz="2200" b="0" i="0" u="sng" dirty="0">
                <a:latin typeface="PrimaryCheynes" panose="020B0500000000000000" pitchFamily="34" charset="0"/>
              </a:rPr>
              <a:t>always</a:t>
            </a:r>
            <a:r>
              <a:rPr lang="en-US" sz="2200" b="0" i="0" dirty="0">
                <a:latin typeface="PrimaryCheynes" panose="020B0500000000000000" pitchFamily="34" charset="0"/>
              </a:rPr>
              <a:t> use a capital letter. If the previous sentence ends with a question mark (?) or exclamation mark (!), you should also use a capital letter. 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2200" dirty="0">
              <a:latin typeface="PrimaryCheynes" panose="020B0500000000000000" pitchFamily="34" charset="0"/>
            </a:endParaRP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b="1" u="sng" dirty="0">
                <a:latin typeface="PrimaryCheynes" panose="020B0500000000000000" pitchFamily="34" charset="0"/>
              </a:rPr>
              <a:t>For Proper Nouns </a:t>
            </a:r>
            <a:r>
              <a:rPr lang="en-US" sz="2200" b="1" dirty="0">
                <a:latin typeface="PrimaryCheynes" panose="020B0500000000000000" pitchFamily="34" charset="0"/>
              </a:rPr>
              <a:t>- </a:t>
            </a:r>
            <a:r>
              <a:rPr lang="en-US" sz="2200" dirty="0">
                <a:latin typeface="PrimaryCheynes" panose="020B0500000000000000" pitchFamily="34" charset="0"/>
              </a:rPr>
              <a:t>Proper nouns name a </a:t>
            </a:r>
            <a:r>
              <a:rPr lang="en-US" sz="2200" b="0" i="0" dirty="0">
                <a:latin typeface="PrimaryCheynes" panose="020B0500000000000000" pitchFamily="34" charset="0"/>
              </a:rPr>
              <a:t>particular person, place, or thing</a:t>
            </a:r>
            <a:r>
              <a:rPr lang="en-US" sz="2200" dirty="0">
                <a:latin typeface="PrimaryCheynes" panose="020B0500000000000000" pitchFamily="34" charset="0"/>
              </a:rPr>
              <a:t>, for example, </a:t>
            </a:r>
            <a:r>
              <a:rPr lang="en-US" sz="2200" b="1" dirty="0">
                <a:latin typeface="PrimaryCheynes" panose="020B0500000000000000" pitchFamily="34" charset="0"/>
              </a:rPr>
              <a:t>J</a:t>
            </a:r>
            <a:r>
              <a:rPr lang="en-US" sz="2200" dirty="0">
                <a:latin typeface="PrimaryCheynes" panose="020B0500000000000000" pitchFamily="34" charset="0"/>
              </a:rPr>
              <a:t>ane, </a:t>
            </a:r>
            <a:r>
              <a:rPr lang="en-US" sz="2200" b="1" dirty="0">
                <a:latin typeface="PrimaryCheynes" panose="020B0500000000000000" pitchFamily="34" charset="0"/>
              </a:rPr>
              <a:t>J</a:t>
            </a:r>
            <a:r>
              <a:rPr lang="en-US" sz="2200" dirty="0">
                <a:latin typeface="PrimaryCheynes" panose="020B0500000000000000" pitchFamily="34" charset="0"/>
              </a:rPr>
              <a:t>ohn, </a:t>
            </a:r>
            <a:r>
              <a:rPr lang="en-US" sz="2200" b="1" dirty="0">
                <a:latin typeface="PrimaryCheynes" panose="020B0500000000000000" pitchFamily="34" charset="0"/>
              </a:rPr>
              <a:t>D</a:t>
            </a:r>
            <a:r>
              <a:rPr lang="en-US" sz="2200" dirty="0">
                <a:latin typeface="PrimaryCheynes" panose="020B0500000000000000" pitchFamily="34" charset="0"/>
              </a:rPr>
              <a:t>undee, </a:t>
            </a:r>
            <a:r>
              <a:rPr lang="en-US" sz="2200" b="1" dirty="0">
                <a:latin typeface="PrimaryCheynes" panose="020B0500000000000000" pitchFamily="34" charset="0"/>
              </a:rPr>
              <a:t>E</a:t>
            </a:r>
            <a:r>
              <a:rPr lang="en-US" sz="2200" dirty="0">
                <a:latin typeface="PrimaryCheynes" panose="020B0500000000000000" pitchFamily="34" charset="0"/>
              </a:rPr>
              <a:t>verest, </a:t>
            </a:r>
            <a:r>
              <a:rPr lang="en-US" sz="2200" b="1" dirty="0">
                <a:latin typeface="PrimaryCheynes" panose="020B0500000000000000" pitchFamily="34" charset="0"/>
              </a:rPr>
              <a:t>S</a:t>
            </a:r>
            <a:r>
              <a:rPr lang="en-US" sz="2200" dirty="0">
                <a:latin typeface="PrimaryCheynes" panose="020B0500000000000000" pitchFamily="34" charset="0"/>
              </a:rPr>
              <a:t>cotland. Proper nouns always start with a capital letter. </a:t>
            </a:r>
          </a:p>
          <a:p>
            <a:pPr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br>
              <a:rPr lang="en-US" sz="1400" dirty="0"/>
            </a:br>
            <a:br>
              <a:rPr lang="en-US" sz="1400" dirty="0"/>
            </a:br>
            <a:endParaRPr lang="en-US" sz="1400" dirty="0"/>
          </a:p>
        </p:txBody>
      </p:sp>
      <p:pic>
        <p:nvPicPr>
          <p:cNvPr id="107" name="Picture 106">
            <a:extLst>
              <a:ext uri="{FF2B5EF4-FFF2-40B4-BE49-F238E27FC236}">
                <a16:creationId xmlns:a16="http://schemas.microsoft.com/office/drawing/2014/main" id="{463556DA-E50F-49FC-B9C5-16746A937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C2D4E8CC-A5F3-49D3-A830-647340CFFD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528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0419CA0-BFB4-4390-AB8F-5DBFCA45D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CF4C623-16D7-4722-8EFB-A5B0E3BC0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9F7709A-49FB-453E-8D63-6F1EFADB094B}"/>
              </a:ext>
            </a:extLst>
          </p:cNvPr>
          <p:cNvSpPr txBox="1"/>
          <p:nvPr/>
        </p:nvSpPr>
        <p:spPr>
          <a:xfrm>
            <a:off x="1451580" y="804520"/>
            <a:ext cx="555035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u="sng" cap="all">
                <a:latin typeface="+mj-lt"/>
                <a:ea typeface="+mj-ea"/>
                <a:cs typeface="+mj-cs"/>
              </a:rPr>
              <a:t>Which Punctuation should I use?</a:t>
            </a:r>
            <a:r>
              <a:rPr lang="en-US" altLang="en-US" sz="3200" cap="all">
                <a:latin typeface="+mj-lt"/>
                <a:ea typeface="+mj-ea"/>
                <a:cs typeface="+mj-cs"/>
              </a:rPr>
              <a:t> </a:t>
            </a:r>
            <a:endParaRPr lang="en-US" sz="3200" u="sng" cap="all">
              <a:latin typeface="+mj-lt"/>
              <a:ea typeface="+mj-ea"/>
              <a:cs typeface="+mj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96E9C81-ACBE-459E-A7D5-2BB824B68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93984B-3FD6-4E8B-ABA7-0CD58E169558}"/>
              </a:ext>
            </a:extLst>
          </p:cNvPr>
          <p:cNvSpPr txBox="1"/>
          <p:nvPr/>
        </p:nvSpPr>
        <p:spPr>
          <a:xfrm>
            <a:off x="1451580" y="2015732"/>
            <a:ext cx="5550355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114300" marR="0" lvl="0" defTabSz="914400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tabLst/>
            </a:pPr>
            <a:r>
              <a:rPr kumimoji="0" lang="en-US" altLang="en-US" b="1" i="0" u="none" strike="noStrike" cap="none" normalizeH="0" baseline="0" dirty="0" bmk="">
                <a:ln>
                  <a:noFill/>
                </a:ln>
                <a:latin typeface="PrimaryCheynes" panose="020B0500000000000000" pitchFamily="34" charset="0"/>
              </a:rPr>
              <a:t>Use a Full Stop to show the end of a sentence. </a:t>
            </a:r>
          </a:p>
          <a:p>
            <a:pPr marR="0" lvl="0" indent="-228600" defTabSz="914400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kumimoji="0" lang="en-US" altLang="en-US" b="0" i="1" u="none" strike="noStrike" cap="none" normalizeH="0" baseline="0" dirty="0" bmk="">
                <a:ln>
                  <a:noFill/>
                </a:ln>
                <a:latin typeface="PrimaryCheynes" panose="020B0500000000000000" pitchFamily="34" charset="0"/>
              </a:rPr>
              <a:t>Football is a popular sport in Scotland</a:t>
            </a:r>
            <a:r>
              <a:rPr kumimoji="0" lang="en-US" altLang="en-US" sz="2200" b="1" i="0" u="none" strike="noStrike" cap="none" normalizeH="0" baseline="0" dirty="0" bmk="">
                <a:ln>
                  <a:noFill/>
                </a:ln>
                <a:solidFill>
                  <a:srgbClr val="FF0000"/>
                </a:solidFill>
                <a:latin typeface="PrimaryCheynes" panose="020B0500000000000000" pitchFamily="34" charset="0"/>
              </a:rPr>
              <a:t>.</a:t>
            </a:r>
          </a:p>
          <a:p>
            <a:pPr marR="0" lvl="0" indent="-228600" defTabSz="914400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</a:pPr>
            <a:endParaRPr lang="en-US" altLang="en-US" dirty="0" bmk="">
              <a:latin typeface="PrimaryCheynes" panose="020B0500000000000000" pitchFamily="34" charset="0"/>
            </a:endParaRPr>
          </a:p>
          <a:p>
            <a:pPr marR="0" lvl="0" defTabSz="914400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tabLst/>
            </a:pPr>
            <a:r>
              <a:rPr kumimoji="0" lang="en-US" altLang="en-US" i="0" u="none" strike="noStrike" cap="none" normalizeH="0" baseline="0" dirty="0" bmk="">
                <a:ln>
                  <a:noFill/>
                </a:ln>
                <a:latin typeface="PrimaryCheynes" panose="020B0500000000000000" pitchFamily="34" charset="0"/>
              </a:rPr>
              <a:t>Use a question mark at the end of a sentence to show a direct question.</a:t>
            </a:r>
          </a:p>
          <a:p>
            <a:pPr marR="0" lvl="0" indent="-228600" defTabSz="914400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kumimoji="0" lang="en-US" altLang="en-US" b="0" i="1" u="none" strike="noStrike" cap="none" normalizeH="0" baseline="0" dirty="0" bmk="">
                <a:ln>
                  <a:noFill/>
                </a:ln>
                <a:latin typeface="PrimaryCheynes" panose="020B0500000000000000" pitchFamily="34" charset="0"/>
              </a:rPr>
              <a:t>What time is it</a:t>
            </a:r>
            <a:r>
              <a:rPr kumimoji="0" lang="en-US" altLang="en-US" sz="2200" b="1" u="none" strike="noStrike" cap="none" normalizeH="0" baseline="0" dirty="0" bmk="">
                <a:ln>
                  <a:noFill/>
                </a:ln>
                <a:solidFill>
                  <a:srgbClr val="00B050"/>
                </a:solidFill>
                <a:latin typeface="PrimaryCheynes" panose="020B0500000000000000" pitchFamily="34" charset="0"/>
              </a:rPr>
              <a:t>?</a:t>
            </a:r>
          </a:p>
          <a:p>
            <a:pPr marR="0" lvl="0" indent="-228600" defTabSz="914400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</a:pPr>
            <a:endParaRPr lang="en-US" altLang="en-US" dirty="0" bmk="">
              <a:latin typeface="PrimaryCheynes" panose="020B0500000000000000" pitchFamily="34" charset="0"/>
            </a:endParaRPr>
          </a:p>
          <a:p>
            <a:pPr marR="0" lvl="0" defTabSz="914400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tabLst/>
            </a:pPr>
            <a:r>
              <a:rPr kumimoji="0" lang="en-US" altLang="en-US" b="1" i="0" u="none" strike="noStrike" cap="none" normalizeH="0" baseline="0" dirty="0" bmk="">
                <a:ln>
                  <a:noFill/>
                </a:ln>
                <a:latin typeface="PrimaryCheynes" panose="020B0500000000000000" pitchFamily="34" charset="0"/>
              </a:rPr>
              <a:t>Use an exclamation mark at the end of a sentence to show surprise or excitement.</a:t>
            </a:r>
          </a:p>
          <a:p>
            <a:pPr marR="0" lvl="0" indent="-228600" defTabSz="914400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kumimoji="0" lang="en-US" altLang="en-US" i="1" u="none" strike="noStrike" cap="none" normalizeH="0" baseline="0" dirty="0" bmk="">
                <a:ln>
                  <a:noFill/>
                </a:ln>
                <a:latin typeface="PrimaryCheynes" panose="020B0500000000000000" pitchFamily="34" charset="0"/>
              </a:rPr>
              <a:t>We won the World Cup</a:t>
            </a:r>
            <a:r>
              <a:rPr kumimoji="0" lang="en-US" altLang="en-US" sz="2200" b="1" i="0" u="none" strike="noStrike" cap="none" normalizeH="0" baseline="0" dirty="0" bmk="">
                <a:ln>
                  <a:noFill/>
                </a:ln>
                <a:solidFill>
                  <a:srgbClr val="0070C0"/>
                </a:solidFill>
                <a:latin typeface="PrimaryCheynes" panose="020B0500000000000000" pitchFamily="34" charset="0"/>
              </a:rPr>
              <a:t>!</a:t>
            </a:r>
            <a:r>
              <a:rPr kumimoji="0" lang="en-US" altLang="en-US" b="1" i="0" u="none" strike="noStrike" cap="none" normalizeH="0" baseline="0" dirty="0" bmk="">
                <a:ln>
                  <a:noFill/>
                </a:ln>
                <a:latin typeface="PrimaryCheynes" panose="020B0500000000000000" pitchFamily="34" charset="0"/>
              </a:rPr>
              <a:t> </a:t>
            </a:r>
            <a:br>
              <a:rPr kumimoji="0" lang="en-US" altLang="en-US" sz="1500" b="0" i="0" u="none" strike="noStrike" cap="none" normalizeH="0" baseline="0" dirty="0" bmk="">
                <a:ln>
                  <a:noFill/>
                </a:ln>
              </a:rPr>
            </a:br>
            <a:endParaRPr kumimoji="0" lang="en-US" altLang="en-US" sz="1500" b="0" i="0" u="none" strike="noStrike" cap="none" normalizeH="0" baseline="0" dirty="0">
              <a:ln>
                <a:noFill/>
              </a:ln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EBDCB18-ABE5-43B0-8B68-89FEDAECB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64" name="Rectangle 32">
              <a:extLst>
                <a:ext uri="{FF2B5EF4-FFF2-40B4-BE49-F238E27FC236}">
                  <a16:creationId xmlns:a16="http://schemas.microsoft.com/office/drawing/2014/main" id="{483C65C6-7268-490D-B4A8-927D45FAB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133D4A5-82E5-43A0-9FF0-81B7AC16C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A picture containing light, blur&#10;&#10;Description automatically generated">
            <a:extLst>
              <a:ext uri="{FF2B5EF4-FFF2-40B4-BE49-F238E27FC236}">
                <a16:creationId xmlns:a16="http://schemas.microsoft.com/office/drawing/2014/main" id="{10A78044-9E13-465A-90FD-40598C6C49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7762" r="16538" b="4"/>
          <a:stretch/>
        </p:blipFill>
        <p:spPr>
          <a:xfrm>
            <a:off x="8116373" y="1116345"/>
            <a:ext cx="2799103" cy="386617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8EC5C75-E28F-4899-9C2E-39431B82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5" name="Straight Connector 37">
            <a:extLst>
              <a:ext uri="{FF2B5EF4-FFF2-40B4-BE49-F238E27FC236}">
                <a16:creationId xmlns:a16="http://schemas.microsoft.com/office/drawing/2014/main" id="{46AAE0A1-60AD-4190-B85D-2DD814836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4">
            <a:extLst>
              <a:ext uri="{FF2B5EF4-FFF2-40B4-BE49-F238E27FC236}">
                <a16:creationId xmlns:a16="http://schemas.microsoft.com/office/drawing/2014/main" id="{00381415-081D-4D93-A803-A1BDF8F9F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400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9CCE5F-56F5-49D0-A3A1-62BEA2EBC6E1}"/>
              </a:ext>
            </a:extLst>
          </p:cNvPr>
          <p:cNvSpPr txBox="1"/>
          <p:nvPr/>
        </p:nvSpPr>
        <p:spPr>
          <a:xfrm>
            <a:off x="640078" y="1828346"/>
            <a:ext cx="3526523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PrimaryCheynes" panose="020B0500000000000000" pitchFamily="34" charset="0"/>
              </a:rPr>
              <a:t>Please Select one of the following </a:t>
            </a:r>
            <a:r>
              <a:rPr lang="en-US" dirty="0" err="1">
                <a:latin typeface="PrimaryCheynes" panose="020B0500000000000000" pitchFamily="34" charset="0"/>
              </a:rPr>
              <a:t>chilli</a:t>
            </a:r>
            <a:r>
              <a:rPr lang="en-US" dirty="0">
                <a:latin typeface="PrimaryCheynes" panose="020B0500000000000000" pitchFamily="34" charset="0"/>
              </a:rPr>
              <a:t> challenges. Read the sentences and correct the punctuation in each.  Use what you have learned to enter the correct punctuation marks: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dirty="0">
              <a:latin typeface="PrimaryCheynes" panose="020B0500000000000000" pitchFamily="34" charset="0"/>
            </a:endParaRP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B050"/>
                </a:solidFill>
                <a:latin typeface="PrimaryCheynes" panose="020B0500000000000000" pitchFamily="34" charset="0"/>
              </a:rPr>
              <a:t>?</a:t>
            </a:r>
            <a:r>
              <a:rPr lang="en-US" sz="3200" dirty="0">
                <a:latin typeface="PrimaryCheynes" panose="020B0500000000000000" pitchFamily="34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PrimaryCheynes" panose="020B0500000000000000" pitchFamily="34" charset="0"/>
              </a:rPr>
              <a:t>!</a:t>
            </a:r>
            <a:r>
              <a:rPr lang="en-US" sz="3200" dirty="0">
                <a:latin typeface="PrimaryCheynes" panose="020B0500000000000000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PrimaryCheynes" panose="020B0500000000000000" pitchFamily="34" charset="0"/>
              </a:rPr>
              <a:t>. 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dirty="0">
              <a:latin typeface="PrimaryCheynes" panose="020B0500000000000000" pitchFamily="34" charset="0"/>
            </a:endParaRP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PrimaryCheynes" panose="020B0500000000000000" pitchFamily="34" charset="0"/>
              </a:rPr>
              <a:t>And insert capital letters where they are needed.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A picture containing text, dog, indoor, brown&#10;&#10;Description automatically generated">
            <a:extLst>
              <a:ext uri="{FF2B5EF4-FFF2-40B4-BE49-F238E27FC236}">
                <a16:creationId xmlns:a16="http://schemas.microsoft.com/office/drawing/2014/main" id="{5B7DF8F9-FB4F-4677-8B1E-998E802E31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31" r="2" b="2"/>
          <a:stretch/>
        </p:blipFill>
        <p:spPr>
          <a:xfrm>
            <a:off x="6093926" y="1116345"/>
            <a:ext cx="4821551" cy="386617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A2F7684-00A9-4F5C-9C22-DE8988D4AF8B}"/>
              </a:ext>
            </a:extLst>
          </p:cNvPr>
          <p:cNvSpPr txBox="1"/>
          <p:nvPr/>
        </p:nvSpPr>
        <p:spPr>
          <a:xfrm>
            <a:off x="324618" y="443175"/>
            <a:ext cx="163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PrimaryCheynes" panose="020B0500000000000000" pitchFamily="34" charset="0"/>
              </a:rPr>
              <a:t>Todays Task:</a:t>
            </a:r>
          </a:p>
        </p:txBody>
      </p:sp>
    </p:spTree>
    <p:extLst>
      <p:ext uri="{BB962C8B-B14F-4D97-AF65-F5344CB8AC3E}">
        <p14:creationId xmlns:p14="http://schemas.microsoft.com/office/powerpoint/2010/main" val="47749623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1058</Words>
  <Application>Microsoft Office PowerPoint</Application>
  <PresentationFormat>Widescreen</PresentationFormat>
  <Paragraphs>122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Gill Sans MT</vt:lpstr>
      <vt:lpstr>PrimaryCheynes</vt:lpstr>
      <vt:lpstr>The Hand Extrablack</vt:lpstr>
      <vt:lpstr>Gallery</vt:lpstr>
      <vt:lpstr>St Mary’s RC primary school  Tuesday 9th February 2021</vt:lpstr>
      <vt:lpstr>Morning Prayer</vt:lpstr>
      <vt:lpstr>PowerPoint Presentation</vt:lpstr>
      <vt:lpstr>Morning Challenge</vt:lpstr>
      <vt:lpstr>Grammar and Punctuation.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Numeracy  Chimney sums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Cosmic Kids Yoga – Star Wars</vt:lpstr>
      <vt:lpstr>Night time prayer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 Mary’s RC primary school  Tuesday 9th February 2021</dc:title>
  <dc:creator>Dale Samson</dc:creator>
  <cp:lastModifiedBy>Dale Samson</cp:lastModifiedBy>
  <cp:revision>16</cp:revision>
  <dcterms:created xsi:type="dcterms:W3CDTF">2021-02-02T10:41:09Z</dcterms:created>
  <dcterms:modified xsi:type="dcterms:W3CDTF">2021-02-09T08:04:46Z</dcterms:modified>
</cp:coreProperties>
</file>