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ink/ink1.xml" ContentType="application/inkml+xml"/>
  <Override PartName="/ppt/ink/ink2.xml" ContentType="application/inkml+xml"/>
  <Override PartName="/ppt/comments/comment2.xml" ContentType="application/vnd.openxmlformats-officedocument.presentationml.comments+xml"/>
  <Override PartName="/ppt/ink/ink3.xml" ContentType="application/inkml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9"/>
  </p:notesMasterIdLst>
  <p:sldIdLst>
    <p:sldId id="257" r:id="rId2"/>
    <p:sldId id="479" r:id="rId3"/>
    <p:sldId id="487" r:id="rId4"/>
    <p:sldId id="497" r:id="rId5"/>
    <p:sldId id="258" r:id="rId6"/>
    <p:sldId id="495" r:id="rId7"/>
    <p:sldId id="496" r:id="rId8"/>
    <p:sldId id="488" r:id="rId9"/>
    <p:sldId id="498" r:id="rId10"/>
    <p:sldId id="489" r:id="rId11"/>
    <p:sldId id="490" r:id="rId12"/>
    <p:sldId id="491" r:id="rId13"/>
    <p:sldId id="280" r:id="rId14"/>
    <p:sldId id="499" r:id="rId15"/>
    <p:sldId id="500" r:id="rId16"/>
    <p:sldId id="492" r:id="rId17"/>
    <p:sldId id="501" r:id="rId18"/>
    <p:sldId id="502" r:id="rId19"/>
    <p:sldId id="503" r:id="rId20"/>
    <p:sldId id="504" r:id="rId21"/>
    <p:sldId id="505" r:id="rId22"/>
    <p:sldId id="506" r:id="rId23"/>
    <p:sldId id="507" r:id="rId24"/>
    <p:sldId id="508" r:id="rId25"/>
    <p:sldId id="509" r:id="rId26"/>
    <p:sldId id="493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a Murray" initials="LM" lastIdx="2" clrIdx="0">
    <p:extLst>
      <p:ext uri="{19B8F6BF-5375-455C-9EA6-DF929625EA0E}">
        <p15:presenceInfo xmlns:p15="http://schemas.microsoft.com/office/powerpoint/2012/main" userId="S::lmurray891@dundeeschools.scot::f789b6fe-6003-4c53-9de6-3c2514443ab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14T13:37:25.809" idx="1">
    <p:pos x="6672" y="121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1-20T11:59:56.005" idx="2">
    <p:pos x="10" y="10"/>
    <p:text/>
    <p:extLst>
      <p:ext uri="{C676402C-5697-4E1C-873F-D02D1690AC5C}">
        <p15:threadingInfo xmlns:p15="http://schemas.microsoft.com/office/powerpoint/2012/main" timeZoneBias="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17:04.8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19315 4785 0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23:28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33313 17921 0</inkml:trace>
  <inkml:trace contextRef="#ctx0" brushRef="#br0" timeOffset="696">32604 17743 0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0" timeString="2021-01-18T13:35:02.4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32228 17478 0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1-01-20T15:55:04.039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3688">
    <iact:property name="dataType"/>
    <iact:actionData xml:id="d0">
      <inkml:trace xmlns:inkml="http://www.w3.org/2003/InkML" xml:id="stk0" contextRef="#ctx0" brushRef="#br0">23383 11266 0,'0'0'4,"0"0"2,0 0 2,0 0-1,0 0 0,0 0 1,0 0-1,0 0 1,0 0-1,-42 41 0,42-41 1,0 0 0,0 0-2,-52 71 2,52-71-1,0 0 0,0 0 0,-52 98 2,52-98-1,0 0-1,-20 95-1,20-95 1,0 0-1,0 0 3,0 0-4,0 0 3,0 0-1,0 0-1,10 64 3,-10-64-2,0 0-1,0 0 1,0 0 2,42 0-3,-42 0 1,0 0 1,51-64 0,-51 64-2,0 0 1,52-95 0,-52 95 0,0 0 2,0 0-3,32-87 2,-32 87 0,0 0-2,0 0 2,0 0 0,0 0-1,0 0-1,0 0 2,20-64-1,-20 64-1,0 0 2,-10-6-1,10 6 1,-42 59-1,42-59 0,0 0-1,-52 109 3,52-109-3,0 0 1,0 0 2,-41 119-4,41-119 4,0 0-2,0 0 0,0 0 0,-10 86 2,10-86-3,0 0 2,0 0 0,31 0-1,-31 0-1,0 0 2,0 0-1,83-69 1,-83 69-1,0 0 1,0 0-1,0 0 0,0 0 0,0 0 1,52-123-1,-52 123-1,0 0 2,0 0 0,-11-47-2,11 47 2,-41 41-1,41-41 0,0 0 0,0 0 1,0 0-1,0 0 0,0 0 1,0 0-2,-63 88 2,63-88-2,0 0 2,-10 41-1,10-41 0,0 0 1,21-52-2,-21 52 3,0 0-4,0 0 3,0 0-1,0 0-1,0 0 2,0 0-1,52-71 0,-52 71 1,10-6-1,-10 6 0,0 0-1,0 0 2,-21 0 0</inkml:trace>
    </iact:actionData>
  </iact:action>
  <iact:action type="add" startTime="25220">
    <iact:property name="dataType"/>
    <iact:actionData xml:id="d1">
      <inkml:trace xmlns:inkml="http://www.w3.org/2003/InkML" xml:id="stk1" contextRef="#ctx0" brushRef="#br0">10196 12294 0,'0'0'4,"0"0"4,0 0-2,0 0 1,0 0 0,0 0 0,0 0 0,0 0 0,0 0 0,0 0 1,0 0-2,0 0 1,0 0 0,0 0 1,0 0-2,0 0 1,73 48 1,-73-48-2,73 64 1,-73-64 1,0 0-2,114 69 3,-114-69-1,93 6-1,-93-6-1,104-18 1,-104 18-2,104-29 3,-104 29-1,104-34 0,-104 34-1,114-35 3,-114 35-3,94 0 1,-94 0 0,103 29 0,-103-29 0,125 52-1,-125-52 1,135 35 0,-135-35 1,125 52-1,-125-52-1,135 30 2,-135-30-1,124 23 0,-124-23-1,156-23 2,-156 23-2,145-24 2,1-34-1,-146 58 0,135-35 0,-135 35 0,145-46 0,-145 46 0,156-12-1,-11 12 2,-31 24 0,-114-24-2,115 40 2,-115-40-2,135 58 0,-135-58 2,145 58 0,-145-58-2,166 18 2,-21-5-1,-145-13 0,156-6 0,-31 6-1,-125 0 1,145-30 1,-20 12-1,-1-28 0,-124 46-1,125-36 3,-1 13-2,-124 23 0,156-12 0,-156 12 0,166 30 0,-166-30 1,177 35-2,-11 11 2,-41-17-1,-125-29 0,124 31 1,1-20-2,-125-11 1,166 6 0,-42-18 1,-124 12-1,156-18 1,-42 7-2,-114 11 1,146-12-1,-11-1 3,-135 13-3,145-40 3,-145 40-3,156-47 4,-156 47-5,176-35 2,-30 24-1,-146 11 1,145 17 1,-145-17-2,156 18 2,-156-18 0,156 6-1,-11 11 1,-145-17-2,125 18 0,-125-18 1,124 0 2,21-12-2,-145 12-1,115-35 3,-115 35-3,155-18 3,-155 18-4,135-22 4,-135 22-4,146 0 4,-146 0-3,0 0 1,145-6 1,-145 6-2,0 0 2,135 12-2,-135-12 2,125 16-1,-125-16 0,0 0 0,0 0 0,0 0 1,0 0-1,31-16 2,-42-37-3</inkml:trace>
    </iact:actionData>
  </iact:action>
  <iact:action type="add" startTime="26903">
    <iact:property name="dataType"/>
    <iact:actionData xml:id="d2">
      <inkml:trace xmlns:inkml="http://www.w3.org/2003/InkML" xml:id="stk2" contextRef="#ctx0" brushRef="#br0">11359 16003 0,'0'0'3,"0"0"5,0 0-1,0 0-1,52 23 2,-52-23-1,83 60 0,-83-60 0,115 103 3,-115-103-4,103 77 1,-103-77-1,115 64 2,-115-64-1,135 13 1,-135-13-2,135-6 2,-135 6-1,155-30 0,-155 30-1,146-41 2,-1-18-1,-145 59 0,156-70 0,-156 70 0,156-34 0,-22 17 0,-134 17 0,115 17 2,-1 24-2,-114-41-2,124 63 3,-20-11 0,-104-52-3,146 43 3,-146-43-1,135 35 1,-135-35-2,166 29 2,-21-24-3,-145-5 2,146 7 2,-146-7-3,145-12 1,11 6 1,-156 6-2,145-30 1,-31 2 2,-114 28-4,156-25 3,-156 25-1,145-11 0,1 35 1,-146-24-3,135 35 2,-135-35 0,155 58 1,-155-58-1,146 70 0,-146-70 0,176 64 0,-176-64 0,146 65 1,-146-65-2,135 5 1,0-5 1,-135 0-2,124-34 2,1 4-1,-125 30-1,114-65 1,-114 65 0,114-52 0,11 6 0,-125 46 0,124-17 0,-124 17 0,125 23 1,-11 12-1,-114-35-1,114 57 2,-114-57-2,125 52 2,-125-52-1,0 0-1,145 43 2,-145-43-1,0 0-1,156 17 3,-21-34-2,-135 17-1,114-25 2,-114 25-2,114-40 2,-114 40-2,125-24 2,-125 24-2,125-29 2,-125 29-2,114 0 1,-114 0 1,114 18-1,-114-18-1,0 0 1,145 29 1,-145-29-2,0 0 1,146 23 2,-146-23-4,0 0 4,166-12-2,-166 12-2,0 0 3,135-23 0,-135 23-3,125-17 3,-125 17-1,0 0-1,124-6 3,-124 6-2,104-7 0,-104 7 0,0 0 0,93-5 0,-93 5-1,0 0 2,0 0-2,104 12 3,-104-12-3,0 0 1,0 0 0,0 0 0,0 0-2,0 0 2,0 0 2,73 11-2,-73-11-2,0 0 3,0 0-1,0 0 0,0 0 4,52-11-5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10F5D-4D26-49A4-B9D7-C259C6D4AD31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1787B-8A97-41E0-9840-DCFDAC2A1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5D343-064D-485B-A038-ADAE5F73310C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06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1D90-31B8-46DE-B723-95D57EF5EB37}" type="datetime1">
              <a:rPr lang="en-US" smtClean="0"/>
              <a:t>1/25/2021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21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7331E-C054-4785-80E7-08B01A132779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3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EF97-3559-48AE-833F-14FF7F2D37A6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997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B535C-0CA3-48DD-A906-F1A16C5006F6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87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C6237-C781-4F01-9AF7-3A16138C7057}" type="datetime1">
              <a:rPr lang="en-US" smtClean="0"/>
              <a:t>1/25/2021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506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EDEB0-DC2B-464E-A250-D041AC57CDC1}" type="datetime1">
              <a:rPr lang="en-US" smtClean="0"/>
              <a:t>1/25/2021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442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F7AFC-5CFF-45AE-8324-BDD6F49A277D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48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3BE3-590A-4A04-9BBA-675FB87EAD93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005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66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7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4C558-DA88-4FD0-9CB8-1C701BDE3223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26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BEBE59B-4AFF-4ACD-884B-190CCE289776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0540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EF967-798D-4861-9C83-330A8B62DC6A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79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6004-FE88-42F6-AA74-5EFCF5D73452}" type="datetime1">
              <a:rPr lang="en-US" smtClean="0"/>
              <a:t>1/25/2021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8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71E6-8FA9-4A66-B782-F92388D51D1D}" type="datetime1">
              <a:rPr lang="en-US" smtClean="0"/>
              <a:t>1/25/2021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96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C4CC9-FF55-4FE6-A12F-90700D0D45B6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22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E46FA-0715-4A5C-889C-2F7DBE2792A3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09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2F732-7452-41B9-98E4-1A36954BD665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876-0006-4FD5-BD3E-2FA6C09DFE8B}" type="datetime1">
              <a:rPr lang="en-US" smtClean="0"/>
              <a:t>1/25/2021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FF043-220E-4EF7-8BBD-9D1D08CEFC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69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hyperlink" Target="https://www.publicdomainpictures.net/en/view-image.php?image=53206&amp;picture=zig-zags-chevrons-background-green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jpg"/><Relationship Id="rId27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alphaModFix amt="20000"/>
            <a:lum/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8D1296A-9187-4A32-B78D-6DBCD457EC96}" type="datetime1">
              <a:rPr lang="en-US" smtClean="0"/>
              <a:t>1/25/2021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61D16-DEE2-4A8F-8D10-F51FF02B0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737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678" r:id="rId18"/>
    <p:sldLayoutId id="2147483679" r:id="rId19"/>
    <p:sldLayoutId id="2147483680" r:id="rId20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21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3.png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QM8NjfCfOg0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microsoft.com/office/2011/relationships/inkAction" Target="../ink/inkAction1.xml"/><Relationship Id="rId5" Type="http://schemas.openxmlformats.org/officeDocument/2006/relationships/hyperlink" Target="https://glowscotland-my.sharepoint.com/:p:/g/personal/ddsmcpherson822_glow_sch_uk/EWiDowXDGopChJcJLq-OyJwB58xzd4tkwFxM3uHlxQt3jg?e=JkjVTA" TargetMode="External"/><Relationship Id="rId4" Type="http://schemas.openxmlformats.org/officeDocument/2006/relationships/hyperlink" Target="https://glowscotland-my.sharepoint.com/:p:/g/personal/ddsmcpherson822_glow_sch_uk/Ed9PS3mlDapKkC1UeCxf8ccBsuwCjfkHjQ8icWsxXLwRyw?e=d1KRa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pngall.com/st-mary-png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5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11" Type="http://schemas.openxmlformats.org/officeDocument/2006/relationships/image" Target="../media/image13.png"/><Relationship Id="rId10" Type="http://schemas.openxmlformats.org/officeDocument/2006/relationships/image" Target="../media/image15.emf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Chilli_pepper_4.svg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emf"/><Relationship Id="rId5" Type="http://schemas.openxmlformats.org/officeDocument/2006/relationships/customXml" Target="../ink/ink2.xml"/><Relationship Id="rId10" Type="http://schemas.openxmlformats.org/officeDocument/2006/relationships/comments" Target="../comments/comment2.xml"/><Relationship Id="rId4" Type="http://schemas.openxmlformats.org/officeDocument/2006/relationships/image" Target="../media/image16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hyperlink" Target="https://en.wikipedia.org/wiki/File:Chilli_pepper_4.svg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hyperlink" Target="https://openclipart.org/detail/17806/dont-panic" TargetMode="Externa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6925C-035A-4004-84B7-A6765E0A226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Modern Love Caps"/>
              </a:rPr>
              <a:t>St Mary’s Glow Blog</a:t>
            </a:r>
            <a:endParaRPr lang="en-GB" dirty="0">
              <a:solidFill>
                <a:schemeClr val="accent5">
                  <a:lumMod val="50000"/>
                </a:schemeClr>
              </a:solidFill>
              <a:latin typeface="Modern Love Caps" panose="04070805081001020A01" pitchFamily="8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4AAC11-6C5C-431E-AE55-F0EE964536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P3 &amp; P4</a:t>
            </a:r>
          </a:p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Tuesday 26</a:t>
            </a:r>
            <a:r>
              <a:rPr lang="en-GB" sz="4000" baseline="30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th</a:t>
            </a:r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 January 2021</a:t>
            </a:r>
          </a:p>
          <a:p>
            <a:pPr algn="ctr"/>
            <a:r>
              <a:rPr lang="en-GB" sz="4000" dirty="0">
                <a:solidFill>
                  <a:schemeClr val="bg2">
                    <a:lumMod val="75000"/>
                  </a:schemeClr>
                </a:solidFill>
                <a:latin typeface="Modern Love Caps"/>
              </a:rPr>
              <a:t>With Mrs Gould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1C464DF-993E-4A03-B1F8-957EDDA26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</a:rPr>
              <a:t>Mrs</a:t>
            </a:r>
            <a:r>
              <a:rPr lang="en-US" dirty="0">
                <a:solidFill>
                  <a:schemeClr val="bg2"/>
                </a:solidFill>
              </a:rPr>
              <a:t> Gould 26.01.21 page 1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3BE97-5755-403F-8832-ACD114564A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76" b="94464" l="3306" r="96281">
                        <a14:foregroundMark x1="69835" y1="4498" x2="69835" y2="4498"/>
                        <a14:foregroundMark x1="90083" y1="33218" x2="90083" y2="33218"/>
                        <a14:foregroundMark x1="89256" y1="73702" x2="89256" y2="73702"/>
                        <a14:foregroundMark x1="88430" y1="82699" x2="88430" y2="82699"/>
                        <a14:foregroundMark x1="96281" y1="38408" x2="96281" y2="38408"/>
                        <a14:foregroundMark x1="51653" y1="91696" x2="51653" y2="91696"/>
                        <a14:foregroundMark x1="50826" y1="94464" x2="50826" y2="94464"/>
                        <a14:foregroundMark x1="16529" y1="32526" x2="16529" y2="32526"/>
                        <a14:foregroundMark x1="9504" y1="39792" x2="9504" y2="39792"/>
                        <a14:foregroundMark x1="3306" y1="39792" x2="3306" y2="39792"/>
                        <a14:backgroundMark x1="88843" y1="73702" x2="88843" y2="73702"/>
                        <a14:backgroundMark x1="89256" y1="83391" x2="89256" y2="83391"/>
                        <a14:backgroundMark x1="88430" y1="83391" x2="88430" y2="83391"/>
                        <a14:backgroundMark x1="88843" y1="82353" x2="88843" y2="82353"/>
                        <a14:backgroundMark x1="88017" y1="82353" x2="88017" y2="82353"/>
                      </a14:backgroundRemoval>
                    </a14:imgEffect>
                  </a14:imgLayer>
                </a14:imgProps>
              </a:ext>
            </a:extLst>
          </a:blip>
          <a:srcRect l="-8527" r="-13290"/>
          <a:stretch/>
        </p:blipFill>
        <p:spPr>
          <a:xfrm>
            <a:off x="6011369" y="2545487"/>
            <a:ext cx="3937199" cy="3859795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Video 3">
            <a:hlinkClick r:id="" action="ppaction://media"/>
            <a:extLst>
              <a:ext uri="{FF2B5EF4-FFF2-40B4-BE49-F238E27FC236}">
                <a16:creationId xmlns:a16="http://schemas.microsoft.com/office/drawing/2014/main" id="{26FC987E-2BD7-406E-B59C-A295EBCB8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A544-BB5A-44CE-9443-E5B31ED1A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2271"/>
            <a:ext cx="10573512" cy="60945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Numeracy for Tuesday 26</a:t>
            </a:r>
            <a:r>
              <a:rPr lang="en-US" baseline="30000" dirty="0">
                <a:solidFill>
                  <a:schemeClr val="bg2"/>
                </a:solidFill>
              </a:rPr>
              <a:t>th</a:t>
            </a:r>
            <a:r>
              <a:rPr lang="en-US" dirty="0">
                <a:solidFill>
                  <a:schemeClr val="bg2"/>
                </a:solidFill>
              </a:rPr>
              <a:t>  January– Subtraction</a:t>
            </a:r>
            <a:br>
              <a:rPr lang="en-US" dirty="0">
                <a:solidFill>
                  <a:schemeClr val="bg2"/>
                </a:solidFill>
              </a:rPr>
            </a:br>
            <a:br>
              <a:rPr lang="en-US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Learning Intention: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We are learning to take away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Success Criteria: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We are using a number line or hundred square to count back to find the answer.</a:t>
            </a:r>
            <a:br>
              <a:rPr lang="en-US" sz="2800" dirty="0">
                <a:solidFill>
                  <a:schemeClr val="bg2"/>
                </a:solidFill>
              </a:rPr>
            </a:b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We know that when we are taking away, the number gets smaller.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C5116E-03B3-476C-9514-51D4F2845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Mrs Gould 26.01.21</a:t>
            </a:r>
            <a:endParaRPr lang="en-US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4BD7D3-E377-4944-8CA8-2571AF9D0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5"/>
    </mc:Choice>
    <mc:Fallback xmlns="">
      <p:transition spd="slow" advTm="3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5214-A73A-41FF-921F-F4977E14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400" y="640081"/>
            <a:ext cx="3398518" cy="5255364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0EFF70-6A14-46B4-A874-66EE000B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1881" y="6356350"/>
            <a:ext cx="5632217" cy="36512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Mrs Gould 26.01.21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2010BDD-9073-495A-AF24-E50DD75B37BE}"/>
                  </a:ext>
                </a:extLst>
              </p14:cNvPr>
              <p14:cNvContentPartPr/>
              <p14:nvPr/>
            </p14:nvContentPartPr>
            <p14:xfrm>
              <a:off x="11602080" y="629208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2010BDD-9073-495A-AF24-E50DD75B37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92720" y="628272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9C2EFE6C-3215-4481-8455-1A6F5B072B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51" y="0"/>
            <a:ext cx="6760849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04AA33-BD96-4FD7-A336-85DDB13030ED}"/>
              </a:ext>
            </a:extLst>
          </p:cNvPr>
          <p:cNvSpPr txBox="1"/>
          <p:nvPr/>
        </p:nvSpPr>
        <p:spPr>
          <a:xfrm>
            <a:off x="662473" y="867747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Use the hundred square to help you with your taking away. </a:t>
            </a:r>
          </a:p>
        </p:txBody>
      </p:sp>
    </p:spTree>
    <p:extLst>
      <p:ext uri="{BB962C8B-B14F-4D97-AF65-F5344CB8AC3E}">
        <p14:creationId xmlns:p14="http://schemas.microsoft.com/office/powerpoint/2010/main" val="26114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03"/>
    </mc:Choice>
    <mc:Fallback xmlns="">
      <p:transition spd="slow" advTm="77403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8DCE37-1071-434D-965D-E99070965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2"/>
                </a:solidFill>
              </a:rPr>
              <a:t>Mrs Gould 26.01.21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CE5F4-F662-4BFB-9782-890233B6C12B}"/>
              </a:ext>
            </a:extLst>
          </p:cNvPr>
          <p:cNvSpPr txBox="1"/>
          <p:nvPr/>
        </p:nvSpPr>
        <p:spPr>
          <a:xfrm>
            <a:off x="5531008" y="2442710"/>
            <a:ext cx="6660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                                  </a:t>
            </a:r>
            <a:r>
              <a:rPr lang="en-GB" b="1" dirty="0">
                <a:solidFill>
                  <a:schemeClr val="bg2"/>
                </a:solidFill>
              </a:rPr>
              <a:t>Mild Challenge</a:t>
            </a:r>
          </a:p>
          <a:p>
            <a:endParaRPr lang="en-GB" b="1" dirty="0"/>
          </a:p>
          <a:p>
            <a:r>
              <a:rPr lang="en-GB" dirty="0">
                <a:solidFill>
                  <a:schemeClr val="bg2"/>
                </a:solidFill>
              </a:rPr>
              <a:t>Use the number line to help you take away. 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Remember – when you take away the numbers get smaller.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If the sum is 30 – 4  start on 30 and hop back 4. The number you land on is the answer. 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The one at the top of the page has been done for you. </a:t>
            </a:r>
          </a:p>
          <a:p>
            <a:r>
              <a:rPr lang="en-GB" dirty="0">
                <a:solidFill>
                  <a:schemeClr val="bg2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677FBD-8926-4253-AEA7-DA6BCF4BC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33871" y="607142"/>
            <a:ext cx="936710" cy="840658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33AF291-E46D-4668-ADCD-BB75335096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1940688-5798-4EE4-B11C-348AA9572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" y="22704"/>
            <a:ext cx="5116865" cy="675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9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29"/>
    </mc:Choice>
    <mc:Fallback xmlns="">
      <p:transition spd="slow" advTm="71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E6FB2-C989-4B0B-A069-EF1763BA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52ED3-B60B-46AE-BDD5-F8E6107A4D69}"/>
              </a:ext>
            </a:extLst>
          </p:cNvPr>
          <p:cNvSpPr txBox="1"/>
          <p:nvPr/>
        </p:nvSpPr>
        <p:spPr>
          <a:xfrm>
            <a:off x="5846065" y="1550405"/>
            <a:ext cx="651011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                              </a:t>
            </a:r>
            <a:r>
              <a:rPr lang="en-GB" b="1" dirty="0">
                <a:solidFill>
                  <a:schemeClr val="bg2"/>
                </a:solidFill>
              </a:rPr>
              <a:t>Hot Challenge</a:t>
            </a:r>
            <a:endParaRPr lang="en-GB" b="1" dirty="0"/>
          </a:p>
          <a:p>
            <a:endParaRPr lang="en-GB" dirty="0"/>
          </a:p>
          <a:p>
            <a:r>
              <a:rPr lang="en-GB" dirty="0">
                <a:solidFill>
                  <a:schemeClr val="bg2"/>
                </a:solidFill>
              </a:rPr>
              <a:t>We are learning to take away using chimney sums.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Remember to line up your tens and ones.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Take away from the top number first.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Remember – when you take away the answer is smaller. </a:t>
            </a:r>
          </a:p>
          <a:p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6EEB9E-8F9B-448F-ADB0-4C02BF39D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33871" y="607142"/>
            <a:ext cx="936710" cy="840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670DB0-099A-40FB-ACA8-587E1EA13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25650" y="1027471"/>
            <a:ext cx="936710" cy="840658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6927957-8A2C-4441-920F-49F646481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4D38D-80E0-4C81-8B08-C9026C6A5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0" y="-75562"/>
            <a:ext cx="5220161" cy="69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6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45"/>
    </mc:Choice>
    <mc:Fallback xmlns="">
      <p:transition spd="slow" advTm="65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645" x="3038475" y="2144713"/>
          <p14:tracePt t="41646" x="3038475" y="1706563"/>
          <p14:tracePt t="41666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16FBF1-EC36-4F8E-BBEA-BC0397F4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A6CB9-D9AF-429A-A5EB-B7DEED622D3C}"/>
              </a:ext>
            </a:extLst>
          </p:cNvPr>
          <p:cNvSpPr txBox="1"/>
          <p:nvPr/>
        </p:nvSpPr>
        <p:spPr>
          <a:xfrm>
            <a:off x="5404607" y="2223535"/>
            <a:ext cx="609460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2"/>
                </a:solidFill>
              </a:rPr>
              <a:t>                               Chilli Challenge</a:t>
            </a:r>
          </a:p>
          <a:p>
            <a:endParaRPr lang="en-GB" b="1" dirty="0">
              <a:solidFill>
                <a:schemeClr val="bg2"/>
              </a:solidFill>
            </a:endParaRPr>
          </a:p>
          <a:p>
            <a:r>
              <a:rPr lang="en-GB" dirty="0"/>
              <a:t>- </a:t>
            </a:r>
            <a:r>
              <a:rPr lang="en-GB" dirty="0">
                <a:solidFill>
                  <a:schemeClr val="bg2"/>
                </a:solidFill>
              </a:rPr>
              <a:t>We are learning to take away using chimney sums.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 Remember to line up your tens and ones.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 Take away from the top number first.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   Remember – when you take away the answer is   smaller. 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endParaRPr lang="en-GB" dirty="0">
              <a:solidFill>
                <a:schemeClr val="bg2"/>
              </a:solidFill>
            </a:endParaRPr>
          </a:p>
          <a:p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7FA8F2-6FCE-4302-AE9C-8284C18B45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878454" y="1027470"/>
            <a:ext cx="936710" cy="8406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278FDF-8A02-4BD6-80F8-71466D8B71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729070" y="757717"/>
            <a:ext cx="936710" cy="8406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1113A-E1FF-4A53-8F52-0768D886F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62499" y="435212"/>
            <a:ext cx="936710" cy="840658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4520EC5-5105-4171-8602-9AC1EA116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2680332B-0B5A-4E29-8B8C-D18CFC944E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38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00"/>
    </mc:Choice>
    <mc:Fallback xmlns="">
      <p:transition spd="slow" advTm="8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D5843-5202-4C21-9C9F-9E4E4B61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A picture containing text, tennis, green, outdoor&#10;&#10;Description automatically generated">
            <a:extLst>
              <a:ext uri="{FF2B5EF4-FFF2-40B4-BE49-F238E27FC236}">
                <a16:creationId xmlns:a16="http://schemas.microsoft.com/office/drawing/2014/main" id="{DF75F0EF-43DB-4B51-8B4A-3BDC040A17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75" y="96567"/>
            <a:ext cx="9214595" cy="684545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B0E856-0C00-40DD-80EB-2F7CFB5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CB714-9710-4980-B529-6ABAD35C7386}"/>
              </a:ext>
            </a:extLst>
          </p:cNvPr>
          <p:cNvSpPr txBox="1"/>
          <p:nvPr/>
        </p:nvSpPr>
        <p:spPr>
          <a:xfrm>
            <a:off x="3170591" y="5004753"/>
            <a:ext cx="7558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Read through the next few slides on tartan and choose</a:t>
            </a:r>
          </a:p>
          <a:p>
            <a:r>
              <a:rPr lang="en-GB" dirty="0"/>
              <a:t>and then design your own tartan. Which colours will you </a:t>
            </a:r>
          </a:p>
          <a:p>
            <a:r>
              <a:rPr lang="en-GB" dirty="0"/>
              <a:t>Use? Send it back to school to let the teachers look at your design!</a:t>
            </a:r>
          </a:p>
        </p:txBody>
      </p:sp>
    </p:spTree>
    <p:extLst>
      <p:ext uri="{BB962C8B-B14F-4D97-AF65-F5344CB8AC3E}">
        <p14:creationId xmlns:p14="http://schemas.microsoft.com/office/powerpoint/2010/main" val="1231671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262023-1E58-4003-B8D5-0BC67C8A6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Mrs Gould 26.01.21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27BA80B-C66D-4974-8B84-A3F8612D8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0"/>
            <a:ext cx="109537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5"/>
    </mc:Choice>
    <mc:Fallback xmlns="">
      <p:transition spd="slow" advTm="981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23D10-AF77-4AE5-898D-FF0873F0F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150F833B-925C-4E61-B204-660A5FD9A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4" y="145093"/>
            <a:ext cx="9210675" cy="671290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BEDC2-E4F0-4A41-B4A1-6E84F0F64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896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06CAE-73AB-49D2-9757-F9F11EF29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798A3-A9C5-460D-B8B1-2C76A341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pic>
        <p:nvPicPr>
          <p:cNvPr id="10" name="Content Placeholder 9" descr="Diagram, text&#10;&#10;Description automatically generated with medium confidence">
            <a:extLst>
              <a:ext uri="{FF2B5EF4-FFF2-40B4-BE49-F238E27FC236}">
                <a16:creationId xmlns:a16="http://schemas.microsoft.com/office/drawing/2014/main" id="{15FA64E1-12FB-4399-BF7A-0B7E02C95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49413"/>
            <a:ext cx="9664463" cy="6951462"/>
          </a:xfrm>
        </p:spPr>
      </p:pic>
    </p:spTree>
    <p:extLst>
      <p:ext uri="{BB962C8B-B14F-4D97-AF65-F5344CB8AC3E}">
        <p14:creationId xmlns:p14="http://schemas.microsoft.com/office/powerpoint/2010/main" val="2421594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1A000-6384-46E9-A2ED-9B8CF71DB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494AAB12-8600-4D2E-A28E-5E1196250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80" y="-87734"/>
            <a:ext cx="9215039" cy="694573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D9B76A-C4CD-43B0-923A-379DA60EF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312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n">
            <a:extLst>
              <a:ext uri="{FF2B5EF4-FFF2-40B4-BE49-F238E27FC236}">
                <a16:creationId xmlns:a16="http://schemas.microsoft.com/office/drawing/2014/main" id="{B68B4917-E530-428E-9E6A-79556E063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063" y="308329"/>
            <a:ext cx="9003874" cy="65987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64D7A8-D86F-4450-884D-B0A8471BAA36}"/>
              </a:ext>
            </a:extLst>
          </p:cNvPr>
          <p:cNvSpPr txBox="1"/>
          <p:nvPr/>
        </p:nvSpPr>
        <p:spPr>
          <a:xfrm>
            <a:off x="1907050" y="1577008"/>
            <a:ext cx="2716696" cy="22661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Grammar and Punctuation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We are learning to </a:t>
            </a:r>
            <a:r>
              <a:rPr lang="en-US" sz="3200" b="1" dirty="0" err="1">
                <a:solidFill>
                  <a:schemeClr val="bg1"/>
                </a:solidFill>
                <a:latin typeface="The Hand Extrablack"/>
              </a:rPr>
              <a:t>recognise</a:t>
            </a:r>
            <a:r>
              <a:rPr lang="en-US" sz="3200" b="1" dirty="0">
                <a:solidFill>
                  <a:schemeClr val="bg1"/>
                </a:solidFill>
                <a:latin typeface="The Hand Extrablack"/>
              </a:rPr>
              <a:t> verbs which are DOING words.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677F3B-158A-4B90-A3DE-F693615AD3B6}"/>
              </a:ext>
            </a:extLst>
          </p:cNvPr>
          <p:cNvSpPr txBox="1"/>
          <p:nvPr/>
        </p:nvSpPr>
        <p:spPr>
          <a:xfrm>
            <a:off x="7613374" y="1938528"/>
            <a:ext cx="2716696" cy="20139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The Hand Extrablack"/>
              </a:rPr>
              <a:t>Revision of Subtraction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The Hand Extrablack"/>
              </a:rPr>
              <a:t>Take the mild, hot or chilli challenge</a:t>
            </a:r>
          </a:p>
          <a:p>
            <a:pPr algn="ctr"/>
            <a:endParaRPr lang="en-GB" sz="3600" dirty="0">
              <a:latin typeface="The Hand Extrablack" panose="03070A020305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4C7FE-05EA-4526-BD31-C2F6B1378248}"/>
              </a:ext>
            </a:extLst>
          </p:cNvPr>
          <p:cNvSpPr txBox="1"/>
          <p:nvPr/>
        </p:nvSpPr>
        <p:spPr>
          <a:xfrm>
            <a:off x="4754879" y="1229445"/>
            <a:ext cx="2485513" cy="27574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Good morning </a:t>
            </a:r>
            <a:r>
              <a:rPr lang="en-GB" sz="2400" b="1" i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boys and girls</a:t>
            </a:r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Tuesday 26 </a:t>
            </a:r>
            <a:r>
              <a:rPr lang="en-GB" sz="2000" b="1" dirty="0" err="1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th</a:t>
            </a:r>
            <a:r>
              <a:rPr lang="en-GB" sz="20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 of January 2021 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26/01/2021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The in school teacher is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 Mrs Gould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All completed work should be sent to </a:t>
            </a:r>
            <a:r>
              <a:rPr lang="en-GB" sz="2400" b="1" dirty="0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Mrs </a:t>
            </a:r>
            <a:r>
              <a:rPr lang="en-GB" sz="2400" b="1" dirty="0" err="1">
                <a:solidFill>
                  <a:schemeClr val="bg1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Raeper</a:t>
            </a:r>
            <a:endParaRPr lang="en-GB" sz="2400" b="1" dirty="0">
              <a:solidFill>
                <a:schemeClr val="bg1"/>
              </a:solidFill>
              <a:latin typeface="The Hand Extrablack" panose="020B06040202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GB" sz="2400" b="1" dirty="0">
                <a:solidFill>
                  <a:srgbClr val="FF0000"/>
                </a:solidFill>
                <a:latin typeface="The Hand Extrablack" panose="020B0604020202020204" pitchFamily="66" charset="0"/>
                <a:cs typeface="Arial" panose="020B0604020202020204" pitchFamily="34" charset="0"/>
              </a:rPr>
              <a:t>ddaraeper726@glow.sch.uk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FCE5EF-7471-40C8-9A26-C6CFEE598A60}"/>
              </a:ext>
            </a:extLst>
          </p:cNvPr>
          <p:cNvSpPr txBox="1"/>
          <p:nvPr/>
        </p:nvSpPr>
        <p:spPr>
          <a:xfrm>
            <a:off x="4847348" y="4604090"/>
            <a:ext cx="2385391" cy="20696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GB" sz="3600" dirty="0">
              <a:latin typeface="The Hand Extrablack" panose="03070A02030502020204" pitchFamily="66" charset="0"/>
            </a:endParaRPr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C739E7A0-95E0-42BE-92CD-D205A8AD2C41}"/>
              </a:ext>
            </a:extLst>
          </p:cNvPr>
          <p:cNvSpPr/>
          <p:nvPr/>
        </p:nvSpPr>
        <p:spPr>
          <a:xfrm>
            <a:off x="8602133" y="3318933"/>
            <a:ext cx="914400" cy="52419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ooter Placeholder 29">
            <a:extLst>
              <a:ext uri="{FF2B5EF4-FFF2-40B4-BE49-F238E27FC236}">
                <a16:creationId xmlns:a16="http://schemas.microsoft.com/office/drawing/2014/main" id="{DC7D4C6A-83D4-44A7-812D-585B25D02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alpha val="60000"/>
                  </a:schemeClr>
                </a:solidFill>
              </a:rPr>
              <a:t>Mrs</a:t>
            </a:r>
            <a:r>
              <a:rPr lang="en-US" dirty="0">
                <a:solidFill>
                  <a:schemeClr val="bg2">
                    <a:alpha val="60000"/>
                  </a:schemeClr>
                </a:solidFill>
              </a:rPr>
              <a:t> Gould 26.01.21</a:t>
            </a:r>
            <a:endParaRPr lang="en-GB" dirty="0">
              <a:solidFill>
                <a:schemeClr val="bg2">
                  <a:alpha val="60000"/>
                </a:schemeClr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39DF289-59E4-40C3-8650-FE25C7B13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88" y="4908028"/>
            <a:ext cx="2389235" cy="1765673"/>
          </a:xfrm>
          <a:prstGeom prst="rect">
            <a:avLst/>
          </a:prstGeom>
        </p:spPr>
      </p:pic>
      <p:pic>
        <p:nvPicPr>
          <p:cNvPr id="14" name="Picture 13" descr="A person wearing a blue garment&#10;&#10;Description automatically generated with low confidence">
            <a:extLst>
              <a:ext uri="{FF2B5EF4-FFF2-40B4-BE49-F238E27FC236}">
                <a16:creationId xmlns:a16="http://schemas.microsoft.com/office/drawing/2014/main" id="{43773161-4AEC-4DF1-8CD2-5FBED61C7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2621" y="4710768"/>
            <a:ext cx="1138630" cy="21472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890079-E96B-409E-8009-E1B49FE71DC3}"/>
              </a:ext>
            </a:extLst>
          </p:cNvPr>
          <p:cNvSpPr/>
          <p:nvPr/>
        </p:nvSpPr>
        <p:spPr>
          <a:xfrm>
            <a:off x="7613374" y="4398264"/>
            <a:ext cx="2716696" cy="2340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Art and Design – design your own tartan!</a:t>
            </a:r>
          </a:p>
        </p:txBody>
      </p:sp>
    </p:spTree>
    <p:extLst>
      <p:ext uri="{BB962C8B-B14F-4D97-AF65-F5344CB8AC3E}">
        <p14:creationId xmlns:p14="http://schemas.microsoft.com/office/powerpoint/2010/main" val="35063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54"/>
    </mc:Choice>
    <mc:Fallback xmlns="">
      <p:transition spd="slow" advTm="3605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EBD29-2B23-4AA8-BC47-52872915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67CEC0F-4B1B-4255-8B35-0F12B7F6C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41" y="133350"/>
            <a:ext cx="9658685" cy="672465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B7D434-AA42-4371-9A4B-0094FA98A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4890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3F865-5A42-44DB-A504-EFA01B8B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B6896444-F5A9-4CF5-9E65-253658AA3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829" y="205666"/>
            <a:ext cx="8975123" cy="644666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7B2DD-BDCE-49DE-AA71-778072C8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16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C22AE-C407-4C36-8233-5802FBE6C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C3EF8974-33B8-41AB-8DEB-4A43CA389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24" y="0"/>
            <a:ext cx="11082401" cy="6858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84B49-CF9E-4D76-9FF8-32F99179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027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ED7CF-20A0-4173-B3DB-517FB099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Diagram, schematic&#10;&#10;Description automatically generated">
            <a:extLst>
              <a:ext uri="{FF2B5EF4-FFF2-40B4-BE49-F238E27FC236}">
                <a16:creationId xmlns:a16="http://schemas.microsoft.com/office/drawing/2014/main" id="{51A164C9-42F2-4CC6-A1BF-020ABAE5A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8175" cy="6858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ACC6F-17F2-499E-B4DE-D914577A9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698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0480-A36A-4D99-96E5-21D812606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EC30B622-42AC-4549-9878-A82ED7999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0"/>
            <a:ext cx="11363325" cy="68580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1B2FB-52F0-4BC1-9C11-89E186A88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490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0F91-EFA3-4D71-B802-285BFBB7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Sonic The Hedgehog | A Cosmic Kids Yoga Adventure! - YouTube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4F2C51-A2E8-4E23-ADEF-87028AA25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pic>
        <p:nvPicPr>
          <p:cNvPr id="5" name="Content Placeholder 5" descr="A person wearing a blue garment&#10;&#10;Description automatically generated with low confidence">
            <a:extLst>
              <a:ext uri="{FF2B5EF4-FFF2-40B4-BE49-F238E27FC236}">
                <a16:creationId xmlns:a16="http://schemas.microsoft.com/office/drawing/2014/main" id="{8A469738-7BFE-4158-AC09-021C0C789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27" y="2052638"/>
            <a:ext cx="2224921" cy="419576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67AB1F-3A1A-4394-9E8E-A38E88B05947}"/>
              </a:ext>
            </a:extLst>
          </p:cNvPr>
          <p:cNvSpPr txBox="1"/>
          <p:nvPr/>
        </p:nvSpPr>
        <p:spPr>
          <a:xfrm>
            <a:off x="7900416" y="2688336"/>
            <a:ext cx="4304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It’s been a busy day…if you have </a:t>
            </a:r>
          </a:p>
          <a:p>
            <a:r>
              <a:rPr lang="en-GB" dirty="0">
                <a:solidFill>
                  <a:schemeClr val="bg2"/>
                </a:solidFill>
              </a:rPr>
              <a:t>Enough energy try soe Cosmic yoga!</a:t>
            </a:r>
          </a:p>
        </p:txBody>
      </p:sp>
    </p:spTree>
    <p:extLst>
      <p:ext uri="{BB962C8B-B14F-4D97-AF65-F5344CB8AC3E}">
        <p14:creationId xmlns:p14="http://schemas.microsoft.com/office/powerpoint/2010/main" val="3343660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5BF0730-6B4B-49AB-9E61-406AA57C7F14}"/>
              </a:ext>
            </a:extLst>
          </p:cNvPr>
          <p:cNvSpPr txBox="1"/>
          <p:nvPr/>
        </p:nvSpPr>
        <p:spPr>
          <a:xfrm>
            <a:off x="3048699" y="4026607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P3 Poem and activity.pptx (sharepoint.com)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6B9089-5C96-4AFC-A7E1-0EF6E8878290}"/>
              </a:ext>
            </a:extLst>
          </p:cNvPr>
          <p:cNvSpPr txBox="1"/>
          <p:nvPr/>
        </p:nvSpPr>
        <p:spPr>
          <a:xfrm>
            <a:off x="3174533" y="5315146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P4 Poem and activity.pptx (sharepoint.com)</a:t>
            </a:r>
            <a:endParaRPr lang="en-GB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501A1C1-D548-442C-813E-C20783F709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0560" y="4055760"/>
              <a:ext cx="4766400" cy="19159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501A1C1-D548-442C-813E-C20783F709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61200" y="4046400"/>
                <a:ext cx="4785120" cy="193464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B2EB52C-36FA-45FB-AC01-C2847421B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3DB8A1-9C92-4A86-88BC-08FE098B3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C721A5-2FAB-41F2-B4E4-85D9EDCB4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Keep practising your Scot’s poem.</a:t>
            </a:r>
            <a:br>
              <a:rPr lang="en-GB" dirty="0">
                <a:solidFill>
                  <a:schemeClr val="bg2"/>
                </a:solidFill>
              </a:rPr>
            </a:b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The links are below. You can take part in the Burn’s competition!</a:t>
            </a:r>
          </a:p>
        </p:txBody>
      </p:sp>
    </p:spTree>
    <p:extLst>
      <p:ext uri="{BB962C8B-B14F-4D97-AF65-F5344CB8AC3E}">
        <p14:creationId xmlns:p14="http://schemas.microsoft.com/office/powerpoint/2010/main" val="8754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18"/>
    </mc:Choice>
    <mc:Fallback xmlns="">
      <p:transition spd="slow" advTm="51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338397" y="342420"/>
            <a:ext cx="9603275" cy="10492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all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 Caps" panose="04070805081001020A01" pitchFamily="82" charset="0"/>
                <a:ea typeface="+mj-ea"/>
                <a:cs typeface="+mj-cs"/>
              </a:rPr>
              <a:t>NIGHT Prayer</a:t>
            </a:r>
            <a:endParaRPr kumimoji="0" lang="en-US" sz="6000" b="0" i="0" u="none" strike="noStrike" kern="1200" cap="all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 Caps" panose="04070805081001020A01" pitchFamily="82" charset="0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338397" y="1603689"/>
            <a:ext cx="11416280" cy="4412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God our Father, I come to say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thank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you for your love today.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Thank you for my family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all the friends you give to me.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Guard me in the dark of night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and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 in the morning send your light.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ACD43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+mn-cs"/>
              </a:rPr>
              <a:t>Amen.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4CACF-D3E8-4148-9AB3-61D2521F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A4072B5-9527-4090-92CF-7C728C2D4E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7"/>
    </mc:Choice>
    <mc:Fallback xmlns="">
      <p:transition spd="slow" advTm="33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5E5D6-5D42-4DD3-A639-4E598A6F34A2}"/>
              </a:ext>
            </a:extLst>
          </p:cNvPr>
          <p:cNvSpPr txBox="1">
            <a:spLocks/>
          </p:cNvSpPr>
          <p:nvPr/>
        </p:nvSpPr>
        <p:spPr>
          <a:xfrm>
            <a:off x="5282381" y="629266"/>
            <a:ext cx="4767471" cy="1641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457200">
              <a:spcAft>
                <a:spcPts val="600"/>
              </a:spcAft>
            </a:pPr>
            <a:r>
              <a:rPr lang="en-US" sz="4200" dirty="0">
                <a:solidFill>
                  <a:schemeClr val="bg2">
                    <a:lumMod val="75000"/>
                  </a:schemeClr>
                </a:solidFill>
              </a:rPr>
              <a:t>Morning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2865-2408-466A-9808-F75B42FBB235}"/>
              </a:ext>
            </a:extLst>
          </p:cNvPr>
          <p:cNvSpPr txBox="1">
            <a:spLocks/>
          </p:cNvSpPr>
          <p:nvPr/>
        </p:nvSpPr>
        <p:spPr>
          <a:xfrm>
            <a:off x="5282381" y="2438400"/>
            <a:ext cx="4767471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Father in heaven you love me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You are with me night and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 want to love you always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In all I do and say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I’ll try to please you Father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Bless me through this day</a:t>
            </a:r>
          </a:p>
          <a:p>
            <a:pPr marL="0" indent="0" defTabSz="457200">
              <a:buSzPct val="80000"/>
              <a:buNone/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Amen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14448-6FAA-413E-80E9-52EBA4B8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2">
                    <a:alpha val="60000"/>
                  </a:schemeClr>
                </a:solidFill>
              </a:rPr>
              <a:t>Mrs Gould 26.01.21</a:t>
            </a:r>
            <a:endParaRPr lang="en-GB" dirty="0">
              <a:solidFill>
                <a:schemeClr val="bg2">
                  <a:alpha val="6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A812EB-632D-406E-9038-BCD9E5143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Picture 8" descr="A person wearing a blue robe&#10;&#10;Description automatically generated with low confidence">
            <a:extLst>
              <a:ext uri="{FF2B5EF4-FFF2-40B4-BE49-F238E27FC236}">
                <a16:creationId xmlns:a16="http://schemas.microsoft.com/office/drawing/2014/main" id="{5BAD542E-05D2-4796-B9C5-4E446DC58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285087" y="-103998"/>
            <a:ext cx="4710977" cy="595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2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31"/>
    </mc:Choice>
    <mc:Fallback xmlns="">
      <p:transition spd="slow" advTm="1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C3CF433-D470-4C69-8E54-E7815B37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alpha val="60000"/>
                  </a:schemeClr>
                </a:solidFill>
              </a:rPr>
              <a:t>Mrs</a:t>
            </a:r>
            <a:r>
              <a:rPr lang="en-US" dirty="0">
                <a:solidFill>
                  <a:schemeClr val="bg2">
                    <a:alpha val="60000"/>
                  </a:schemeClr>
                </a:solidFill>
              </a:rPr>
              <a:t> Gould 26.01.21</a:t>
            </a:r>
            <a:endParaRPr lang="en-GB" dirty="0">
              <a:solidFill>
                <a:schemeClr val="bg2">
                  <a:alpha val="6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74B19-8CAD-4331-806A-7EA8B269781C}"/>
              </a:ext>
            </a:extLst>
          </p:cNvPr>
          <p:cNvSpPr txBox="1"/>
          <p:nvPr/>
        </p:nvSpPr>
        <p:spPr>
          <a:xfrm>
            <a:off x="2674045" y="70523"/>
            <a:ext cx="11195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2"/>
                </a:solidFill>
              </a:rPr>
              <a:t>Morning Challenge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B1489EC-97CA-4EB9-81E5-37693865F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6DEEB1E-BFE6-4F0D-B6C8-68F762D122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46" y="839964"/>
            <a:ext cx="7883908" cy="583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3"/>
    </mc:Choice>
    <mc:Fallback xmlns="">
      <p:transition spd="slow" advTm="24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8823-05B7-40BA-96B3-AA411306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2713242" cy="337867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Literacy- Verbs Tuesday  26th January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435FB0-861B-453C-BE85-9104EC6F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55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457200">
              <a:spcAft>
                <a:spcPts val="600"/>
              </a:spcAft>
            </a:pPr>
            <a:r>
              <a:rPr lang="en-US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Mrs Gould 26.01.21</a:t>
            </a:r>
            <a:endParaRPr lang="en-US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14:cNvPr>
              <p14:cNvContentPartPr/>
              <p14:nvPr/>
            </p14:nvContentPartPr>
            <p14:xfrm>
              <a:off x="6953400" y="1722600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23DCDE5-B21F-47F7-93FA-5C5CDBEFB9D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44040" y="171324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C77C3D3-348C-4E36-A204-B5C7A34DC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9AB1273-3277-4335-A826-D012091712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5093" y="-841093"/>
            <a:ext cx="5175814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E8E9A8-33B7-4774-A952-D03787F4F5CE}"/>
              </a:ext>
            </a:extLst>
          </p:cNvPr>
          <p:cNvSpPr txBox="1"/>
          <p:nvPr/>
        </p:nvSpPr>
        <p:spPr>
          <a:xfrm>
            <a:off x="310896" y="4661294"/>
            <a:ext cx="5739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We are learning to recognise verbs.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A verb is a doing word like dig, sing, run walk hop.</a:t>
            </a:r>
          </a:p>
        </p:txBody>
      </p:sp>
    </p:spTree>
    <p:extLst>
      <p:ext uri="{BB962C8B-B14F-4D97-AF65-F5344CB8AC3E}">
        <p14:creationId xmlns:p14="http://schemas.microsoft.com/office/powerpoint/2010/main" val="12282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42"/>
    </mc:Choice>
    <mc:Fallback xmlns="">
      <p:transition spd="slow" advTm="6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AE9B3-B599-42ED-B3B3-C4E61884AFCA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!</a:t>
            </a:r>
          </a:p>
        </p:txBody>
      </p:sp>
      <p:pic>
        <p:nvPicPr>
          <p:cNvPr id="8" name="Content Placeholder 7" descr="Text&#10;&#10;Description automatically generated">
            <a:extLst>
              <a:ext uri="{FF2B5EF4-FFF2-40B4-BE49-F238E27FC236}">
                <a16:creationId xmlns:a16="http://schemas.microsoft.com/office/drawing/2014/main" id="{995FE0EB-E897-46B0-A0F5-056E4ABDC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54815" y="1387686"/>
            <a:ext cx="4480561" cy="646006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5AAC6-4512-43E4-9657-F58D0027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Mrs Gould 26.01.21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90D675A-4479-49C7-ACD0-81276300B140}"/>
                  </a:ext>
                </a:extLst>
              </p14:cNvPr>
              <p14:cNvContentPartPr/>
              <p14:nvPr/>
            </p14:nvContentPartPr>
            <p14:xfrm>
              <a:off x="11737440" y="6387480"/>
              <a:ext cx="255600" cy="64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90D675A-4479-49C7-ACD0-81276300B14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728080" y="6378120"/>
                <a:ext cx="274320" cy="83160"/>
              </a:xfrm>
              <a:prstGeom prst="rect">
                <a:avLst/>
              </a:prstGeom>
            </p:spPr>
          </p:pic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161BCE85-124E-481B-973B-CD0C759D49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815482" y="184666"/>
            <a:ext cx="667558" cy="59910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A47EB28-91ED-4BD7-A61E-D48156673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D7A208-E926-4933-99A6-050AFA3B4623}"/>
              </a:ext>
            </a:extLst>
          </p:cNvPr>
          <p:cNvSpPr txBox="1"/>
          <p:nvPr/>
        </p:nvSpPr>
        <p:spPr>
          <a:xfrm>
            <a:off x="1785450" y="184666"/>
            <a:ext cx="80192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                                            </a:t>
            </a:r>
            <a:r>
              <a:rPr lang="en-GB" b="1" dirty="0">
                <a:solidFill>
                  <a:schemeClr val="bg2"/>
                </a:solidFill>
              </a:rPr>
              <a:t>Mild Challenge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We are learning to recognise Verbs. Verbs are doing words.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Copy the sentences below and write them in your jotter. </a:t>
            </a:r>
          </a:p>
          <a:p>
            <a:r>
              <a:rPr lang="en-GB" dirty="0">
                <a:solidFill>
                  <a:schemeClr val="bg2"/>
                </a:solidFill>
              </a:rPr>
              <a:t>If it’s too tricky for you to write the sentences, then write down the verb from each sentence.  </a:t>
            </a:r>
          </a:p>
          <a:p>
            <a:r>
              <a:rPr lang="en-GB" dirty="0">
                <a:solidFill>
                  <a:schemeClr val="bg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152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84"/>
    </mc:Choice>
    <mc:Fallback xmlns="">
      <p:transition spd="slow" advTm="45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B9A40-2CF8-4990-9274-BC4AD326E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alpha val="60000"/>
                  </a:schemeClr>
                </a:solidFill>
              </a:rPr>
              <a:t>Mrs</a:t>
            </a:r>
            <a:r>
              <a:rPr lang="en-US" dirty="0">
                <a:solidFill>
                  <a:schemeClr val="bg2">
                    <a:alpha val="60000"/>
                  </a:schemeClr>
                </a:solidFill>
              </a:rPr>
              <a:t> Gould 26.01.21</a:t>
            </a:r>
            <a:endParaRPr lang="en-GB" dirty="0">
              <a:solidFill>
                <a:schemeClr val="bg2">
                  <a:alpha val="6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264C33-4720-4306-8257-350E40974D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66500" y="491517"/>
            <a:ext cx="667558" cy="599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C324AB-8333-44B2-A318-88F3146D4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20304" y="215900"/>
            <a:ext cx="667558" cy="59910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17C9A17-C822-4951-9388-4ACC8843B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68081E5F-0B7A-48E6-ACD1-C176F062A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0"/>
            <a:ext cx="51435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7FC6025-5FD9-4E65-9F29-FC3359071BD9}"/>
              </a:ext>
            </a:extLst>
          </p:cNvPr>
          <p:cNvSpPr txBox="1"/>
          <p:nvPr/>
        </p:nvSpPr>
        <p:spPr>
          <a:xfrm>
            <a:off x="5645379" y="3171560"/>
            <a:ext cx="64347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/>
                </a:solidFill>
              </a:rPr>
              <a:t>                                    </a:t>
            </a:r>
            <a:r>
              <a:rPr lang="en-GB" b="1" dirty="0">
                <a:solidFill>
                  <a:schemeClr val="bg2"/>
                </a:solidFill>
              </a:rPr>
              <a:t>Hot Challenge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We are learning to recognise verbs.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We are choosing the correct verb for each</a:t>
            </a:r>
          </a:p>
          <a:p>
            <a:r>
              <a:rPr lang="en-GB" dirty="0">
                <a:solidFill>
                  <a:schemeClr val="bg2"/>
                </a:solidFill>
              </a:rPr>
              <a:t>sentence.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We are practising our punctuation. Can you write full </a:t>
            </a:r>
          </a:p>
          <a:p>
            <a:r>
              <a:rPr lang="en-GB" dirty="0">
                <a:solidFill>
                  <a:schemeClr val="bg2"/>
                </a:solidFill>
              </a:rPr>
              <a:t>stops and capital letters in each sentence?</a:t>
            </a:r>
          </a:p>
          <a:p>
            <a:endParaRPr lang="en-GB" dirty="0">
              <a:solidFill>
                <a:schemeClr val="bg2"/>
              </a:solidFill>
            </a:endParaRPr>
          </a:p>
          <a:p>
            <a:r>
              <a:rPr lang="en-GB" dirty="0">
                <a:solidFill>
                  <a:schemeClr val="bg2"/>
                </a:solidFill>
              </a:rPr>
              <a:t>What did the farmer find in the box? This is your chance </a:t>
            </a:r>
          </a:p>
          <a:p>
            <a:r>
              <a:rPr lang="en-GB" dirty="0">
                <a:solidFill>
                  <a:schemeClr val="bg2"/>
                </a:solidFill>
              </a:rPr>
              <a:t>to use adjectives too!</a:t>
            </a:r>
          </a:p>
        </p:txBody>
      </p:sp>
    </p:spTree>
    <p:extLst>
      <p:ext uri="{BB962C8B-B14F-4D97-AF65-F5344CB8AC3E}">
        <p14:creationId xmlns:p14="http://schemas.microsoft.com/office/powerpoint/2010/main" val="18962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38"/>
    </mc:Choice>
    <mc:Fallback xmlns="">
      <p:transition spd="slow" advTm="6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1EBEB-D043-4932-9824-02260287A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Mrs Gould 26.01.21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D73120-4736-4B90-B4CC-FE8A85F649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815482" y="184666"/>
            <a:ext cx="667558" cy="599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96DF53-372B-4BEF-B8A9-DA20F3266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090827" y="314013"/>
            <a:ext cx="667558" cy="599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744D4-9252-4F82-9D78-03961C2BB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43227" y="466413"/>
            <a:ext cx="667558" cy="59910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7910CE-1C88-40AE-A694-B3121115B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0" name="Content Placeholder 9" descr="Text, whiteboard&#10;&#10;Description automatically generated">
            <a:extLst>
              <a:ext uri="{FF2B5EF4-FFF2-40B4-BE49-F238E27FC236}">
                <a16:creationId xmlns:a16="http://schemas.microsoft.com/office/drawing/2014/main" id="{C7CE1606-717C-4C15-91A9-4B200175F8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12680" y="856674"/>
            <a:ext cx="6853422" cy="5140066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F3A799-7037-4D72-A7B1-22B3B81D32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           </a:t>
            </a:r>
            <a:r>
              <a:rPr lang="en-GB" b="1" dirty="0">
                <a:solidFill>
                  <a:schemeClr val="bg2"/>
                </a:solidFill>
              </a:rPr>
              <a:t>Chilli Challenge</a:t>
            </a:r>
          </a:p>
          <a:p>
            <a:r>
              <a:rPr lang="en-GB" dirty="0">
                <a:solidFill>
                  <a:schemeClr val="bg2"/>
                </a:solidFill>
              </a:rPr>
              <a:t>Nouns are names of people, places or things. Examples of nouns are dog, table, jelly, Lochee.</a:t>
            </a:r>
          </a:p>
          <a:p>
            <a:r>
              <a:rPr lang="en-GB" dirty="0">
                <a:solidFill>
                  <a:schemeClr val="bg2"/>
                </a:solidFill>
              </a:rPr>
              <a:t>Match the nouns and the verbs together. The first one has been done for you.</a:t>
            </a:r>
          </a:p>
          <a:p>
            <a:r>
              <a:rPr lang="en-GB" dirty="0">
                <a:solidFill>
                  <a:schemeClr val="bg2"/>
                </a:solidFill>
              </a:rPr>
              <a:t>Practice your punctuation. Write the sentences with full stops and capital letters and underline </a:t>
            </a:r>
            <a:r>
              <a:rPr lang="en-GB">
                <a:solidFill>
                  <a:schemeClr val="bg2"/>
                </a:solidFill>
              </a:rPr>
              <a:t>the verbs.</a:t>
            </a:r>
            <a:endParaRPr lang="en-GB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6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49"/>
    </mc:Choice>
    <mc:Fallback xmlns="">
      <p:transition spd="slow" advTm="76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CEF1A-ECA6-4F74-83EB-FAB16BE8C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2"/>
                </a:solidFill>
              </a:rPr>
              <a:t>Reminder: for grown ups and children. Do not panic…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just do the challenge you are able to do. Take a break if you </a:t>
            </a:r>
            <a:br>
              <a:rPr lang="en-GB" dirty="0">
                <a:solidFill>
                  <a:schemeClr val="bg2"/>
                </a:solidFill>
              </a:rPr>
            </a:br>
            <a:r>
              <a:rPr lang="en-GB" dirty="0">
                <a:solidFill>
                  <a:schemeClr val="bg2"/>
                </a:solidFill>
              </a:rPr>
              <a:t>need to.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E41F0-6364-4248-BE5C-DC69EEEF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Mrs Gould 26.01.21</a:t>
            </a:r>
            <a:endParaRPr lang="en-GB"/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CB8CC2EB-B2A5-4799-B601-190D12214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86701" y="2486025"/>
            <a:ext cx="4191000" cy="4191000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B1461362-4DB3-44EA-A092-06B1B4052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0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06"/>
    </mc:Choice>
    <mc:Fallback xmlns="">
      <p:transition spd="slow" advTm="49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811</Words>
  <Application>Microsoft Office PowerPoint</Application>
  <PresentationFormat>Widescreen</PresentationFormat>
  <Paragraphs>130</Paragraphs>
  <Slides>27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Century Gothic</vt:lpstr>
      <vt:lpstr>Modern Love</vt:lpstr>
      <vt:lpstr>Modern Love Caps</vt:lpstr>
      <vt:lpstr>The Hand Extrablack</vt:lpstr>
      <vt:lpstr>Twinkl</vt:lpstr>
      <vt:lpstr>Twinkl SemiBold</vt:lpstr>
      <vt:lpstr>Wingdings 3</vt:lpstr>
      <vt:lpstr>Ion</vt:lpstr>
      <vt:lpstr>St Mary’s Glow Blog</vt:lpstr>
      <vt:lpstr>PowerPoint Presentation</vt:lpstr>
      <vt:lpstr>PowerPoint Presentation</vt:lpstr>
      <vt:lpstr>PowerPoint Presentation</vt:lpstr>
      <vt:lpstr>Literacy- Verbs Tuesday  26th January 2021</vt:lpstr>
      <vt:lpstr>!</vt:lpstr>
      <vt:lpstr>PowerPoint Presentation</vt:lpstr>
      <vt:lpstr>PowerPoint Presentation</vt:lpstr>
      <vt:lpstr>Reminder: for grown ups and children. Do not panic… just do the challenge you are able to do. Take a break if you  need to. </vt:lpstr>
      <vt:lpstr>Numeracy for Tuesday 26th  January– Subtraction  Learning Intention:  We are learning to take away  Success Criteria:  We are using a number line or hundred square to count back to find the answer.  We know that when we are taking away, the number gets smaller.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Sonic The Hedgehog | A Cosmic Kids Yoga Adventure! - YouTube</vt:lpstr>
      <vt:lpstr>Keep practising your Scot’s poem.  The links are below. You can take part in the Burn’s competition!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Mary’s  Glow blog</dc:title>
  <dc:creator>Lisa Murray</dc:creator>
  <cp:lastModifiedBy>Mrs Gould</cp:lastModifiedBy>
  <cp:revision>42</cp:revision>
  <dcterms:created xsi:type="dcterms:W3CDTF">2021-01-18T13:50:24Z</dcterms:created>
  <dcterms:modified xsi:type="dcterms:W3CDTF">2021-01-25T16:36:09Z</dcterms:modified>
</cp:coreProperties>
</file>