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0" r:id="rId3"/>
    <p:sldId id="317" r:id="rId4"/>
    <p:sldId id="280" r:id="rId5"/>
    <p:sldId id="281" r:id="rId6"/>
    <p:sldId id="318" r:id="rId7"/>
    <p:sldId id="321" r:id="rId8"/>
    <p:sldId id="322" r:id="rId9"/>
    <p:sldId id="320" r:id="rId10"/>
    <p:sldId id="27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00"/>
    <a:srgbClr val="FFFF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23" d="100"/>
          <a:sy n="123" d="100"/>
        </p:scale>
        <p:origin x="11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65DB16-F9B8-4937-996E-E106977E8B62}" type="datetimeFigureOut">
              <a:rPr lang="en-GB" smtClean="0"/>
              <a:t>13/01/2021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511ED-38A7-4131-9D47-CAE0463EDD77}" type="slidenum">
              <a:rPr lang="en-GB" smtClean="0"/>
              <a:t>‹#›</a:t>
            </a:fld>
            <a:endParaRPr lang="en-GB"/>
          </a:p>
        </p:txBody>
      </p:sp>
    </p:spTree>
    <p:extLst>
      <p:ext uri="{BB962C8B-B14F-4D97-AF65-F5344CB8AC3E}">
        <p14:creationId xmlns:p14="http://schemas.microsoft.com/office/powerpoint/2010/main" val="743240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A28CD6-EC76-4669-8A75-01FD00017DAA}" type="slidenum">
              <a:rPr lang="en-GB" smtClean="0"/>
              <a:t>4</a:t>
            </a:fld>
            <a:endParaRPr lang="en-GB"/>
          </a:p>
        </p:txBody>
      </p:sp>
    </p:spTree>
    <p:extLst>
      <p:ext uri="{BB962C8B-B14F-4D97-AF65-F5344CB8AC3E}">
        <p14:creationId xmlns:p14="http://schemas.microsoft.com/office/powerpoint/2010/main" val="3462833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A28CD6-EC76-4669-8A75-01FD00017DAA}" type="slidenum">
              <a:rPr lang="en-GB" smtClean="0"/>
              <a:t>5</a:t>
            </a:fld>
            <a:endParaRPr lang="en-GB"/>
          </a:p>
        </p:txBody>
      </p:sp>
    </p:spTree>
    <p:extLst>
      <p:ext uri="{BB962C8B-B14F-4D97-AF65-F5344CB8AC3E}">
        <p14:creationId xmlns:p14="http://schemas.microsoft.com/office/powerpoint/2010/main" val="283891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E01C85-DD0C-4BA5-9655-ED13E621930C}" type="datetimeFigureOut">
              <a:rPr lang="en-GB" smtClean="0"/>
              <a:t>13/01/2021</a:t>
            </a:fld>
            <a:endParaRPr lang="en-GB"/>
          </a:p>
        </p:txBody>
      </p:sp>
      <p:sp>
        <p:nvSpPr>
          <p:cNvPr id="5" name="Footer Placeholder 4"/>
          <p:cNvSpPr>
            <a:spLocks noGrp="1"/>
          </p:cNvSpPr>
          <p:nvPr>
            <p:ph type="ftr" sz="quarter" idx="11"/>
          </p:nvPr>
        </p:nvSpPr>
        <p:spPr>
          <a:xfrm>
            <a:off x="2416500" y="329307"/>
            <a:ext cx="4973915" cy="309201"/>
          </a:xfrm>
        </p:spPr>
        <p:txBody>
          <a:bodyPr/>
          <a:lstStyle/>
          <a:p>
            <a:endParaRPr lang="en-GB"/>
          </a:p>
        </p:txBody>
      </p:sp>
      <p:sp>
        <p:nvSpPr>
          <p:cNvPr id="6" name="Slide Number Placeholder 5"/>
          <p:cNvSpPr>
            <a:spLocks noGrp="1"/>
          </p:cNvSpPr>
          <p:nvPr>
            <p:ph type="sldNum" sz="quarter" idx="12"/>
          </p:nvPr>
        </p:nvSpPr>
        <p:spPr>
          <a:xfrm>
            <a:off x="1437664" y="798973"/>
            <a:ext cx="811019" cy="503578"/>
          </a:xfrm>
        </p:spPr>
        <p:txBody>
          <a:bodyPr/>
          <a:lstStyle/>
          <a:p>
            <a:fld id="{02AFF043-220E-4EF7-8BBD-9D1D08CEFC39}" type="slidenum">
              <a:rPr lang="en-GB" smtClean="0"/>
              <a:t>‹#›</a:t>
            </a:fld>
            <a:endParaRPr lang="en-GB"/>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2056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E01C85-DD0C-4BA5-9655-ED13E621930C}"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AFF043-220E-4EF7-8BBD-9D1D08CEFC39}" type="slidenum">
              <a:rPr lang="en-GB" smtClean="0"/>
              <a:t>‹#›</a:t>
            </a:fld>
            <a:endParaRPr lang="en-GB"/>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5524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E01C85-DD0C-4BA5-9655-ED13E621930C}"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AFF043-220E-4EF7-8BBD-9D1D08CEFC39}" type="slidenum">
              <a:rPr lang="en-GB" smtClean="0"/>
              <a:t>‹#›</a:t>
            </a:fld>
            <a:endParaRPr lang="en-GB"/>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82163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E01C85-DD0C-4BA5-9655-ED13E621930C}"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AFF043-220E-4EF7-8BBD-9D1D08CEFC39}" type="slidenum">
              <a:rPr lang="en-GB" smtClean="0"/>
              <a:t>‹#›</a:t>
            </a:fld>
            <a:endParaRPr lang="en-GB"/>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07230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E01C85-DD0C-4BA5-9655-ED13E621930C}"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AFF043-220E-4EF7-8BBD-9D1D08CEFC39}" type="slidenum">
              <a:rPr lang="en-GB" smtClean="0"/>
              <a:t>‹#›</a:t>
            </a:fld>
            <a:endParaRPr lang="en-GB"/>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52320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E01C85-DD0C-4BA5-9655-ED13E621930C}"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AFF043-220E-4EF7-8BBD-9D1D08CEFC39}" type="slidenum">
              <a:rPr lang="en-GB" smtClean="0"/>
              <a:t>‹#›</a:t>
            </a:fld>
            <a:endParaRPr lang="en-GB"/>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21115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E01C85-DD0C-4BA5-9655-ED13E621930C}" type="datetimeFigureOut">
              <a:rPr lang="en-GB" smtClean="0"/>
              <a:t>13/01/2021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AFF043-220E-4EF7-8BBD-9D1D08CEFC39}" type="slidenum">
              <a:rPr lang="en-GB" smtClean="0"/>
              <a:t>‹#›</a:t>
            </a:fld>
            <a:endParaRPr lang="en-GB"/>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3907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E01C85-DD0C-4BA5-9655-ED13E621930C}" type="datetimeFigureOut">
              <a:rPr lang="en-GB" smtClean="0"/>
              <a:t>13/01/2021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AFF043-220E-4EF7-8BBD-9D1D08CEFC39}" type="slidenum">
              <a:rPr lang="en-GB" smtClean="0"/>
              <a:t>‹#›</a:t>
            </a:fld>
            <a:endParaRPr lang="en-GB"/>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00770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E01C85-DD0C-4BA5-9655-ED13E621930C}" type="datetimeFigureOut">
              <a:rPr lang="en-GB" smtClean="0"/>
              <a:t>13/01/2021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AFF043-220E-4EF7-8BBD-9D1D08CEFC39}" type="slidenum">
              <a:rPr lang="en-GB" smtClean="0"/>
              <a:t>‹#›</a:t>
            </a:fld>
            <a:endParaRPr lang="en-GB"/>
          </a:p>
        </p:txBody>
      </p:sp>
    </p:spTree>
    <p:extLst>
      <p:ext uri="{BB962C8B-B14F-4D97-AF65-F5344CB8AC3E}">
        <p14:creationId xmlns:p14="http://schemas.microsoft.com/office/powerpoint/2010/main" val="336301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E01C85-DD0C-4BA5-9655-ED13E621930C}"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AFF043-220E-4EF7-8BBD-9D1D08CEFC39}" type="slidenum">
              <a:rPr lang="en-GB" smtClean="0"/>
              <a:t>‹#›</a:t>
            </a:fld>
            <a:endParaRPr lang="en-GB"/>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4420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2E01C85-DD0C-4BA5-9655-ED13E621930C}" type="datetimeFigureOut">
              <a:rPr lang="en-GB" smtClean="0"/>
              <a:t>13/01/2021</a:t>
            </a:fld>
            <a:endParaRPr lang="en-GB"/>
          </a:p>
        </p:txBody>
      </p:sp>
      <p:sp>
        <p:nvSpPr>
          <p:cNvPr id="6" name="Footer Placeholder 5"/>
          <p:cNvSpPr>
            <a:spLocks noGrp="1"/>
          </p:cNvSpPr>
          <p:nvPr>
            <p:ph type="ftr" sz="quarter" idx="11"/>
          </p:nvPr>
        </p:nvSpPr>
        <p:spPr>
          <a:xfrm>
            <a:off x="1447382" y="318640"/>
            <a:ext cx="5541004" cy="320931"/>
          </a:xfrm>
        </p:spPr>
        <p:txBody>
          <a:bodyPr/>
          <a:lstStyle/>
          <a:p>
            <a:endParaRPr lang="en-GB"/>
          </a:p>
        </p:txBody>
      </p:sp>
      <p:sp>
        <p:nvSpPr>
          <p:cNvPr id="7" name="Slide Number Placeholder 6"/>
          <p:cNvSpPr>
            <a:spLocks noGrp="1"/>
          </p:cNvSpPr>
          <p:nvPr>
            <p:ph type="sldNum" sz="quarter" idx="12"/>
          </p:nvPr>
        </p:nvSpPr>
        <p:spPr/>
        <p:txBody>
          <a:bodyPr/>
          <a:lstStyle/>
          <a:p>
            <a:fld id="{02AFF043-220E-4EF7-8BBD-9D1D08CEFC39}" type="slidenum">
              <a:rPr lang="en-GB" smtClean="0"/>
              <a:t>‹#›</a:t>
            </a:fld>
            <a:endParaRPr lang="en-GB"/>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34565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2E01C85-DD0C-4BA5-9655-ED13E621930C}" type="datetimeFigureOut">
              <a:rPr lang="en-GB" smtClean="0"/>
              <a:t>13/01/2021</a:t>
            </a:fld>
            <a:endParaRPr lang="en-GB"/>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2AFF043-220E-4EF7-8BBD-9D1D08CEFC39}" type="slidenum">
              <a:rPr lang="en-GB" smtClean="0"/>
              <a:t>‹#›</a:t>
            </a:fld>
            <a:endParaRPr lang="en-GB"/>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986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hyperlink" Target="https://en.wikipedia.org/wiki/File:Chilli_pepper_4.sv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hyperlink" Target="https://en.wikipedia.org/wiki/File:Chilli_pepper_4.sv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topmarks.co.uk/maths-games/daily1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hnOtrnh80h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0D1173B-FBCA-4F2A-AB78-7DB51EC95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B08DCF8-02FA-4015-A96A-7F8A89EBC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Title 1">
            <a:extLst>
              <a:ext uri="{FF2B5EF4-FFF2-40B4-BE49-F238E27FC236}">
                <a16:creationId xmlns:a16="http://schemas.microsoft.com/office/drawing/2014/main" id="{F5CADCA8-2942-497A-8C7C-F3050F6FCD0C}"/>
              </a:ext>
            </a:extLst>
          </p:cNvPr>
          <p:cNvSpPr>
            <a:spLocks noGrp="1"/>
          </p:cNvSpPr>
          <p:nvPr>
            <p:ph type="ctrTitle"/>
          </p:nvPr>
        </p:nvSpPr>
        <p:spPr>
          <a:xfrm>
            <a:off x="5770072" y="964769"/>
            <a:ext cx="4966432" cy="2376915"/>
          </a:xfrm>
        </p:spPr>
        <p:txBody>
          <a:bodyPr>
            <a:normAutofit/>
          </a:bodyPr>
          <a:lstStyle/>
          <a:p>
            <a:r>
              <a:rPr lang="en-GB" sz="4200" dirty="0"/>
              <a:t>St Mary’s RC primary school </a:t>
            </a:r>
            <a:br>
              <a:rPr lang="en-GB" sz="4200" dirty="0"/>
            </a:br>
            <a:r>
              <a:rPr lang="en-GB" sz="4200" dirty="0"/>
              <a:t>Friday 15.01.21</a:t>
            </a:r>
            <a:endParaRPr lang="en-US" sz="4200" dirty="0"/>
          </a:p>
        </p:txBody>
      </p:sp>
      <p:sp>
        <p:nvSpPr>
          <p:cNvPr id="7" name="Subtitle 6">
            <a:extLst>
              <a:ext uri="{FF2B5EF4-FFF2-40B4-BE49-F238E27FC236}">
                <a16:creationId xmlns:a16="http://schemas.microsoft.com/office/drawing/2014/main" id="{B5EB4A20-0EE9-4ACC-B46C-5E53D0378A07}"/>
              </a:ext>
            </a:extLst>
          </p:cNvPr>
          <p:cNvSpPr>
            <a:spLocks noGrp="1"/>
          </p:cNvSpPr>
          <p:nvPr>
            <p:ph type="subTitle" idx="1"/>
          </p:nvPr>
        </p:nvSpPr>
        <p:spPr>
          <a:xfrm>
            <a:off x="5770074" y="3529159"/>
            <a:ext cx="4972063" cy="1612688"/>
          </a:xfrm>
        </p:spPr>
        <p:txBody>
          <a:bodyPr>
            <a:normAutofit/>
          </a:bodyPr>
          <a:lstStyle/>
          <a:p>
            <a:r>
              <a:rPr lang="en-GB" dirty="0"/>
              <a:t>P3 and P4</a:t>
            </a:r>
          </a:p>
        </p:txBody>
      </p:sp>
      <p:grpSp>
        <p:nvGrpSpPr>
          <p:cNvPr id="19" name="Group 18">
            <a:extLst>
              <a:ext uri="{FF2B5EF4-FFF2-40B4-BE49-F238E27FC236}">
                <a16:creationId xmlns:a16="http://schemas.microsoft.com/office/drawing/2014/main" id="{72EFD7EB-F887-4187-BD35-2F6584E9E0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8" y="482171"/>
            <a:ext cx="4641751" cy="5149101"/>
            <a:chOff x="7463259" y="583365"/>
            <a:chExt cx="4641750" cy="5181928"/>
          </a:xfrm>
        </p:grpSpPr>
        <p:sp>
          <p:nvSpPr>
            <p:cNvPr id="20" name="Rectangle 19">
              <a:extLst>
                <a:ext uri="{FF2B5EF4-FFF2-40B4-BE49-F238E27FC236}">
                  <a16:creationId xmlns:a16="http://schemas.microsoft.com/office/drawing/2014/main" id="{D802ABCE-86EF-458C-B776-FBEE5B3ED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F257E23-BAFF-4E5A-9DCD-5EB001A23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2">
            <a:extLst>
              <a:ext uri="{FF2B5EF4-FFF2-40B4-BE49-F238E27FC236}">
                <a16:creationId xmlns:a16="http://schemas.microsoft.com/office/drawing/2014/main" id="{7E30C0D8-AD45-47DE-ACC1-AA48F84CA2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11171"/>
          <a:stretch/>
        </p:blipFill>
        <p:spPr bwMode="auto">
          <a:xfrm>
            <a:off x="1271223" y="1116345"/>
            <a:ext cx="3362141" cy="3866172"/>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480890EC-EC50-46D3-879E-63EDF4D06C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70073" y="3526496"/>
            <a:ext cx="4959505"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5" name="Picture 24">
            <a:extLst>
              <a:ext uri="{FF2B5EF4-FFF2-40B4-BE49-F238E27FC236}">
                <a16:creationId xmlns:a16="http://schemas.microsoft.com/office/drawing/2014/main" id="{971F6991-E635-48F8-9309-D5A5C1ECBF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26">
            <a:extLst>
              <a:ext uri="{FF2B5EF4-FFF2-40B4-BE49-F238E27FC236}">
                <a16:creationId xmlns:a16="http://schemas.microsoft.com/office/drawing/2014/main" id="{3ACF2F98-1DF0-4594-9502-F2B79E795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787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2AE9A-952C-4B4D-B6B7-9ED08E3D0CE9}"/>
              </a:ext>
            </a:extLst>
          </p:cNvPr>
          <p:cNvSpPr>
            <a:spLocks noGrp="1"/>
          </p:cNvSpPr>
          <p:nvPr>
            <p:ph type="title"/>
          </p:nvPr>
        </p:nvSpPr>
        <p:spPr>
          <a:xfrm>
            <a:off x="1294362" y="1156211"/>
            <a:ext cx="9603275" cy="1049235"/>
          </a:xfrm>
        </p:spPr>
        <p:txBody>
          <a:bodyPr/>
          <a:lstStyle/>
          <a:p>
            <a:pPr algn="ctr"/>
            <a:r>
              <a:rPr lang="en-GB" dirty="0">
                <a:latin typeface="PrimaryCheynes" panose="020B0500000000000000" pitchFamily="34" charset="0"/>
              </a:rPr>
              <a:t>Night time prayer</a:t>
            </a:r>
            <a:endParaRPr lang="en-US" dirty="0">
              <a:latin typeface="PrimaryCheynes" panose="020B0500000000000000" pitchFamily="34" charset="0"/>
            </a:endParaRPr>
          </a:p>
        </p:txBody>
      </p:sp>
      <p:sp>
        <p:nvSpPr>
          <p:cNvPr id="3" name="Content Placeholder 2">
            <a:extLst>
              <a:ext uri="{FF2B5EF4-FFF2-40B4-BE49-F238E27FC236}">
                <a16:creationId xmlns:a16="http://schemas.microsoft.com/office/drawing/2014/main" id="{5604C375-6C2E-ED42-B450-2FD82B74D3FE}"/>
              </a:ext>
            </a:extLst>
          </p:cNvPr>
          <p:cNvSpPr>
            <a:spLocks noGrp="1"/>
          </p:cNvSpPr>
          <p:nvPr>
            <p:ph idx="1"/>
          </p:nvPr>
        </p:nvSpPr>
        <p:spPr/>
        <p:txBody>
          <a:bodyPr>
            <a:normAutofit/>
          </a:bodyPr>
          <a:lstStyle/>
          <a:p>
            <a:pPr algn="ctr"/>
            <a:r>
              <a:rPr lang="en-US" sz="2400" dirty="0">
                <a:solidFill>
                  <a:srgbClr val="0B385D"/>
                </a:solidFill>
                <a:latin typeface="PrimaryCheynes" panose="020B0500000000000000" pitchFamily="34" charset="0"/>
              </a:rPr>
              <a:t>God our Father, I come to say</a:t>
            </a:r>
            <a:r>
              <a:rPr lang="en-GB" sz="2400" dirty="0">
                <a:solidFill>
                  <a:srgbClr val="0B385D"/>
                </a:solidFill>
                <a:latin typeface="PrimaryCheynes" panose="020B0500000000000000" pitchFamily="34" charset="0"/>
              </a:rPr>
              <a:t> thank</a:t>
            </a:r>
            <a:r>
              <a:rPr lang="en-US" sz="2400" dirty="0">
                <a:solidFill>
                  <a:srgbClr val="0B385D"/>
                </a:solidFill>
                <a:latin typeface="PrimaryCheynes" panose="020B0500000000000000" pitchFamily="34" charset="0"/>
              </a:rPr>
              <a:t> you for your love today.</a:t>
            </a:r>
            <a:endParaRPr lang="en-GB" sz="2400" dirty="0">
              <a:solidFill>
                <a:srgbClr val="0B385D"/>
              </a:solidFill>
              <a:latin typeface="PrimaryCheynes" panose="020B0500000000000000" pitchFamily="34" charset="0"/>
            </a:endParaRPr>
          </a:p>
          <a:p>
            <a:pPr algn="ctr"/>
            <a:r>
              <a:rPr lang="en-US" sz="2400" dirty="0">
                <a:solidFill>
                  <a:srgbClr val="0B385D"/>
                </a:solidFill>
                <a:latin typeface="PrimaryCheynes" panose="020B0500000000000000" pitchFamily="34" charset="0"/>
              </a:rPr>
              <a:t>Thank you for my family</a:t>
            </a:r>
            <a:r>
              <a:rPr lang="en-GB" sz="2400" dirty="0">
                <a:solidFill>
                  <a:srgbClr val="0B385D"/>
                </a:solidFill>
                <a:latin typeface="PrimaryCheynes" panose="020B0500000000000000" pitchFamily="34" charset="0"/>
              </a:rPr>
              <a:t> and </a:t>
            </a:r>
            <a:r>
              <a:rPr lang="en-US" sz="2400" dirty="0">
                <a:solidFill>
                  <a:srgbClr val="0B385D"/>
                </a:solidFill>
                <a:latin typeface="PrimaryCheynes" panose="020B0500000000000000" pitchFamily="34" charset="0"/>
              </a:rPr>
              <a:t> all the friends you give to me.</a:t>
            </a:r>
            <a:endParaRPr lang="en-GB" sz="2400" dirty="0">
              <a:solidFill>
                <a:srgbClr val="0B385D"/>
              </a:solidFill>
              <a:latin typeface="PrimaryCheynes" panose="020B0500000000000000" pitchFamily="34" charset="0"/>
            </a:endParaRPr>
          </a:p>
          <a:p>
            <a:pPr algn="ctr"/>
            <a:r>
              <a:rPr lang="en-US" sz="2400" dirty="0">
                <a:solidFill>
                  <a:srgbClr val="0B385D"/>
                </a:solidFill>
                <a:latin typeface="PrimaryCheynes" panose="020B0500000000000000" pitchFamily="34" charset="0"/>
              </a:rPr>
              <a:t>Guard me in the dark of night</a:t>
            </a:r>
            <a:r>
              <a:rPr lang="en-GB" sz="2400" dirty="0">
                <a:solidFill>
                  <a:srgbClr val="0B385D"/>
                </a:solidFill>
                <a:latin typeface="PrimaryCheynes" panose="020B0500000000000000" pitchFamily="34" charset="0"/>
              </a:rPr>
              <a:t> and</a:t>
            </a:r>
            <a:r>
              <a:rPr lang="en-US" sz="2400" dirty="0">
                <a:solidFill>
                  <a:srgbClr val="0B385D"/>
                </a:solidFill>
                <a:latin typeface="PrimaryCheynes" panose="020B0500000000000000" pitchFamily="34" charset="0"/>
              </a:rPr>
              <a:t> in the morning send your light.Amen.</a:t>
            </a:r>
            <a:endParaRPr lang="en-GB" sz="2800" dirty="0">
              <a:latin typeface="PrimaryCheynes" panose="020B0500000000000000" pitchFamily="34" charset="0"/>
            </a:endParaRPr>
          </a:p>
        </p:txBody>
      </p:sp>
    </p:spTree>
    <p:extLst>
      <p:ext uri="{BB962C8B-B14F-4D97-AF65-F5344CB8AC3E}">
        <p14:creationId xmlns:p14="http://schemas.microsoft.com/office/powerpoint/2010/main" val="3586659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5E5D6-5D42-4DD3-A639-4E598A6F34A2}"/>
              </a:ext>
            </a:extLst>
          </p:cNvPr>
          <p:cNvSpPr txBox="1">
            <a:spLocks/>
          </p:cNvSpPr>
          <p:nvPr/>
        </p:nvSpPr>
        <p:spPr>
          <a:xfrm>
            <a:off x="3752973" y="342420"/>
            <a:ext cx="7645572" cy="104923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sz="3600" dirty="0">
                <a:latin typeface="PrimaryCheynes" panose="020B0500000000000000" pitchFamily="34" charset="0"/>
              </a:rPr>
              <a:t>Morning Prayer</a:t>
            </a:r>
            <a:endParaRPr lang="en-US" sz="3600" dirty="0">
              <a:latin typeface="PrimaryCheynes" panose="020B0500000000000000" pitchFamily="34" charset="0"/>
            </a:endParaRPr>
          </a:p>
        </p:txBody>
      </p:sp>
      <p:sp>
        <p:nvSpPr>
          <p:cNvPr id="3" name="Content Placeholder 2">
            <a:extLst>
              <a:ext uri="{FF2B5EF4-FFF2-40B4-BE49-F238E27FC236}">
                <a16:creationId xmlns:a16="http://schemas.microsoft.com/office/drawing/2014/main" id="{CCC02865-2408-466A-9808-F75B42FBB235}"/>
              </a:ext>
            </a:extLst>
          </p:cNvPr>
          <p:cNvSpPr txBox="1">
            <a:spLocks/>
          </p:cNvSpPr>
          <p:nvPr/>
        </p:nvSpPr>
        <p:spPr>
          <a:xfrm>
            <a:off x="1173283" y="1391655"/>
            <a:ext cx="9603275" cy="3450613"/>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GB" sz="2800" dirty="0">
                <a:latin typeface="PrimaryCheynes" panose="020B0500000000000000" pitchFamily="34" charset="0"/>
              </a:rPr>
              <a:t>Father in heaven you love me</a:t>
            </a:r>
          </a:p>
          <a:p>
            <a:pPr marL="0" indent="0" algn="ctr">
              <a:buNone/>
            </a:pPr>
            <a:r>
              <a:rPr lang="en-GB" sz="2800" dirty="0">
                <a:latin typeface="PrimaryCheynes" panose="020B0500000000000000" pitchFamily="34" charset="0"/>
              </a:rPr>
              <a:t>You are with me night and day</a:t>
            </a:r>
          </a:p>
          <a:p>
            <a:pPr marL="0" indent="0" algn="ctr">
              <a:buNone/>
            </a:pPr>
            <a:r>
              <a:rPr lang="en-GB" sz="2800" dirty="0">
                <a:latin typeface="PrimaryCheynes" panose="020B0500000000000000" pitchFamily="34" charset="0"/>
              </a:rPr>
              <a:t>I want to love you always</a:t>
            </a:r>
          </a:p>
          <a:p>
            <a:pPr marL="0" indent="0" algn="ctr">
              <a:buNone/>
            </a:pPr>
            <a:r>
              <a:rPr lang="en-GB" sz="2800" dirty="0">
                <a:latin typeface="PrimaryCheynes" panose="020B0500000000000000" pitchFamily="34" charset="0"/>
              </a:rPr>
              <a:t>In all I do and say</a:t>
            </a:r>
          </a:p>
          <a:p>
            <a:pPr marL="0" indent="0" algn="ctr">
              <a:buNone/>
            </a:pPr>
            <a:r>
              <a:rPr lang="en-GB" sz="2800" dirty="0">
                <a:latin typeface="PrimaryCheynes" panose="020B0500000000000000" pitchFamily="34" charset="0"/>
              </a:rPr>
              <a:t>I’ll try to please you Father</a:t>
            </a:r>
          </a:p>
          <a:p>
            <a:pPr marL="0" indent="0" algn="ctr">
              <a:buNone/>
            </a:pPr>
            <a:r>
              <a:rPr lang="en-GB" sz="2800" dirty="0">
                <a:latin typeface="PrimaryCheynes" panose="020B0500000000000000" pitchFamily="34" charset="0"/>
              </a:rPr>
              <a:t>Bless me through this day</a:t>
            </a:r>
          </a:p>
          <a:p>
            <a:pPr marL="0" indent="0" algn="ctr">
              <a:buNone/>
            </a:pPr>
            <a:r>
              <a:rPr lang="en-GB" sz="2800" dirty="0">
                <a:latin typeface="PrimaryCheynes" panose="020B0500000000000000" pitchFamily="34" charset="0"/>
              </a:rPr>
              <a:t>Amen</a:t>
            </a:r>
          </a:p>
        </p:txBody>
      </p:sp>
      <p:pic>
        <p:nvPicPr>
          <p:cNvPr id="4" name="Picture 4">
            <a:extLst>
              <a:ext uri="{FF2B5EF4-FFF2-40B4-BE49-F238E27FC236}">
                <a16:creationId xmlns:a16="http://schemas.microsoft.com/office/drawing/2014/main" id="{90594C09-5A6A-4C2B-8A9F-01CF36883F75}"/>
              </a:ext>
            </a:extLst>
          </p:cNvPr>
          <p:cNvPicPr>
            <a:picLocks noChangeAspect="1"/>
          </p:cNvPicPr>
          <p:nvPr/>
        </p:nvPicPr>
        <p:blipFill>
          <a:blip r:embed="rId2"/>
          <a:stretch>
            <a:fillRect/>
          </a:stretch>
        </p:blipFill>
        <p:spPr>
          <a:xfrm>
            <a:off x="0" y="0"/>
            <a:ext cx="1577009" cy="1577009"/>
          </a:xfrm>
          <a:prstGeom prst="rect">
            <a:avLst/>
          </a:prstGeom>
        </p:spPr>
      </p:pic>
    </p:spTree>
    <p:extLst>
      <p:ext uri="{BB962C8B-B14F-4D97-AF65-F5344CB8AC3E}">
        <p14:creationId xmlns:p14="http://schemas.microsoft.com/office/powerpoint/2010/main" val="1080509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11074-4EA7-4FD6-9C15-AFEA3F340B73}"/>
              </a:ext>
            </a:extLst>
          </p:cNvPr>
          <p:cNvSpPr>
            <a:spLocks noGrp="1"/>
          </p:cNvSpPr>
          <p:nvPr>
            <p:ph type="title"/>
          </p:nvPr>
        </p:nvSpPr>
        <p:spPr/>
        <p:txBody>
          <a:bodyPr/>
          <a:lstStyle/>
          <a:p>
            <a:r>
              <a:rPr lang="en-GB" dirty="0"/>
              <a:t>Literacy - Handwriting</a:t>
            </a:r>
            <a:br>
              <a:rPr lang="en-GB" dirty="0"/>
            </a:br>
            <a:endParaRPr lang="en-GB" dirty="0"/>
          </a:p>
        </p:txBody>
      </p:sp>
      <p:sp>
        <p:nvSpPr>
          <p:cNvPr id="3" name="Content Placeholder 2">
            <a:extLst>
              <a:ext uri="{FF2B5EF4-FFF2-40B4-BE49-F238E27FC236}">
                <a16:creationId xmlns:a16="http://schemas.microsoft.com/office/drawing/2014/main" id="{6FB794DC-8B3D-4E94-B1F0-AAEF8D85CECC}"/>
              </a:ext>
            </a:extLst>
          </p:cNvPr>
          <p:cNvSpPr>
            <a:spLocks noGrp="1"/>
          </p:cNvSpPr>
          <p:nvPr>
            <p:ph idx="1"/>
          </p:nvPr>
        </p:nvSpPr>
        <p:spPr/>
        <p:txBody>
          <a:bodyPr>
            <a:normAutofit/>
          </a:bodyPr>
          <a:lstStyle/>
          <a:p>
            <a:pPr marL="0" indent="0">
              <a:buNone/>
            </a:pPr>
            <a:r>
              <a:rPr lang="en-GB" dirty="0"/>
              <a:t>Learning Intention:</a:t>
            </a:r>
          </a:p>
          <a:p>
            <a:pPr marL="0" indent="0">
              <a:buNone/>
            </a:pPr>
            <a:r>
              <a:rPr lang="en-GB" dirty="0"/>
              <a:t>We are learning to improve our handwriting.</a:t>
            </a:r>
          </a:p>
          <a:p>
            <a:pPr marL="0" indent="0">
              <a:buNone/>
            </a:pPr>
            <a:r>
              <a:rPr lang="en-GB" dirty="0"/>
              <a:t>Success Criteria:</a:t>
            </a:r>
          </a:p>
          <a:p>
            <a:pPr>
              <a:buFontTx/>
              <a:buChar char="-"/>
            </a:pPr>
            <a:r>
              <a:rPr lang="en-GB" dirty="0"/>
              <a:t>Form our letters correctly</a:t>
            </a:r>
          </a:p>
          <a:p>
            <a:pPr>
              <a:buFontTx/>
              <a:buChar char="-"/>
            </a:pPr>
            <a:r>
              <a:rPr lang="en-GB" dirty="0"/>
              <a:t>I can form my letters on the line.</a:t>
            </a:r>
          </a:p>
          <a:p>
            <a:pPr>
              <a:buFontTx/>
              <a:buChar char="-"/>
            </a:pPr>
            <a:r>
              <a:rPr lang="en-GB" dirty="0"/>
              <a:t>Write my letters in my jotter.</a:t>
            </a:r>
          </a:p>
          <a:p>
            <a:pPr>
              <a:buFontTx/>
              <a:buChar char="-"/>
            </a:pPr>
            <a:endParaRPr lang="en-GB" dirty="0"/>
          </a:p>
        </p:txBody>
      </p:sp>
    </p:spTree>
    <p:extLst>
      <p:ext uri="{BB962C8B-B14F-4D97-AF65-F5344CB8AC3E}">
        <p14:creationId xmlns:p14="http://schemas.microsoft.com/office/powerpoint/2010/main" val="2067144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E2EBD5-ACF1-497D-9D5A-4F1FF3A3827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431069" y="176982"/>
            <a:ext cx="936710" cy="840658"/>
          </a:xfrm>
          <a:prstGeom prst="rect">
            <a:avLst/>
          </a:prstGeom>
        </p:spPr>
      </p:pic>
      <p:pic>
        <p:nvPicPr>
          <p:cNvPr id="7" name="Picture 6" descr="Calendar&#10;&#10;Description automatically generated">
            <a:extLst>
              <a:ext uri="{FF2B5EF4-FFF2-40B4-BE49-F238E27FC236}">
                <a16:creationId xmlns:a16="http://schemas.microsoft.com/office/drawing/2014/main" id="{C0A72712-0D7A-4E86-BBC0-3B156DA4D6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579870" y="-579869"/>
            <a:ext cx="3479223" cy="4638964"/>
          </a:xfrm>
          <a:prstGeom prst="rect">
            <a:avLst/>
          </a:prstGeom>
        </p:spPr>
      </p:pic>
      <p:pic>
        <p:nvPicPr>
          <p:cNvPr id="13" name="Picture 12" descr="Table&#10;&#10;Description automatically generated">
            <a:extLst>
              <a:ext uri="{FF2B5EF4-FFF2-40B4-BE49-F238E27FC236}">
                <a16:creationId xmlns:a16="http://schemas.microsoft.com/office/drawing/2014/main" id="{B62B953D-3113-443C-8964-5B04821113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7255" y="1739613"/>
            <a:ext cx="5143500" cy="4384096"/>
          </a:xfrm>
          <a:prstGeom prst="rect">
            <a:avLst/>
          </a:prstGeom>
        </p:spPr>
      </p:pic>
    </p:spTree>
    <p:extLst>
      <p:ext uri="{BB962C8B-B14F-4D97-AF65-F5344CB8AC3E}">
        <p14:creationId xmlns:p14="http://schemas.microsoft.com/office/powerpoint/2010/main" val="255439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5AE405-99C6-47E4-A0A1-ED72627D1281}"/>
              </a:ext>
            </a:extLst>
          </p:cNvPr>
          <p:cNvSpPr txBox="1"/>
          <p:nvPr/>
        </p:nvSpPr>
        <p:spPr>
          <a:xfrm>
            <a:off x="6887496" y="2802194"/>
            <a:ext cx="5160387" cy="1938992"/>
          </a:xfrm>
          <a:prstGeom prst="rect">
            <a:avLst/>
          </a:prstGeom>
          <a:noFill/>
        </p:spPr>
        <p:txBody>
          <a:bodyPr wrap="none" rtlCol="0">
            <a:spAutoFit/>
          </a:bodyPr>
          <a:lstStyle/>
          <a:p>
            <a:r>
              <a:rPr lang="en-GB" sz="2400" dirty="0">
                <a:latin typeface="PrimaryCheynes" panose="020B0500000000000000" pitchFamily="34" charset="0"/>
              </a:rPr>
              <a:t>Practise your neat handwriting</a:t>
            </a:r>
          </a:p>
          <a:p>
            <a:r>
              <a:rPr lang="en-GB" sz="2400" dirty="0">
                <a:latin typeface="PrimaryCheynes" panose="020B0500000000000000" pitchFamily="34" charset="0"/>
              </a:rPr>
              <a:t>By writing each word out 5 times.</a:t>
            </a:r>
          </a:p>
          <a:p>
            <a:endParaRPr lang="en-GB" sz="2400" dirty="0">
              <a:latin typeface="PrimaryCheynes" panose="020B0500000000000000" pitchFamily="34" charset="0"/>
            </a:endParaRPr>
          </a:p>
          <a:p>
            <a:r>
              <a:rPr lang="en-GB" sz="2400" dirty="0">
                <a:latin typeface="PrimaryCheynes" panose="020B0500000000000000" pitchFamily="34" charset="0"/>
              </a:rPr>
              <a:t>Remember finger spaces and write</a:t>
            </a:r>
          </a:p>
          <a:p>
            <a:r>
              <a:rPr lang="en-GB" sz="2400" dirty="0">
                <a:latin typeface="PrimaryCheynes" panose="020B0500000000000000" pitchFamily="34" charset="0"/>
              </a:rPr>
              <a:t>on the line</a:t>
            </a:r>
            <a:r>
              <a:rPr lang="en-GB" dirty="0"/>
              <a:t>.</a:t>
            </a:r>
          </a:p>
        </p:txBody>
      </p:sp>
      <p:pic>
        <p:nvPicPr>
          <p:cNvPr id="4" name="Picture 3">
            <a:extLst>
              <a:ext uri="{FF2B5EF4-FFF2-40B4-BE49-F238E27FC236}">
                <a16:creationId xmlns:a16="http://schemas.microsoft.com/office/drawing/2014/main" id="{254FFA9A-8C67-4A65-A320-4E5DC2717DE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431069" y="176982"/>
            <a:ext cx="936710" cy="840658"/>
          </a:xfrm>
          <a:prstGeom prst="rect">
            <a:avLst/>
          </a:prstGeom>
        </p:spPr>
      </p:pic>
      <p:pic>
        <p:nvPicPr>
          <p:cNvPr id="5" name="Picture 4">
            <a:extLst>
              <a:ext uri="{FF2B5EF4-FFF2-40B4-BE49-F238E27FC236}">
                <a16:creationId xmlns:a16="http://schemas.microsoft.com/office/drawing/2014/main" id="{9E59BB16-75AA-4C1D-B729-B945E02EF60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691258" y="608582"/>
            <a:ext cx="936710" cy="840658"/>
          </a:xfrm>
          <a:prstGeom prst="rect">
            <a:avLst/>
          </a:prstGeom>
        </p:spPr>
      </p:pic>
      <p:pic>
        <p:nvPicPr>
          <p:cNvPr id="9" name="Picture 8" descr="A picture containing text, receipt, document&#10;&#10;Description automatically generated">
            <a:extLst>
              <a:ext uri="{FF2B5EF4-FFF2-40B4-BE49-F238E27FC236}">
                <a16:creationId xmlns:a16="http://schemas.microsoft.com/office/drawing/2014/main" id="{2842E6F4-D5C2-4506-AE34-559EDD25EA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6417951" cy="6132945"/>
          </a:xfrm>
          <a:prstGeom prst="rect">
            <a:avLst/>
          </a:prstGeom>
        </p:spPr>
      </p:pic>
    </p:spTree>
    <p:extLst>
      <p:ext uri="{BB962C8B-B14F-4D97-AF65-F5344CB8AC3E}">
        <p14:creationId xmlns:p14="http://schemas.microsoft.com/office/powerpoint/2010/main" val="1873528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C5B13-B472-4EBA-B4FC-D442F9A3FDD3}"/>
              </a:ext>
            </a:extLst>
          </p:cNvPr>
          <p:cNvSpPr>
            <a:spLocks noGrp="1"/>
          </p:cNvSpPr>
          <p:nvPr>
            <p:ph type="title"/>
          </p:nvPr>
        </p:nvSpPr>
        <p:spPr/>
        <p:txBody>
          <a:bodyPr/>
          <a:lstStyle/>
          <a:p>
            <a:r>
              <a:rPr lang="en-GB" dirty="0"/>
              <a:t>Numeracy</a:t>
            </a:r>
          </a:p>
        </p:txBody>
      </p:sp>
      <p:sp>
        <p:nvSpPr>
          <p:cNvPr id="3" name="Content Placeholder 2">
            <a:extLst>
              <a:ext uri="{FF2B5EF4-FFF2-40B4-BE49-F238E27FC236}">
                <a16:creationId xmlns:a16="http://schemas.microsoft.com/office/drawing/2014/main" id="{DF06F75C-2B50-4D4B-86CC-2C3B4690719C}"/>
              </a:ext>
            </a:extLst>
          </p:cNvPr>
          <p:cNvSpPr>
            <a:spLocks noGrp="1"/>
          </p:cNvSpPr>
          <p:nvPr>
            <p:ph idx="1"/>
          </p:nvPr>
        </p:nvSpPr>
        <p:spPr/>
        <p:txBody>
          <a:bodyPr/>
          <a:lstStyle/>
          <a:p>
            <a:pPr marL="0" indent="0">
              <a:buNone/>
            </a:pPr>
            <a:r>
              <a:rPr lang="en-GB" dirty="0"/>
              <a:t>Learning Intention</a:t>
            </a:r>
          </a:p>
          <a:p>
            <a:pPr marL="0" indent="0">
              <a:buNone/>
            </a:pPr>
            <a:r>
              <a:rPr lang="en-GB" dirty="0"/>
              <a:t> We are learning to use addition.</a:t>
            </a:r>
          </a:p>
          <a:p>
            <a:pPr marL="0" indent="0">
              <a:buNone/>
            </a:pPr>
            <a:r>
              <a:rPr lang="en-GB" dirty="0"/>
              <a:t>Success Criteria</a:t>
            </a:r>
          </a:p>
          <a:p>
            <a:r>
              <a:rPr lang="en-GB" dirty="0"/>
              <a:t>Complete the following number tasks on </a:t>
            </a:r>
            <a:r>
              <a:rPr lang="en-GB" dirty="0" err="1"/>
              <a:t>Topmarks</a:t>
            </a:r>
            <a:r>
              <a:rPr lang="en-GB" dirty="0"/>
              <a:t>.</a:t>
            </a:r>
          </a:p>
          <a:p>
            <a:r>
              <a:rPr lang="en-GB" dirty="0"/>
              <a:t>Choose the Mild, Hot or Spic Chilli challenge.</a:t>
            </a:r>
          </a:p>
          <a:p>
            <a:r>
              <a:rPr lang="en-GB" dirty="0"/>
              <a:t>Don’t worry if you do have internet access, complete a number activity in your home learning pack.</a:t>
            </a:r>
          </a:p>
          <a:p>
            <a:pPr marL="0" indent="0">
              <a:buNone/>
            </a:pPr>
            <a:endParaRPr lang="en-GB" dirty="0"/>
          </a:p>
        </p:txBody>
      </p:sp>
    </p:spTree>
    <p:extLst>
      <p:ext uri="{BB962C8B-B14F-4D97-AF65-F5344CB8AC3E}">
        <p14:creationId xmlns:p14="http://schemas.microsoft.com/office/powerpoint/2010/main" val="2073913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31FDE-4CC5-45B9-92A4-0D8FCA3C4843}"/>
              </a:ext>
            </a:extLst>
          </p:cNvPr>
          <p:cNvSpPr>
            <a:spLocks noGrp="1"/>
          </p:cNvSpPr>
          <p:nvPr>
            <p:ph type="title"/>
          </p:nvPr>
        </p:nvSpPr>
        <p:spPr/>
        <p:txBody>
          <a:bodyPr>
            <a:normAutofit fontScale="90000"/>
          </a:bodyPr>
          <a:lstStyle/>
          <a:p>
            <a:r>
              <a:rPr lang="en-GB" dirty="0"/>
              <a:t>Numeracy</a:t>
            </a:r>
            <a:br>
              <a:rPr lang="en-GB" dirty="0"/>
            </a:br>
            <a:r>
              <a:rPr lang="en-GB" sz="3100" dirty="0">
                <a:hlinkClick r:id="rId2"/>
              </a:rPr>
              <a:t>https://www.topmarks.co.uk/maths-games/daily10</a:t>
            </a:r>
            <a:r>
              <a:rPr lang="en-GB" sz="3100" dirty="0"/>
              <a:t> </a:t>
            </a:r>
            <a:endParaRPr lang="en-GB" dirty="0"/>
          </a:p>
        </p:txBody>
      </p:sp>
      <p:graphicFrame>
        <p:nvGraphicFramePr>
          <p:cNvPr id="4" name="Table 4">
            <a:extLst>
              <a:ext uri="{FF2B5EF4-FFF2-40B4-BE49-F238E27FC236}">
                <a16:creationId xmlns:a16="http://schemas.microsoft.com/office/drawing/2014/main" id="{C40AF654-F6D8-49BC-85BA-45FAE4432989}"/>
              </a:ext>
            </a:extLst>
          </p:cNvPr>
          <p:cNvGraphicFramePr>
            <a:graphicFrameLocks noGrp="1"/>
          </p:cNvGraphicFramePr>
          <p:nvPr>
            <p:ph idx="1"/>
            <p:extLst>
              <p:ext uri="{D42A27DB-BD31-4B8C-83A1-F6EECF244321}">
                <p14:modId xmlns:p14="http://schemas.microsoft.com/office/powerpoint/2010/main" val="3326363946"/>
              </p:ext>
            </p:extLst>
          </p:nvPr>
        </p:nvGraphicFramePr>
        <p:xfrm>
          <a:off x="1450975" y="2016125"/>
          <a:ext cx="9604374" cy="3576320"/>
        </p:xfrm>
        <a:graphic>
          <a:graphicData uri="http://schemas.openxmlformats.org/drawingml/2006/table">
            <a:tbl>
              <a:tblPr firstRow="1" bandRow="1">
                <a:tableStyleId>{5C22544A-7EE6-4342-B048-85BDC9FD1C3A}</a:tableStyleId>
              </a:tblPr>
              <a:tblGrid>
                <a:gridCol w="3201458">
                  <a:extLst>
                    <a:ext uri="{9D8B030D-6E8A-4147-A177-3AD203B41FA5}">
                      <a16:colId xmlns:a16="http://schemas.microsoft.com/office/drawing/2014/main" val="3470159113"/>
                    </a:ext>
                  </a:extLst>
                </a:gridCol>
                <a:gridCol w="3201458">
                  <a:extLst>
                    <a:ext uri="{9D8B030D-6E8A-4147-A177-3AD203B41FA5}">
                      <a16:colId xmlns:a16="http://schemas.microsoft.com/office/drawing/2014/main" val="1278062082"/>
                    </a:ext>
                  </a:extLst>
                </a:gridCol>
                <a:gridCol w="3201458">
                  <a:extLst>
                    <a:ext uri="{9D8B030D-6E8A-4147-A177-3AD203B41FA5}">
                      <a16:colId xmlns:a16="http://schemas.microsoft.com/office/drawing/2014/main" val="821135658"/>
                    </a:ext>
                  </a:extLst>
                </a:gridCol>
              </a:tblGrid>
              <a:tr h="370840">
                <a:tc>
                  <a:txBody>
                    <a:bodyPr/>
                    <a:lstStyle/>
                    <a:p>
                      <a:r>
                        <a:rPr lang="en-GB" dirty="0"/>
                        <a:t>Mild</a:t>
                      </a:r>
                    </a:p>
                  </a:txBody>
                  <a:tcPr/>
                </a:tc>
                <a:tc>
                  <a:txBody>
                    <a:bodyPr/>
                    <a:lstStyle/>
                    <a:p>
                      <a:r>
                        <a:rPr lang="en-GB" dirty="0"/>
                        <a:t>Hot</a:t>
                      </a:r>
                    </a:p>
                  </a:txBody>
                  <a:tcPr/>
                </a:tc>
                <a:tc>
                  <a:txBody>
                    <a:bodyPr/>
                    <a:lstStyle/>
                    <a:p>
                      <a:r>
                        <a:rPr lang="en-GB" dirty="0"/>
                        <a:t>Spicy</a:t>
                      </a:r>
                    </a:p>
                  </a:txBody>
                  <a:tcPr/>
                </a:tc>
                <a:extLst>
                  <a:ext uri="{0D108BD9-81ED-4DB2-BD59-A6C34878D82A}">
                    <a16:rowId xmlns:a16="http://schemas.microsoft.com/office/drawing/2014/main" val="485544311"/>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596818939"/>
                  </a:ext>
                </a:extLst>
              </a:tr>
              <a:tr h="370840">
                <a:tc>
                  <a:txBody>
                    <a:bodyPr/>
                    <a:lstStyle/>
                    <a:p>
                      <a:pPr marL="285750" indent="-285750">
                        <a:buFont typeface="Arial" panose="020B0604020202020204" pitchFamily="34" charset="0"/>
                        <a:buChar char="•"/>
                      </a:pPr>
                      <a:r>
                        <a:rPr lang="en-GB" sz="2000" dirty="0">
                          <a:latin typeface="PrimaryCheynes" panose="020B0500000000000000" pitchFamily="34" charset="0"/>
                        </a:rPr>
                        <a:t>Choose level 2</a:t>
                      </a:r>
                    </a:p>
                    <a:p>
                      <a:pPr marL="285750" indent="-285750">
                        <a:buFont typeface="Arial" panose="020B0604020202020204" pitchFamily="34" charset="0"/>
                        <a:buChar char="•"/>
                      </a:pPr>
                      <a:r>
                        <a:rPr lang="en-GB" sz="2000" dirty="0">
                          <a:latin typeface="PrimaryCheynes" panose="020B0500000000000000" pitchFamily="34" charset="0"/>
                        </a:rPr>
                        <a:t>Choose Addition</a:t>
                      </a:r>
                    </a:p>
                    <a:p>
                      <a:pPr marL="285750" indent="-285750">
                        <a:buFont typeface="Arial" panose="020B0604020202020204" pitchFamily="34" charset="0"/>
                        <a:buChar char="•"/>
                      </a:pPr>
                      <a:r>
                        <a:rPr lang="en-GB" sz="2000" dirty="0">
                          <a:latin typeface="PrimaryCheynes" panose="020B0500000000000000" pitchFamily="34" charset="0"/>
                        </a:rPr>
                        <a:t>Choose up to 25 Choose manual so you can control the time limit.</a:t>
                      </a:r>
                    </a:p>
                    <a:p>
                      <a:pPr marL="285750" indent="-285750">
                        <a:buFont typeface="Arial" panose="020B0604020202020204" pitchFamily="34" charset="0"/>
                        <a:buChar char="•"/>
                      </a:pPr>
                      <a:r>
                        <a:rPr lang="en-GB" sz="2000" dirty="0">
                          <a:latin typeface="PrimaryCheynes" panose="020B0500000000000000" pitchFamily="34" charset="0"/>
                        </a:rPr>
                        <a:t>Mark your answers at the end.</a:t>
                      </a:r>
                    </a:p>
                    <a:p>
                      <a:endParaRPr lang="en-GB" dirty="0"/>
                    </a:p>
                  </a:txBody>
                  <a:tcPr/>
                </a:tc>
                <a:tc>
                  <a:txBody>
                    <a:bodyPr/>
                    <a:lstStyle/>
                    <a:p>
                      <a:pPr marL="285750" indent="-285750">
                        <a:buFont typeface="Arial" panose="020B0604020202020204" pitchFamily="34" charset="0"/>
                        <a:buChar char="•"/>
                      </a:pPr>
                      <a:r>
                        <a:rPr lang="en-GB" dirty="0">
                          <a:latin typeface="PrimaryCheynes" panose="020B0500000000000000" pitchFamily="34" charset="0"/>
                        </a:rPr>
                        <a:t>Choose level 3</a:t>
                      </a:r>
                    </a:p>
                    <a:p>
                      <a:pPr marL="285750" indent="-285750">
                        <a:buFont typeface="Arial" panose="020B0604020202020204" pitchFamily="34" charset="0"/>
                        <a:buChar char="•"/>
                      </a:pPr>
                      <a:r>
                        <a:rPr lang="en-GB" dirty="0">
                          <a:latin typeface="PrimaryCheynes" panose="020B0500000000000000" pitchFamily="34" charset="0"/>
                        </a:rPr>
                        <a:t>Choose Addition</a:t>
                      </a:r>
                    </a:p>
                    <a:p>
                      <a:pPr marL="285750" indent="-285750">
                        <a:buFont typeface="Arial" panose="020B0604020202020204" pitchFamily="34" charset="0"/>
                        <a:buChar char="•"/>
                      </a:pPr>
                      <a:r>
                        <a:rPr lang="en-GB" dirty="0">
                          <a:latin typeface="PrimaryCheynes" panose="020B0500000000000000" pitchFamily="34" charset="0"/>
                        </a:rPr>
                        <a:t>Choose Two-Digit Numbers</a:t>
                      </a:r>
                    </a:p>
                    <a:p>
                      <a:pPr marL="285750" indent="-285750">
                        <a:buFont typeface="Arial" panose="020B0604020202020204" pitchFamily="34" charset="0"/>
                        <a:buChar char="•"/>
                      </a:pPr>
                      <a:r>
                        <a:rPr lang="en-GB" sz="1800" dirty="0">
                          <a:latin typeface="PrimaryCheynes" panose="020B0500000000000000" pitchFamily="34" charset="0"/>
                        </a:rPr>
                        <a:t>Choose manual so you can control the time limit.</a:t>
                      </a:r>
                    </a:p>
                    <a:p>
                      <a:pPr marL="285750" indent="-285750">
                        <a:buFont typeface="Arial" panose="020B0604020202020204" pitchFamily="34" charset="0"/>
                        <a:buChar char="•"/>
                      </a:pPr>
                      <a:r>
                        <a:rPr lang="en-GB" sz="1800" dirty="0">
                          <a:latin typeface="PrimaryCheynes" panose="020B0500000000000000" pitchFamily="34" charset="0"/>
                        </a:rPr>
                        <a:t>Mark your answers at the end.</a:t>
                      </a:r>
                    </a:p>
                    <a:p>
                      <a:endParaRPr lang="en-GB" dirty="0"/>
                    </a:p>
                  </a:txBody>
                  <a:tcPr/>
                </a:tc>
                <a:tc>
                  <a:txBody>
                    <a:bodyPr/>
                    <a:lstStyle/>
                    <a:p>
                      <a:pPr marL="285750" indent="-285750">
                        <a:buFont typeface="Arial" panose="020B0604020202020204" pitchFamily="34" charset="0"/>
                        <a:buChar char="•"/>
                      </a:pPr>
                      <a:r>
                        <a:rPr lang="en-GB" dirty="0">
                          <a:latin typeface="PrimaryCheynes" panose="020B0500000000000000" pitchFamily="34" charset="0"/>
                        </a:rPr>
                        <a:t>Choose level 3</a:t>
                      </a:r>
                    </a:p>
                    <a:p>
                      <a:pPr marL="285750" indent="-285750">
                        <a:buFont typeface="Arial" panose="020B0604020202020204" pitchFamily="34" charset="0"/>
                        <a:buChar char="•"/>
                      </a:pPr>
                      <a:r>
                        <a:rPr lang="en-GB" dirty="0">
                          <a:latin typeface="PrimaryCheynes" panose="020B0500000000000000" pitchFamily="34" charset="0"/>
                        </a:rPr>
                        <a:t>Choose Addition</a:t>
                      </a:r>
                    </a:p>
                    <a:p>
                      <a:pPr marL="285750" indent="-285750">
                        <a:buFont typeface="Arial" panose="020B0604020202020204" pitchFamily="34" charset="0"/>
                        <a:buChar char="•"/>
                      </a:pPr>
                      <a:r>
                        <a:rPr lang="en-GB" dirty="0">
                          <a:latin typeface="PrimaryCheynes" panose="020B0500000000000000" pitchFamily="34" charset="0"/>
                        </a:rPr>
                        <a:t>Choose Three-Digit Numbers + Tens</a:t>
                      </a:r>
                    </a:p>
                    <a:p>
                      <a:pPr marL="285750" indent="-285750">
                        <a:buFont typeface="Arial" panose="020B0604020202020204" pitchFamily="34" charset="0"/>
                        <a:buChar char="•"/>
                      </a:pPr>
                      <a:r>
                        <a:rPr lang="en-GB" sz="1800" dirty="0">
                          <a:latin typeface="PrimaryCheynes" panose="020B0500000000000000" pitchFamily="34" charset="0"/>
                        </a:rPr>
                        <a:t>Choose manual so you can control the time limit.</a:t>
                      </a:r>
                    </a:p>
                    <a:p>
                      <a:pPr marL="285750" indent="-285750">
                        <a:buFont typeface="Arial" panose="020B0604020202020204" pitchFamily="34" charset="0"/>
                        <a:buChar char="•"/>
                      </a:pPr>
                      <a:r>
                        <a:rPr lang="en-GB" sz="1800" dirty="0">
                          <a:latin typeface="PrimaryCheynes" panose="020B0500000000000000" pitchFamily="34" charset="0"/>
                        </a:rPr>
                        <a:t>Mark your answers at the end.</a:t>
                      </a:r>
                    </a:p>
                    <a:p>
                      <a:endParaRPr lang="en-GB" dirty="0"/>
                    </a:p>
                  </a:txBody>
                  <a:tcPr/>
                </a:tc>
                <a:extLst>
                  <a:ext uri="{0D108BD9-81ED-4DB2-BD59-A6C34878D82A}">
                    <a16:rowId xmlns:a16="http://schemas.microsoft.com/office/drawing/2014/main" val="2541324755"/>
                  </a:ext>
                </a:extLst>
              </a:tr>
            </a:tbl>
          </a:graphicData>
        </a:graphic>
      </p:graphicFrame>
    </p:spTree>
    <p:extLst>
      <p:ext uri="{BB962C8B-B14F-4D97-AF65-F5344CB8AC3E}">
        <p14:creationId xmlns:p14="http://schemas.microsoft.com/office/powerpoint/2010/main" val="3843611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0E3B0-0D07-4C10-A31C-8B97DBEA9048}"/>
              </a:ext>
            </a:extLst>
          </p:cNvPr>
          <p:cNvSpPr>
            <a:spLocks noGrp="1"/>
          </p:cNvSpPr>
          <p:nvPr>
            <p:ph type="title"/>
          </p:nvPr>
        </p:nvSpPr>
        <p:spPr>
          <a:xfrm>
            <a:off x="124240" y="262079"/>
            <a:ext cx="9603275" cy="1049235"/>
          </a:xfrm>
        </p:spPr>
        <p:txBody>
          <a:bodyPr/>
          <a:lstStyle/>
          <a:p>
            <a:r>
              <a:rPr lang="en-GB" dirty="0"/>
              <a:t>Weekly Journal</a:t>
            </a:r>
          </a:p>
        </p:txBody>
      </p:sp>
      <p:sp>
        <p:nvSpPr>
          <p:cNvPr id="3" name="Content Placeholder 2">
            <a:extLst>
              <a:ext uri="{FF2B5EF4-FFF2-40B4-BE49-F238E27FC236}">
                <a16:creationId xmlns:a16="http://schemas.microsoft.com/office/drawing/2014/main" id="{B20F1F11-E072-42E8-88BB-C5DF580EA038}"/>
              </a:ext>
            </a:extLst>
          </p:cNvPr>
          <p:cNvSpPr>
            <a:spLocks noGrp="1"/>
          </p:cNvSpPr>
          <p:nvPr>
            <p:ph idx="1"/>
          </p:nvPr>
        </p:nvSpPr>
        <p:spPr>
          <a:xfrm>
            <a:off x="1294362" y="1395800"/>
            <a:ext cx="9603275" cy="3450613"/>
          </a:xfrm>
        </p:spPr>
        <p:txBody>
          <a:bodyPr>
            <a:normAutofit fontScale="92500" lnSpcReduction="10000"/>
          </a:bodyPr>
          <a:lstStyle/>
          <a:p>
            <a:r>
              <a:rPr lang="en-GB" dirty="0"/>
              <a:t>For the Weekly Journal we would like to hear about how you are experiencing your learning. </a:t>
            </a:r>
          </a:p>
          <a:p>
            <a:pPr marL="0" indent="0">
              <a:buNone/>
            </a:pPr>
            <a:endParaRPr lang="en-GB" dirty="0"/>
          </a:p>
          <a:p>
            <a:r>
              <a:rPr lang="en-GB" dirty="0"/>
              <a:t>In your jotters please tell us what has been your favourite thing you have done in learning this week and tell us why. Have you enjoyed completing your learning at home with family? Do you enjoy going at your own pace?</a:t>
            </a:r>
          </a:p>
          <a:p>
            <a:r>
              <a:rPr lang="en-GB" dirty="0"/>
              <a:t>We would also like to know if there has been anything you have missed not being in school. Do you miss your friends? Do you miss your teachers? </a:t>
            </a:r>
          </a:p>
          <a:p>
            <a:r>
              <a:rPr lang="en-GB" dirty="0"/>
              <a:t>If you have the know how and would rather make a video of yourself we would be more than happy to receive these to know how you are getting on and see your smiling faces.</a:t>
            </a:r>
          </a:p>
        </p:txBody>
      </p:sp>
    </p:spTree>
    <p:extLst>
      <p:ext uri="{BB962C8B-B14F-4D97-AF65-F5344CB8AC3E}">
        <p14:creationId xmlns:p14="http://schemas.microsoft.com/office/powerpoint/2010/main" val="727689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82E23A-85DD-4BA5-9218-25C2E335C569}"/>
              </a:ext>
            </a:extLst>
          </p:cNvPr>
          <p:cNvSpPr txBox="1"/>
          <p:nvPr/>
        </p:nvSpPr>
        <p:spPr>
          <a:xfrm>
            <a:off x="154982" y="232474"/>
            <a:ext cx="2224008" cy="584775"/>
          </a:xfrm>
          <a:prstGeom prst="rect">
            <a:avLst/>
          </a:prstGeom>
          <a:noFill/>
        </p:spPr>
        <p:txBody>
          <a:bodyPr wrap="square" rtlCol="0">
            <a:spAutoFit/>
          </a:bodyPr>
          <a:lstStyle/>
          <a:p>
            <a:r>
              <a:rPr lang="en-GB" sz="3200" b="1" u="sng" dirty="0"/>
              <a:t>P.E</a:t>
            </a:r>
          </a:p>
        </p:txBody>
      </p:sp>
      <p:sp>
        <p:nvSpPr>
          <p:cNvPr id="3" name="TextBox 2">
            <a:extLst>
              <a:ext uri="{FF2B5EF4-FFF2-40B4-BE49-F238E27FC236}">
                <a16:creationId xmlns:a16="http://schemas.microsoft.com/office/drawing/2014/main" id="{59B8358A-3F50-4D9D-9DDF-9246C32016F6}"/>
              </a:ext>
            </a:extLst>
          </p:cNvPr>
          <p:cNvSpPr txBox="1"/>
          <p:nvPr/>
        </p:nvSpPr>
        <p:spPr>
          <a:xfrm>
            <a:off x="154982" y="977707"/>
            <a:ext cx="8153066" cy="369332"/>
          </a:xfrm>
          <a:prstGeom prst="rect">
            <a:avLst/>
          </a:prstGeom>
          <a:noFill/>
        </p:spPr>
        <p:txBody>
          <a:bodyPr wrap="none" rtlCol="0">
            <a:spAutoFit/>
          </a:bodyPr>
          <a:lstStyle/>
          <a:p>
            <a:r>
              <a:rPr lang="en-GB" dirty="0"/>
              <a:t>Follow the link to Joe Wicks P.E Lesson. Watch the video and complete the activities.  </a:t>
            </a:r>
          </a:p>
        </p:txBody>
      </p:sp>
      <p:sp>
        <p:nvSpPr>
          <p:cNvPr id="4" name="TextBox 3">
            <a:extLst>
              <a:ext uri="{FF2B5EF4-FFF2-40B4-BE49-F238E27FC236}">
                <a16:creationId xmlns:a16="http://schemas.microsoft.com/office/drawing/2014/main" id="{6E08CAF2-BBDC-43B2-A6C8-EA7D822DC3E1}"/>
              </a:ext>
            </a:extLst>
          </p:cNvPr>
          <p:cNvSpPr txBox="1"/>
          <p:nvPr/>
        </p:nvSpPr>
        <p:spPr>
          <a:xfrm>
            <a:off x="596684" y="5326295"/>
            <a:ext cx="7656162" cy="369332"/>
          </a:xfrm>
          <a:prstGeom prst="rect">
            <a:avLst/>
          </a:prstGeom>
          <a:noFill/>
        </p:spPr>
        <p:txBody>
          <a:bodyPr wrap="square" rtlCol="0">
            <a:spAutoFit/>
          </a:bodyPr>
          <a:lstStyle/>
          <a:p>
            <a:r>
              <a:rPr lang="en-GB" dirty="0">
                <a:hlinkClick r:id="rId2"/>
              </a:rPr>
              <a:t>https://www.youtube.com/watch?v=hnOtrnh80hs</a:t>
            </a:r>
            <a:endParaRPr lang="en-GB" dirty="0"/>
          </a:p>
        </p:txBody>
      </p:sp>
      <p:pic>
        <p:nvPicPr>
          <p:cNvPr id="7" name="Picture 6" descr="A picture containing floor&#10;&#10;Description automatically generated">
            <a:extLst>
              <a:ext uri="{FF2B5EF4-FFF2-40B4-BE49-F238E27FC236}">
                <a16:creationId xmlns:a16="http://schemas.microsoft.com/office/drawing/2014/main" id="{D92FEFD3-620E-4894-98C3-4A0F2FC3A1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986" y="1347039"/>
            <a:ext cx="9429750" cy="3924160"/>
          </a:xfrm>
          <a:prstGeom prst="rect">
            <a:avLst/>
          </a:prstGeom>
        </p:spPr>
      </p:pic>
    </p:spTree>
    <p:extLst>
      <p:ext uri="{BB962C8B-B14F-4D97-AF65-F5344CB8AC3E}">
        <p14:creationId xmlns:p14="http://schemas.microsoft.com/office/powerpoint/2010/main" val="47094680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TotalTime>
  <Words>471</Words>
  <Application>Microsoft Office PowerPoint</Application>
  <PresentationFormat>Widescreen</PresentationFormat>
  <Paragraphs>62</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Gill Sans MT</vt:lpstr>
      <vt:lpstr>PrimaryCheynes</vt:lpstr>
      <vt:lpstr>Gallery</vt:lpstr>
      <vt:lpstr>St Mary’s RC primary school  Friday 15.01.21</vt:lpstr>
      <vt:lpstr>PowerPoint Presentation</vt:lpstr>
      <vt:lpstr>Literacy - Handwriting </vt:lpstr>
      <vt:lpstr>PowerPoint Presentation</vt:lpstr>
      <vt:lpstr>PowerPoint Presentation</vt:lpstr>
      <vt:lpstr>Numeracy</vt:lpstr>
      <vt:lpstr>Numeracy https://www.topmarks.co.uk/maths-games/daily10 </vt:lpstr>
      <vt:lpstr>Weekly Journal</vt:lpstr>
      <vt:lpstr>PowerPoint Presentation</vt:lpstr>
      <vt:lpstr>Night time prayer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Mary’s RC primary school  Tuesday 26th May 2020</dc:title>
  <dc:creator>lgavine663</dc:creator>
  <cp:lastModifiedBy>Dale Samson</cp:lastModifiedBy>
  <cp:revision>32</cp:revision>
  <dcterms:created xsi:type="dcterms:W3CDTF">2020-05-20T12:07:01Z</dcterms:created>
  <dcterms:modified xsi:type="dcterms:W3CDTF">2021-01-13T09:55:53Z</dcterms:modified>
</cp:coreProperties>
</file>