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0" r:id="rId3"/>
    <p:sldId id="317" r:id="rId4"/>
    <p:sldId id="309" r:id="rId5"/>
    <p:sldId id="312" r:id="rId6"/>
    <p:sldId id="319" r:id="rId7"/>
    <p:sldId id="318" r:id="rId8"/>
    <p:sldId id="313" r:id="rId9"/>
    <p:sldId id="314" r:id="rId10"/>
    <p:sldId id="315" r:id="rId11"/>
    <p:sldId id="316" r:id="rId12"/>
    <p:sldId id="32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8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5DB16-F9B8-4937-996E-E106977E8B62}"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511ED-38A7-4131-9D47-CAE0463EDD77}" type="slidenum">
              <a:rPr lang="en-GB" smtClean="0"/>
              <a:t>‹#›</a:t>
            </a:fld>
            <a:endParaRPr lang="en-GB"/>
          </a:p>
        </p:txBody>
      </p:sp>
    </p:spTree>
    <p:extLst>
      <p:ext uri="{BB962C8B-B14F-4D97-AF65-F5344CB8AC3E}">
        <p14:creationId xmlns:p14="http://schemas.microsoft.com/office/powerpoint/2010/main" val="7432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02AFF043-220E-4EF7-8BBD-9D1D08CEFC39}"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05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5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21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723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23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01C85-DD0C-4BA5-9655-ED13E621930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111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01C85-DD0C-4BA5-9655-ED13E621930C}"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AFF043-220E-4EF7-8BBD-9D1D08CEFC39}"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90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01C85-DD0C-4BA5-9655-ED13E621930C}"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AFF043-220E-4EF7-8BBD-9D1D08CEFC39}"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77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01C85-DD0C-4BA5-9655-ED13E621930C}"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AFF043-220E-4EF7-8BBD-9D1D08CEFC39}" type="slidenum">
              <a:rPr lang="en-GB" smtClean="0"/>
              <a:t>‹#›</a:t>
            </a:fld>
            <a:endParaRPr lang="en-GB"/>
          </a:p>
        </p:txBody>
      </p:sp>
    </p:spTree>
    <p:extLst>
      <p:ext uri="{BB962C8B-B14F-4D97-AF65-F5344CB8AC3E}">
        <p14:creationId xmlns:p14="http://schemas.microsoft.com/office/powerpoint/2010/main" val="336301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E01C85-DD0C-4BA5-9655-ED13E621930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42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E01C85-DD0C-4BA5-9655-ED13E621930C}" type="datetimeFigureOut">
              <a:rPr lang="en-GB" smtClean="0"/>
              <a:t>13/01/2021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456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E01C85-DD0C-4BA5-9655-ED13E621930C}" type="datetimeFigureOut">
              <a:rPr lang="en-GB" smtClean="0"/>
              <a:t>13/01/2021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AFF043-220E-4EF7-8BBD-9D1D08CEFC39}"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98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File:Chilli_pepper_4.sv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Rb__4XB3AO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02E1468SdH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n0jdae32TF0" TargetMode="Externa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webenglish.se/gruffal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publicdomainpictures.net/view-image.php?image=155188&amp;picture=blue-monster"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File:Chilli_pepper_4.sv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File:Chilli_pepper_4.sv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1">
            <a:extLst>
              <a:ext uri="{FF2B5EF4-FFF2-40B4-BE49-F238E27FC236}">
                <a16:creationId xmlns:a16="http://schemas.microsoft.com/office/drawing/2014/main" id="{F5CADCA8-2942-497A-8C7C-F3050F6FCD0C}"/>
              </a:ext>
            </a:extLst>
          </p:cNvPr>
          <p:cNvSpPr>
            <a:spLocks noGrp="1"/>
          </p:cNvSpPr>
          <p:nvPr>
            <p:ph type="ctrTitle"/>
          </p:nvPr>
        </p:nvSpPr>
        <p:spPr>
          <a:xfrm>
            <a:off x="5770072" y="964769"/>
            <a:ext cx="4966432" cy="2376915"/>
          </a:xfrm>
        </p:spPr>
        <p:txBody>
          <a:bodyPr>
            <a:normAutofit/>
          </a:bodyPr>
          <a:lstStyle/>
          <a:p>
            <a:r>
              <a:rPr lang="en-GB" sz="4200" dirty="0"/>
              <a:t>St Mary’s RC primary school </a:t>
            </a:r>
            <a:br>
              <a:rPr lang="en-GB" sz="4200" dirty="0"/>
            </a:br>
            <a:r>
              <a:rPr lang="en-GB" sz="4200" dirty="0"/>
              <a:t>Thursday 14.01.21</a:t>
            </a:r>
            <a:endParaRPr lang="en-US" sz="4200" dirty="0"/>
          </a:p>
        </p:txBody>
      </p:sp>
      <p:sp>
        <p:nvSpPr>
          <p:cNvPr id="7" name="Subtitle 6">
            <a:extLst>
              <a:ext uri="{FF2B5EF4-FFF2-40B4-BE49-F238E27FC236}">
                <a16:creationId xmlns:a16="http://schemas.microsoft.com/office/drawing/2014/main" id="{B5EB4A20-0EE9-4ACC-B46C-5E53D0378A07}"/>
              </a:ext>
            </a:extLst>
          </p:cNvPr>
          <p:cNvSpPr>
            <a:spLocks noGrp="1"/>
          </p:cNvSpPr>
          <p:nvPr>
            <p:ph type="subTitle" idx="1"/>
          </p:nvPr>
        </p:nvSpPr>
        <p:spPr>
          <a:xfrm>
            <a:off x="5770074" y="3529159"/>
            <a:ext cx="4972063" cy="1612688"/>
          </a:xfrm>
        </p:spPr>
        <p:txBody>
          <a:bodyPr>
            <a:normAutofit/>
          </a:bodyPr>
          <a:lstStyle/>
          <a:p>
            <a:r>
              <a:rPr lang="en-GB" dirty="0"/>
              <a:t>P3 and P4</a:t>
            </a:r>
          </a:p>
        </p:txBody>
      </p:sp>
      <p:grpSp>
        <p:nvGrpSpPr>
          <p:cNvPr id="19" name="Group 18">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20" name="Rectangle 19">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2">
            <a:extLst>
              <a:ext uri="{FF2B5EF4-FFF2-40B4-BE49-F238E27FC236}">
                <a16:creationId xmlns:a16="http://schemas.microsoft.com/office/drawing/2014/main" id="{7E30C0D8-AD45-47DE-ACC1-AA48F84CA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1171"/>
          <a:stretch/>
        </p:blipFill>
        <p:spPr bwMode="auto">
          <a:xfrm>
            <a:off x="1271223" y="1116345"/>
            <a:ext cx="336214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8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656415-7677-4A9C-BA2A-9E9C71686C95}"/>
              </a:ext>
            </a:extLst>
          </p:cNvPr>
          <p:cNvSpPr txBox="1"/>
          <p:nvPr/>
        </p:nvSpPr>
        <p:spPr>
          <a:xfrm>
            <a:off x="333652" y="329382"/>
            <a:ext cx="9562016" cy="1584659"/>
          </a:xfrm>
          <a:prstGeom prst="rect">
            <a:avLst/>
          </a:prstGeom>
          <a:noFill/>
        </p:spPr>
        <p:txBody>
          <a:bodyPr wrap="square" rtlCol="0">
            <a:spAutoFit/>
          </a:bodyPr>
          <a:lstStyle/>
          <a:p>
            <a:r>
              <a:rPr lang="en-GB" sz="3200" dirty="0"/>
              <a:t>There are twelve months in a year. I want you to organise them in order starting with January, then answer the following questions:</a:t>
            </a:r>
          </a:p>
        </p:txBody>
      </p:sp>
      <p:pic>
        <p:nvPicPr>
          <p:cNvPr id="6" name="Picture 5">
            <a:extLst>
              <a:ext uri="{FF2B5EF4-FFF2-40B4-BE49-F238E27FC236}">
                <a16:creationId xmlns:a16="http://schemas.microsoft.com/office/drawing/2014/main" id="{0A531784-9A56-4C3F-883C-E855BBF72F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431069" y="176982"/>
            <a:ext cx="936710" cy="840658"/>
          </a:xfrm>
          <a:prstGeom prst="rect">
            <a:avLst/>
          </a:prstGeom>
        </p:spPr>
      </p:pic>
      <p:pic>
        <p:nvPicPr>
          <p:cNvPr id="7" name="Picture 6">
            <a:extLst>
              <a:ext uri="{FF2B5EF4-FFF2-40B4-BE49-F238E27FC236}">
                <a16:creationId xmlns:a16="http://schemas.microsoft.com/office/drawing/2014/main" id="{3A20A113-96B8-440A-9EBD-4D3CD8113D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83469" y="329382"/>
            <a:ext cx="936710" cy="840658"/>
          </a:xfrm>
          <a:prstGeom prst="rect">
            <a:avLst/>
          </a:prstGeom>
        </p:spPr>
      </p:pic>
      <p:pic>
        <p:nvPicPr>
          <p:cNvPr id="8" name="Picture 7">
            <a:extLst>
              <a:ext uri="{FF2B5EF4-FFF2-40B4-BE49-F238E27FC236}">
                <a16:creationId xmlns:a16="http://schemas.microsoft.com/office/drawing/2014/main" id="{FB7455F1-AA0C-4755-BD98-901192E7B42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5869" y="481782"/>
            <a:ext cx="936710" cy="840658"/>
          </a:xfrm>
          <a:prstGeom prst="rect">
            <a:avLst/>
          </a:prstGeom>
        </p:spPr>
      </p:pic>
      <p:sp>
        <p:nvSpPr>
          <p:cNvPr id="9" name="TextBox 8">
            <a:extLst>
              <a:ext uri="{FF2B5EF4-FFF2-40B4-BE49-F238E27FC236}">
                <a16:creationId xmlns:a16="http://schemas.microsoft.com/office/drawing/2014/main" id="{CD3D05FC-9592-4890-98B4-2670E3F74189}"/>
              </a:ext>
            </a:extLst>
          </p:cNvPr>
          <p:cNvSpPr txBox="1"/>
          <p:nvPr/>
        </p:nvSpPr>
        <p:spPr>
          <a:xfrm>
            <a:off x="333652" y="2107769"/>
            <a:ext cx="8915902" cy="369332"/>
          </a:xfrm>
          <a:prstGeom prst="rect">
            <a:avLst/>
          </a:prstGeom>
          <a:noFill/>
        </p:spPr>
        <p:txBody>
          <a:bodyPr wrap="none" rtlCol="0">
            <a:spAutoFit/>
          </a:bodyPr>
          <a:lstStyle/>
          <a:p>
            <a:r>
              <a:rPr lang="en-GB" dirty="0">
                <a:solidFill>
                  <a:srgbClr val="FF0000"/>
                </a:solidFill>
              </a:rPr>
              <a:t>January</a:t>
            </a:r>
            <a:r>
              <a:rPr lang="en-GB" dirty="0"/>
              <a:t> </a:t>
            </a:r>
            <a:r>
              <a:rPr lang="en-GB" dirty="0">
                <a:solidFill>
                  <a:srgbClr val="0000FF"/>
                </a:solidFill>
              </a:rPr>
              <a:t>November</a:t>
            </a:r>
            <a:r>
              <a:rPr lang="en-GB" dirty="0"/>
              <a:t> </a:t>
            </a:r>
            <a:r>
              <a:rPr lang="en-GB" dirty="0">
                <a:solidFill>
                  <a:srgbClr val="FF9900"/>
                </a:solidFill>
              </a:rPr>
              <a:t>May</a:t>
            </a:r>
            <a:r>
              <a:rPr lang="en-GB" dirty="0"/>
              <a:t> </a:t>
            </a:r>
            <a:r>
              <a:rPr lang="en-GB" dirty="0">
                <a:solidFill>
                  <a:schemeClr val="accent3">
                    <a:lumMod val="75000"/>
                  </a:schemeClr>
                </a:solidFill>
              </a:rPr>
              <a:t>June</a:t>
            </a:r>
            <a:r>
              <a:rPr lang="en-GB" dirty="0"/>
              <a:t> </a:t>
            </a:r>
            <a:r>
              <a:rPr lang="en-GB" dirty="0">
                <a:solidFill>
                  <a:srgbClr val="00B050"/>
                </a:solidFill>
              </a:rPr>
              <a:t>April</a:t>
            </a:r>
            <a:r>
              <a:rPr lang="en-GB" dirty="0"/>
              <a:t> </a:t>
            </a:r>
            <a:r>
              <a:rPr lang="en-GB" dirty="0">
                <a:solidFill>
                  <a:srgbClr val="FF0000"/>
                </a:solidFill>
              </a:rPr>
              <a:t>October</a:t>
            </a:r>
            <a:r>
              <a:rPr lang="en-GB" dirty="0"/>
              <a:t> </a:t>
            </a:r>
            <a:r>
              <a:rPr lang="en-GB" dirty="0">
                <a:solidFill>
                  <a:srgbClr val="0000FF"/>
                </a:solidFill>
              </a:rPr>
              <a:t>December</a:t>
            </a:r>
            <a:r>
              <a:rPr lang="en-GB" dirty="0"/>
              <a:t> </a:t>
            </a:r>
            <a:r>
              <a:rPr lang="en-GB" dirty="0">
                <a:solidFill>
                  <a:srgbClr val="FF9900"/>
                </a:solidFill>
              </a:rPr>
              <a:t>March </a:t>
            </a:r>
            <a:r>
              <a:rPr lang="en-GB" dirty="0">
                <a:solidFill>
                  <a:srgbClr val="7030A0"/>
                </a:solidFill>
              </a:rPr>
              <a:t>August</a:t>
            </a:r>
            <a:r>
              <a:rPr lang="en-GB" dirty="0">
                <a:solidFill>
                  <a:srgbClr val="00B050"/>
                </a:solidFill>
              </a:rPr>
              <a:t> July </a:t>
            </a:r>
            <a:r>
              <a:rPr lang="en-GB" dirty="0">
                <a:solidFill>
                  <a:srgbClr val="FF0000"/>
                </a:solidFill>
              </a:rPr>
              <a:t>September</a:t>
            </a:r>
            <a:r>
              <a:rPr lang="en-GB" dirty="0"/>
              <a:t> </a:t>
            </a:r>
            <a:r>
              <a:rPr lang="en-GB" dirty="0">
                <a:solidFill>
                  <a:srgbClr val="0000FF"/>
                </a:solidFill>
              </a:rPr>
              <a:t>February</a:t>
            </a:r>
          </a:p>
        </p:txBody>
      </p:sp>
      <p:sp>
        <p:nvSpPr>
          <p:cNvPr id="10" name="TextBox 9">
            <a:extLst>
              <a:ext uri="{FF2B5EF4-FFF2-40B4-BE49-F238E27FC236}">
                <a16:creationId xmlns:a16="http://schemas.microsoft.com/office/drawing/2014/main" id="{4ED5501F-977C-4EAC-8F59-78986AD0F8A7}"/>
              </a:ext>
            </a:extLst>
          </p:cNvPr>
          <p:cNvSpPr txBox="1"/>
          <p:nvPr/>
        </p:nvSpPr>
        <p:spPr>
          <a:xfrm>
            <a:off x="542441" y="3244334"/>
            <a:ext cx="6071214" cy="2308324"/>
          </a:xfrm>
          <a:prstGeom prst="rect">
            <a:avLst/>
          </a:prstGeom>
          <a:noFill/>
        </p:spPr>
        <p:txBody>
          <a:bodyPr wrap="none" rtlCol="0">
            <a:spAutoFit/>
          </a:bodyPr>
          <a:lstStyle/>
          <a:p>
            <a:pPr marL="342900" indent="-342900">
              <a:buAutoNum type="arabicPeriod"/>
            </a:pPr>
            <a:r>
              <a:rPr lang="en-GB" dirty="0"/>
              <a:t>Which month is 2 months after June?</a:t>
            </a:r>
          </a:p>
          <a:p>
            <a:pPr marL="342900" indent="-342900">
              <a:buAutoNum type="arabicPeriod"/>
            </a:pPr>
            <a:r>
              <a:rPr lang="en-GB" dirty="0"/>
              <a:t>Which month is 4 months before December?</a:t>
            </a:r>
          </a:p>
          <a:p>
            <a:pPr marL="342900" indent="-342900">
              <a:buAutoNum type="arabicPeriod"/>
            </a:pPr>
            <a:r>
              <a:rPr lang="en-GB" dirty="0"/>
              <a:t>Which month is the 10</a:t>
            </a:r>
            <a:r>
              <a:rPr lang="en-GB" baseline="30000" dirty="0"/>
              <a:t>th</a:t>
            </a:r>
            <a:r>
              <a:rPr lang="en-GB" dirty="0"/>
              <a:t> month of the year?</a:t>
            </a:r>
          </a:p>
          <a:p>
            <a:pPr marL="342900" indent="-342900">
              <a:buAutoNum type="arabicPeriod"/>
            </a:pPr>
            <a:r>
              <a:rPr lang="en-GB" dirty="0"/>
              <a:t>Which month the 4</a:t>
            </a:r>
            <a:r>
              <a:rPr lang="en-GB" baseline="30000" dirty="0"/>
              <a:t>th</a:t>
            </a:r>
            <a:r>
              <a:rPr lang="en-GB" dirty="0"/>
              <a:t> month of the year?</a:t>
            </a:r>
          </a:p>
          <a:p>
            <a:pPr marL="342900" indent="-342900">
              <a:buAutoNum type="arabicPeriod"/>
            </a:pPr>
            <a:r>
              <a:rPr lang="en-GB" dirty="0"/>
              <a:t>Which month is your favourite month of the year and why?</a:t>
            </a:r>
          </a:p>
          <a:p>
            <a:pPr marL="285750" indent="-285750">
              <a:buFontTx/>
              <a:buChar char="-"/>
            </a:pPr>
            <a:r>
              <a:rPr lang="en-GB" dirty="0"/>
              <a:t>Is it because of the type of weather you get in this month?</a:t>
            </a:r>
          </a:p>
          <a:p>
            <a:pPr marL="285750" indent="-285750">
              <a:buFontTx/>
              <a:buChar char="-"/>
            </a:pPr>
            <a:r>
              <a:rPr lang="en-GB" dirty="0"/>
              <a:t>Is there a special holiday in this month?</a:t>
            </a:r>
          </a:p>
          <a:p>
            <a:pPr marL="285750" indent="-285750">
              <a:buFontTx/>
              <a:buChar char="-"/>
            </a:pPr>
            <a:r>
              <a:rPr lang="en-GB" dirty="0"/>
              <a:t>Is your birthday in this month?</a:t>
            </a:r>
          </a:p>
        </p:txBody>
      </p:sp>
    </p:spTree>
    <p:extLst>
      <p:ext uri="{BB962C8B-B14F-4D97-AF65-F5344CB8AC3E}">
        <p14:creationId xmlns:p14="http://schemas.microsoft.com/office/powerpoint/2010/main" val="282325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D76ECA-FBC3-4BF0-901B-0531A1F128A2}"/>
              </a:ext>
            </a:extLst>
          </p:cNvPr>
          <p:cNvSpPr txBox="1"/>
          <p:nvPr/>
        </p:nvSpPr>
        <p:spPr>
          <a:xfrm>
            <a:off x="627682" y="449451"/>
            <a:ext cx="6772760" cy="4893647"/>
          </a:xfrm>
          <a:prstGeom prst="rect">
            <a:avLst/>
          </a:prstGeom>
          <a:noFill/>
        </p:spPr>
        <p:txBody>
          <a:bodyPr wrap="square" rtlCol="0">
            <a:spAutoFit/>
          </a:bodyPr>
          <a:lstStyle/>
          <a:p>
            <a:r>
              <a:rPr lang="en-GB" sz="2400" b="1" u="sng" dirty="0"/>
              <a:t>RME</a:t>
            </a:r>
          </a:p>
          <a:p>
            <a:endParaRPr lang="en-GB" dirty="0"/>
          </a:p>
          <a:p>
            <a:r>
              <a:rPr lang="en-GB" dirty="0"/>
              <a:t>Please watch the following video which is about new beginnings. Douglas discusses with us how through God we can become better people and be forgiven for the things we have done wrong.</a:t>
            </a:r>
          </a:p>
          <a:p>
            <a:endParaRPr lang="en-GB" dirty="0"/>
          </a:p>
          <a:p>
            <a:r>
              <a:rPr lang="en-GB" dirty="0"/>
              <a:t>As this is the start of a new year there might be some things you think you might want to do differently this year and we call those this a New Years Resolution. </a:t>
            </a:r>
          </a:p>
          <a:p>
            <a:endParaRPr lang="en-GB" dirty="0"/>
          </a:p>
          <a:p>
            <a:r>
              <a:rPr lang="en-GB" dirty="0"/>
              <a:t>Your task will be to watch the clip of Douglas the in your jotters write down three things you will try to do differently this year.</a:t>
            </a:r>
          </a:p>
          <a:p>
            <a:endParaRPr lang="en-GB" dirty="0"/>
          </a:p>
          <a:p>
            <a:r>
              <a:rPr lang="en-GB" dirty="0"/>
              <a:t>This could be something that helps your parents/carers and home, something that helps your teachers at school or something that will help you be the best you can be . </a:t>
            </a:r>
          </a:p>
          <a:p>
            <a:endParaRPr lang="en-GB" dirty="0"/>
          </a:p>
        </p:txBody>
      </p:sp>
      <p:sp>
        <p:nvSpPr>
          <p:cNvPr id="6" name="TextBox 5">
            <a:extLst>
              <a:ext uri="{FF2B5EF4-FFF2-40B4-BE49-F238E27FC236}">
                <a16:creationId xmlns:a16="http://schemas.microsoft.com/office/drawing/2014/main" id="{5C6EF48B-74E1-4F5E-BA13-FE3DDF77F667}"/>
              </a:ext>
            </a:extLst>
          </p:cNvPr>
          <p:cNvSpPr txBox="1"/>
          <p:nvPr/>
        </p:nvSpPr>
        <p:spPr>
          <a:xfrm>
            <a:off x="6943241" y="4973766"/>
            <a:ext cx="4993034" cy="369332"/>
          </a:xfrm>
          <a:prstGeom prst="rect">
            <a:avLst/>
          </a:prstGeom>
          <a:noFill/>
        </p:spPr>
        <p:txBody>
          <a:bodyPr wrap="none" rtlCol="0">
            <a:spAutoFit/>
          </a:bodyPr>
          <a:lstStyle/>
          <a:p>
            <a:r>
              <a:rPr lang="en-GB" dirty="0">
                <a:hlinkClick r:id="rId2"/>
              </a:rPr>
              <a:t>https://www.youtube.com/watch?v=Rb__4XB3AOg</a:t>
            </a:r>
            <a:endParaRPr lang="en-GB" dirty="0"/>
          </a:p>
        </p:txBody>
      </p:sp>
      <p:pic>
        <p:nvPicPr>
          <p:cNvPr id="8" name="Picture 7" descr="Text&#10;&#10;Description automatically generated with medium confidence">
            <a:extLst>
              <a:ext uri="{FF2B5EF4-FFF2-40B4-BE49-F238E27FC236}">
                <a16:creationId xmlns:a16="http://schemas.microsoft.com/office/drawing/2014/main" id="{A980F669-1C05-4A9D-A0F6-665E260E1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9" y="526942"/>
            <a:ext cx="4252566" cy="4029560"/>
          </a:xfrm>
          <a:prstGeom prst="rect">
            <a:avLst/>
          </a:prstGeom>
        </p:spPr>
      </p:pic>
    </p:spTree>
    <p:extLst>
      <p:ext uri="{BB962C8B-B14F-4D97-AF65-F5344CB8AC3E}">
        <p14:creationId xmlns:p14="http://schemas.microsoft.com/office/powerpoint/2010/main" val="195267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2E23A-85DD-4BA5-9218-25C2E335C569}"/>
              </a:ext>
            </a:extLst>
          </p:cNvPr>
          <p:cNvSpPr txBox="1"/>
          <p:nvPr/>
        </p:nvSpPr>
        <p:spPr>
          <a:xfrm>
            <a:off x="154982" y="232474"/>
            <a:ext cx="2224008" cy="584775"/>
          </a:xfrm>
          <a:prstGeom prst="rect">
            <a:avLst/>
          </a:prstGeom>
          <a:noFill/>
        </p:spPr>
        <p:txBody>
          <a:bodyPr wrap="square" rtlCol="0">
            <a:spAutoFit/>
          </a:bodyPr>
          <a:lstStyle/>
          <a:p>
            <a:r>
              <a:rPr lang="en-GB" sz="3200" b="1" u="sng" dirty="0"/>
              <a:t>P.E</a:t>
            </a:r>
          </a:p>
        </p:txBody>
      </p:sp>
      <p:sp>
        <p:nvSpPr>
          <p:cNvPr id="3" name="TextBox 2">
            <a:extLst>
              <a:ext uri="{FF2B5EF4-FFF2-40B4-BE49-F238E27FC236}">
                <a16:creationId xmlns:a16="http://schemas.microsoft.com/office/drawing/2014/main" id="{59B8358A-3F50-4D9D-9DDF-9246C32016F6}"/>
              </a:ext>
            </a:extLst>
          </p:cNvPr>
          <p:cNvSpPr txBox="1"/>
          <p:nvPr/>
        </p:nvSpPr>
        <p:spPr>
          <a:xfrm>
            <a:off x="154982" y="1201118"/>
            <a:ext cx="6825395" cy="369332"/>
          </a:xfrm>
          <a:prstGeom prst="rect">
            <a:avLst/>
          </a:prstGeom>
          <a:noFill/>
        </p:spPr>
        <p:txBody>
          <a:bodyPr wrap="none" rtlCol="0">
            <a:spAutoFit/>
          </a:bodyPr>
          <a:lstStyle/>
          <a:p>
            <a:r>
              <a:rPr lang="en-GB" dirty="0"/>
              <a:t>Follow the link to Minecraft – Cosmic Yoga and complete the activities. </a:t>
            </a:r>
          </a:p>
        </p:txBody>
      </p:sp>
      <p:sp>
        <p:nvSpPr>
          <p:cNvPr id="4" name="TextBox 3">
            <a:extLst>
              <a:ext uri="{FF2B5EF4-FFF2-40B4-BE49-F238E27FC236}">
                <a16:creationId xmlns:a16="http://schemas.microsoft.com/office/drawing/2014/main" id="{6E08CAF2-BBDC-43B2-A6C8-EA7D822DC3E1}"/>
              </a:ext>
            </a:extLst>
          </p:cNvPr>
          <p:cNvSpPr txBox="1"/>
          <p:nvPr/>
        </p:nvSpPr>
        <p:spPr>
          <a:xfrm>
            <a:off x="674176" y="5327609"/>
            <a:ext cx="7656162" cy="369332"/>
          </a:xfrm>
          <a:prstGeom prst="rect">
            <a:avLst/>
          </a:prstGeom>
          <a:noFill/>
        </p:spPr>
        <p:txBody>
          <a:bodyPr wrap="square" rtlCol="0">
            <a:spAutoFit/>
          </a:bodyPr>
          <a:lstStyle/>
          <a:p>
            <a:r>
              <a:rPr lang="en-GB" dirty="0">
                <a:hlinkClick r:id="rId2"/>
              </a:rPr>
              <a:t>https://www.youtube.com/watch?v=02E1468SdHg</a:t>
            </a:r>
            <a:endParaRPr lang="en-GB" dirty="0"/>
          </a:p>
        </p:txBody>
      </p:sp>
      <p:pic>
        <p:nvPicPr>
          <p:cNvPr id="6" name="Picture 5" descr="A picture containing text, grass&#10;&#10;Description automatically generated">
            <a:extLst>
              <a:ext uri="{FF2B5EF4-FFF2-40B4-BE49-F238E27FC236}">
                <a16:creationId xmlns:a16="http://schemas.microsoft.com/office/drawing/2014/main" id="{6CC5F343-1C6C-4A60-9825-26AC74F21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76" y="1635071"/>
            <a:ext cx="10887560" cy="3626603"/>
          </a:xfrm>
          <a:prstGeom prst="rect">
            <a:avLst/>
          </a:prstGeom>
        </p:spPr>
      </p:pic>
    </p:spTree>
    <p:extLst>
      <p:ext uri="{BB962C8B-B14F-4D97-AF65-F5344CB8AC3E}">
        <p14:creationId xmlns:p14="http://schemas.microsoft.com/office/powerpoint/2010/main" val="47094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AE9A-952C-4B4D-B6B7-9ED08E3D0CE9}"/>
              </a:ext>
            </a:extLst>
          </p:cNvPr>
          <p:cNvSpPr>
            <a:spLocks noGrp="1"/>
          </p:cNvSpPr>
          <p:nvPr>
            <p:ph type="title"/>
          </p:nvPr>
        </p:nvSpPr>
        <p:spPr>
          <a:xfrm>
            <a:off x="1294362" y="1156211"/>
            <a:ext cx="9603275" cy="1049235"/>
          </a:xfrm>
        </p:spPr>
        <p:txBody>
          <a:bodyPr/>
          <a:lstStyle/>
          <a:p>
            <a:pPr algn="ctr"/>
            <a:r>
              <a:rPr lang="en-GB" dirty="0">
                <a:latin typeface="PrimaryCheynes" panose="020B0500000000000000" pitchFamily="34" charset="0"/>
              </a:rPr>
              <a:t>Night time prayer</a:t>
            </a:r>
            <a:endParaRPr lang="en-US"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5604C375-6C2E-ED42-B450-2FD82B74D3FE}"/>
              </a:ext>
            </a:extLst>
          </p:cNvPr>
          <p:cNvSpPr>
            <a:spLocks noGrp="1"/>
          </p:cNvSpPr>
          <p:nvPr>
            <p:ph idx="1"/>
          </p:nvPr>
        </p:nvSpPr>
        <p:spPr/>
        <p:txBody>
          <a:bodyPr>
            <a:normAutofit/>
          </a:bodyPr>
          <a:lstStyle/>
          <a:p>
            <a:pPr algn="ctr"/>
            <a:r>
              <a:rPr lang="en-US" sz="2400" dirty="0">
                <a:solidFill>
                  <a:srgbClr val="0B385D"/>
                </a:solidFill>
                <a:latin typeface="PrimaryCheynes" panose="020B0500000000000000" pitchFamily="34" charset="0"/>
              </a:rPr>
              <a:t>God our Father, I come to say</a:t>
            </a:r>
            <a:r>
              <a:rPr lang="en-GB" sz="2400" dirty="0">
                <a:solidFill>
                  <a:srgbClr val="0B385D"/>
                </a:solidFill>
                <a:latin typeface="PrimaryCheynes" panose="020B0500000000000000" pitchFamily="34" charset="0"/>
              </a:rPr>
              <a:t> thank</a:t>
            </a:r>
            <a:r>
              <a:rPr lang="en-US" sz="2400" dirty="0">
                <a:solidFill>
                  <a:srgbClr val="0B385D"/>
                </a:solidFill>
                <a:latin typeface="PrimaryCheynes" panose="020B0500000000000000" pitchFamily="34" charset="0"/>
              </a:rPr>
              <a:t> you for your love today.</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Thank you for my family</a:t>
            </a:r>
            <a:r>
              <a:rPr lang="en-GB" sz="2400" dirty="0">
                <a:solidFill>
                  <a:srgbClr val="0B385D"/>
                </a:solidFill>
                <a:latin typeface="PrimaryCheynes" panose="020B0500000000000000" pitchFamily="34" charset="0"/>
              </a:rPr>
              <a:t> and </a:t>
            </a:r>
            <a:r>
              <a:rPr lang="en-US" sz="2400" dirty="0">
                <a:solidFill>
                  <a:srgbClr val="0B385D"/>
                </a:solidFill>
                <a:latin typeface="PrimaryCheynes" panose="020B0500000000000000" pitchFamily="34" charset="0"/>
              </a:rPr>
              <a:t> all the friends you give to me.</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Guard me in the dark of night</a:t>
            </a:r>
            <a:r>
              <a:rPr lang="en-GB" sz="2400" dirty="0">
                <a:solidFill>
                  <a:srgbClr val="0B385D"/>
                </a:solidFill>
                <a:latin typeface="PrimaryCheynes" panose="020B0500000000000000" pitchFamily="34" charset="0"/>
              </a:rPr>
              <a:t> and</a:t>
            </a:r>
            <a:r>
              <a:rPr lang="en-US" sz="2400" dirty="0">
                <a:solidFill>
                  <a:srgbClr val="0B385D"/>
                </a:solidFill>
                <a:latin typeface="PrimaryCheynes" panose="020B0500000000000000" pitchFamily="34" charset="0"/>
              </a:rPr>
              <a:t> in the morning send your light.Amen.</a:t>
            </a:r>
            <a:endParaRPr lang="en-GB" sz="2800" dirty="0">
              <a:latin typeface="PrimaryCheynes" panose="020B0500000000000000" pitchFamily="34" charset="0"/>
            </a:endParaRPr>
          </a:p>
        </p:txBody>
      </p:sp>
    </p:spTree>
    <p:extLst>
      <p:ext uri="{BB962C8B-B14F-4D97-AF65-F5344CB8AC3E}">
        <p14:creationId xmlns:p14="http://schemas.microsoft.com/office/powerpoint/2010/main" val="35866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5D6-5D42-4DD3-A639-4E598A6F34A2}"/>
              </a:ext>
            </a:extLst>
          </p:cNvPr>
          <p:cNvSpPr txBox="1">
            <a:spLocks/>
          </p:cNvSpPr>
          <p:nvPr/>
        </p:nvSpPr>
        <p:spPr>
          <a:xfrm>
            <a:off x="3752973" y="342420"/>
            <a:ext cx="7645572"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latin typeface="PrimaryCheynes" panose="020B0500000000000000" pitchFamily="34" charset="0"/>
              </a:rPr>
              <a:t>Morning Prayer</a:t>
            </a:r>
            <a:endParaRPr lang="en-US" sz="3600"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CCC02865-2408-466A-9808-F75B42FBB235}"/>
              </a:ext>
            </a:extLst>
          </p:cNvPr>
          <p:cNvSpPr txBox="1">
            <a:spLocks/>
          </p:cNvSpPr>
          <p:nvPr/>
        </p:nvSpPr>
        <p:spPr>
          <a:xfrm>
            <a:off x="1173283" y="1391655"/>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GB" sz="2800" dirty="0">
                <a:latin typeface="PrimaryCheynes" panose="020B0500000000000000" pitchFamily="34" charset="0"/>
              </a:rPr>
              <a:t>Father in heaven you love me</a:t>
            </a:r>
          </a:p>
          <a:p>
            <a:pPr marL="0" indent="0" algn="ctr">
              <a:buNone/>
            </a:pPr>
            <a:r>
              <a:rPr lang="en-GB" sz="2800" dirty="0">
                <a:latin typeface="PrimaryCheynes" panose="020B0500000000000000" pitchFamily="34" charset="0"/>
              </a:rPr>
              <a:t>You are with me night and day</a:t>
            </a:r>
          </a:p>
          <a:p>
            <a:pPr marL="0" indent="0" algn="ctr">
              <a:buNone/>
            </a:pPr>
            <a:r>
              <a:rPr lang="en-GB" sz="2800" dirty="0">
                <a:latin typeface="PrimaryCheynes" panose="020B0500000000000000" pitchFamily="34" charset="0"/>
              </a:rPr>
              <a:t>I want to love you always</a:t>
            </a:r>
          </a:p>
          <a:p>
            <a:pPr marL="0" indent="0" algn="ctr">
              <a:buNone/>
            </a:pPr>
            <a:r>
              <a:rPr lang="en-GB" sz="2800" dirty="0">
                <a:latin typeface="PrimaryCheynes" panose="020B0500000000000000" pitchFamily="34" charset="0"/>
              </a:rPr>
              <a:t>In all I do and say</a:t>
            </a:r>
          </a:p>
          <a:p>
            <a:pPr marL="0" indent="0" algn="ctr">
              <a:buNone/>
            </a:pPr>
            <a:r>
              <a:rPr lang="en-GB" sz="2800" dirty="0">
                <a:latin typeface="PrimaryCheynes" panose="020B0500000000000000" pitchFamily="34" charset="0"/>
              </a:rPr>
              <a:t>I’ll try to please you Father</a:t>
            </a:r>
          </a:p>
          <a:p>
            <a:pPr marL="0" indent="0" algn="ctr">
              <a:buNone/>
            </a:pPr>
            <a:r>
              <a:rPr lang="en-GB" sz="2800" dirty="0">
                <a:latin typeface="PrimaryCheynes" panose="020B0500000000000000" pitchFamily="34" charset="0"/>
              </a:rPr>
              <a:t>Bless me through this day</a:t>
            </a:r>
          </a:p>
          <a:p>
            <a:pPr marL="0" indent="0" algn="ctr">
              <a:buNone/>
            </a:pPr>
            <a:r>
              <a:rPr lang="en-GB" sz="2800" dirty="0">
                <a:latin typeface="PrimaryCheynes" panose="020B0500000000000000" pitchFamily="34" charset="0"/>
              </a:rPr>
              <a:t>Amen</a:t>
            </a:r>
          </a:p>
        </p:txBody>
      </p:sp>
      <p:pic>
        <p:nvPicPr>
          <p:cNvPr id="4" name="Picture 4">
            <a:extLst>
              <a:ext uri="{FF2B5EF4-FFF2-40B4-BE49-F238E27FC236}">
                <a16:creationId xmlns:a16="http://schemas.microsoft.com/office/drawing/2014/main" id="{90594C09-5A6A-4C2B-8A9F-01CF36883F75}"/>
              </a:ext>
            </a:extLst>
          </p:cNvPr>
          <p:cNvPicPr>
            <a:picLocks noChangeAspect="1"/>
          </p:cNvPicPr>
          <p:nvPr/>
        </p:nvPicPr>
        <p:blipFill>
          <a:blip r:embed="rId2"/>
          <a:stretch>
            <a:fillRect/>
          </a:stretch>
        </p:blipFill>
        <p:spPr>
          <a:xfrm>
            <a:off x="0" y="0"/>
            <a:ext cx="1577009" cy="1577009"/>
          </a:xfrm>
          <a:prstGeom prst="rect">
            <a:avLst/>
          </a:prstGeom>
        </p:spPr>
      </p:pic>
    </p:spTree>
    <p:extLst>
      <p:ext uri="{BB962C8B-B14F-4D97-AF65-F5344CB8AC3E}">
        <p14:creationId xmlns:p14="http://schemas.microsoft.com/office/powerpoint/2010/main" val="108050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1074-4EA7-4FD6-9C15-AFEA3F340B73}"/>
              </a:ext>
            </a:extLst>
          </p:cNvPr>
          <p:cNvSpPr>
            <a:spLocks noGrp="1"/>
          </p:cNvSpPr>
          <p:nvPr>
            <p:ph type="title"/>
          </p:nvPr>
        </p:nvSpPr>
        <p:spPr/>
        <p:txBody>
          <a:bodyPr/>
          <a:lstStyle/>
          <a:p>
            <a:r>
              <a:rPr lang="en-GB" dirty="0"/>
              <a:t>Literacy</a:t>
            </a:r>
            <a:br>
              <a:rPr lang="en-GB" dirty="0"/>
            </a:br>
            <a:endParaRPr lang="en-GB" dirty="0"/>
          </a:p>
        </p:txBody>
      </p:sp>
      <p:sp>
        <p:nvSpPr>
          <p:cNvPr id="3" name="Content Placeholder 2">
            <a:extLst>
              <a:ext uri="{FF2B5EF4-FFF2-40B4-BE49-F238E27FC236}">
                <a16:creationId xmlns:a16="http://schemas.microsoft.com/office/drawing/2014/main" id="{6FB794DC-8B3D-4E94-B1F0-AAEF8D85CECC}"/>
              </a:ext>
            </a:extLst>
          </p:cNvPr>
          <p:cNvSpPr>
            <a:spLocks noGrp="1"/>
          </p:cNvSpPr>
          <p:nvPr>
            <p:ph idx="1"/>
          </p:nvPr>
        </p:nvSpPr>
        <p:spPr/>
        <p:txBody>
          <a:bodyPr>
            <a:normAutofit/>
          </a:bodyPr>
          <a:lstStyle/>
          <a:p>
            <a:pPr marL="0" indent="0">
              <a:buNone/>
            </a:pPr>
            <a:r>
              <a:rPr lang="en-GB" dirty="0"/>
              <a:t>Learning Intention:</a:t>
            </a:r>
          </a:p>
          <a:p>
            <a:pPr marL="0" indent="0">
              <a:buNone/>
            </a:pPr>
            <a:r>
              <a:rPr lang="en-GB" dirty="0"/>
              <a:t>We are learning to write a character description.</a:t>
            </a:r>
          </a:p>
          <a:p>
            <a:pPr marL="0" indent="0">
              <a:buNone/>
            </a:pPr>
            <a:r>
              <a:rPr lang="en-GB" dirty="0"/>
              <a:t>Success Criteria:</a:t>
            </a:r>
          </a:p>
          <a:p>
            <a:pPr>
              <a:buFontTx/>
              <a:buChar char="-"/>
            </a:pPr>
            <a:r>
              <a:rPr lang="en-GB" dirty="0"/>
              <a:t>Listen to the story</a:t>
            </a:r>
          </a:p>
          <a:p>
            <a:pPr>
              <a:buFontTx/>
              <a:buChar char="-"/>
            </a:pPr>
            <a:r>
              <a:rPr lang="en-GB" dirty="0"/>
              <a:t>Take notes of the descriptive words used to describe the Gruffalo.</a:t>
            </a:r>
          </a:p>
          <a:p>
            <a:pPr>
              <a:buFontTx/>
              <a:buChar char="-"/>
            </a:pPr>
            <a:r>
              <a:rPr lang="en-GB" dirty="0"/>
              <a:t>Use these notes to draw your own image of the Gruffalo in your jotters.</a:t>
            </a:r>
          </a:p>
          <a:p>
            <a:pPr>
              <a:buFontTx/>
              <a:buChar char="-"/>
            </a:pPr>
            <a:endParaRPr lang="en-GB" dirty="0"/>
          </a:p>
        </p:txBody>
      </p:sp>
    </p:spTree>
    <p:extLst>
      <p:ext uri="{BB962C8B-B14F-4D97-AF65-F5344CB8AC3E}">
        <p14:creationId xmlns:p14="http://schemas.microsoft.com/office/powerpoint/2010/main" val="206714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FFAA40-A80C-4DFE-96CB-976452E0EE72}"/>
              </a:ext>
            </a:extLst>
          </p:cNvPr>
          <p:cNvSpPr txBox="1"/>
          <p:nvPr/>
        </p:nvSpPr>
        <p:spPr>
          <a:xfrm>
            <a:off x="2015593" y="386527"/>
            <a:ext cx="8800010" cy="707886"/>
          </a:xfrm>
          <a:prstGeom prst="rect">
            <a:avLst/>
          </a:prstGeom>
          <a:noFill/>
        </p:spPr>
        <p:txBody>
          <a:bodyPr wrap="square" rtlCol="0">
            <a:spAutoFit/>
          </a:bodyPr>
          <a:lstStyle/>
          <a:p>
            <a:r>
              <a:rPr lang="en-GB" sz="4000" u="sng" dirty="0">
                <a:latin typeface="PrimaryCheynes" panose="020B0500000000000000" pitchFamily="34" charset="0"/>
              </a:rPr>
              <a:t>Literacy – Character Description</a:t>
            </a:r>
          </a:p>
        </p:txBody>
      </p:sp>
      <p:sp>
        <p:nvSpPr>
          <p:cNvPr id="3" name="TextBox 2">
            <a:extLst>
              <a:ext uri="{FF2B5EF4-FFF2-40B4-BE49-F238E27FC236}">
                <a16:creationId xmlns:a16="http://schemas.microsoft.com/office/drawing/2014/main" id="{A85CB0B5-A987-4F56-B35A-6CDFC668BC04}"/>
              </a:ext>
            </a:extLst>
          </p:cNvPr>
          <p:cNvSpPr txBox="1"/>
          <p:nvPr/>
        </p:nvSpPr>
        <p:spPr>
          <a:xfrm>
            <a:off x="295422" y="1768027"/>
            <a:ext cx="4230084" cy="2677656"/>
          </a:xfrm>
          <a:prstGeom prst="rect">
            <a:avLst/>
          </a:prstGeom>
          <a:noFill/>
        </p:spPr>
        <p:txBody>
          <a:bodyPr wrap="square" rtlCol="0">
            <a:spAutoFit/>
          </a:bodyPr>
          <a:lstStyle/>
          <a:p>
            <a:r>
              <a:rPr lang="en-GB" sz="2400" dirty="0">
                <a:latin typeface="PrimaryCheynes" panose="020B0500000000000000" pitchFamily="34" charset="0"/>
              </a:rPr>
              <a:t>Close your eyes and listen to the story of The Gruffalo</a:t>
            </a:r>
          </a:p>
          <a:p>
            <a:endParaRPr lang="en-GB" sz="2400" dirty="0">
              <a:latin typeface="PrimaryCheynes" panose="020B0500000000000000" pitchFamily="34" charset="0"/>
            </a:endParaRPr>
          </a:p>
          <a:p>
            <a:r>
              <a:rPr lang="en-GB" sz="2400" dirty="0">
                <a:latin typeface="PrimaryCheynes" panose="020B0500000000000000" pitchFamily="34" charset="0"/>
              </a:rPr>
              <a:t>Using the description given draw a picture of how </a:t>
            </a:r>
            <a:r>
              <a:rPr lang="en-GB" sz="2400" u="sng" dirty="0">
                <a:latin typeface="PrimaryCheynes" panose="020B0500000000000000" pitchFamily="34" charset="0"/>
              </a:rPr>
              <a:t>you</a:t>
            </a:r>
            <a:r>
              <a:rPr lang="en-GB" sz="2400" dirty="0">
                <a:latin typeface="PrimaryCheynes" panose="020B0500000000000000" pitchFamily="34" charset="0"/>
              </a:rPr>
              <a:t> think the Gruffalo would look.</a:t>
            </a:r>
          </a:p>
        </p:txBody>
      </p:sp>
      <p:sp>
        <p:nvSpPr>
          <p:cNvPr id="4" name="TextBox 3">
            <a:extLst>
              <a:ext uri="{FF2B5EF4-FFF2-40B4-BE49-F238E27FC236}">
                <a16:creationId xmlns:a16="http://schemas.microsoft.com/office/drawing/2014/main" id="{3572FC8D-B13A-4F3D-849B-2A7315CF49F4}"/>
              </a:ext>
            </a:extLst>
          </p:cNvPr>
          <p:cNvSpPr txBox="1"/>
          <p:nvPr/>
        </p:nvSpPr>
        <p:spPr>
          <a:xfrm>
            <a:off x="223971" y="4598347"/>
            <a:ext cx="4729756" cy="369332"/>
          </a:xfrm>
          <a:prstGeom prst="rect">
            <a:avLst/>
          </a:prstGeom>
          <a:noFill/>
        </p:spPr>
        <p:txBody>
          <a:bodyPr wrap="none" rtlCol="0">
            <a:spAutoFit/>
          </a:bodyPr>
          <a:lstStyle/>
          <a:p>
            <a:r>
              <a:rPr lang="en-GB" dirty="0">
                <a:hlinkClick r:id="rId2"/>
              </a:rPr>
              <a:t>https://www.youtube.com/watch?v=n0jdae32TF0</a:t>
            </a:r>
            <a:endParaRPr lang="en-GB" dirty="0"/>
          </a:p>
        </p:txBody>
      </p:sp>
      <p:pic>
        <p:nvPicPr>
          <p:cNvPr id="11" name="Picture 10">
            <a:extLst>
              <a:ext uri="{FF2B5EF4-FFF2-40B4-BE49-F238E27FC236}">
                <a16:creationId xmlns:a16="http://schemas.microsoft.com/office/drawing/2014/main" id="{7765CA19-EDD6-4BF9-B11C-7A2219782B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1948" y="1768026"/>
            <a:ext cx="5581650" cy="3394661"/>
          </a:xfrm>
          <a:prstGeom prst="rect">
            <a:avLst/>
          </a:prstGeom>
        </p:spPr>
      </p:pic>
      <p:sp>
        <p:nvSpPr>
          <p:cNvPr id="12" name="TextBox 11">
            <a:extLst>
              <a:ext uri="{FF2B5EF4-FFF2-40B4-BE49-F238E27FC236}">
                <a16:creationId xmlns:a16="http://schemas.microsoft.com/office/drawing/2014/main" id="{D444B83B-C988-4E78-96B7-AE7EC17ACEFC}"/>
              </a:ext>
            </a:extLst>
          </p:cNvPr>
          <p:cNvSpPr txBox="1"/>
          <p:nvPr/>
        </p:nvSpPr>
        <p:spPr>
          <a:xfrm>
            <a:off x="5381948" y="4911277"/>
            <a:ext cx="5581650" cy="230832"/>
          </a:xfrm>
          <a:prstGeom prst="rect">
            <a:avLst/>
          </a:prstGeom>
          <a:noFill/>
        </p:spPr>
        <p:txBody>
          <a:bodyPr wrap="square" rtlCol="0">
            <a:spAutoFit/>
          </a:bodyPr>
          <a:lstStyle/>
          <a:p>
            <a:r>
              <a:rPr lang="en-GB" sz="900">
                <a:hlinkClick r:id="rId4" tooltip="https://webenglish.se/gruffalo/"/>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265692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64FE-4A7E-4C8A-9D33-6674BB0D8013}"/>
              </a:ext>
            </a:extLst>
          </p:cNvPr>
          <p:cNvSpPr txBox="1"/>
          <p:nvPr/>
        </p:nvSpPr>
        <p:spPr>
          <a:xfrm>
            <a:off x="92989" y="503695"/>
            <a:ext cx="7315201" cy="5232202"/>
          </a:xfrm>
          <a:prstGeom prst="rect">
            <a:avLst/>
          </a:prstGeom>
          <a:noFill/>
        </p:spPr>
        <p:txBody>
          <a:bodyPr wrap="square" rtlCol="0">
            <a:spAutoFit/>
          </a:bodyPr>
          <a:lstStyle/>
          <a:p>
            <a:r>
              <a:rPr lang="en-GB" b="1" u="sng" dirty="0"/>
              <a:t>Gruffalo Word Bank</a:t>
            </a:r>
          </a:p>
          <a:p>
            <a:endParaRPr lang="en-GB" dirty="0"/>
          </a:p>
          <a:p>
            <a:r>
              <a:rPr lang="en-GB" sz="4000" b="1" dirty="0">
                <a:solidFill>
                  <a:srgbClr val="FF0000"/>
                </a:solidFill>
              </a:rPr>
              <a:t>Terrible claws </a:t>
            </a:r>
            <a:r>
              <a:rPr lang="en-GB" sz="4000" b="1" dirty="0">
                <a:solidFill>
                  <a:srgbClr val="0000FF"/>
                </a:solidFill>
              </a:rPr>
              <a:t>Terrible tusks </a:t>
            </a:r>
            <a:r>
              <a:rPr lang="en-GB" sz="4000" b="1" dirty="0">
                <a:solidFill>
                  <a:srgbClr val="00B050"/>
                </a:solidFill>
              </a:rPr>
              <a:t>Terrible jaws </a:t>
            </a:r>
            <a:r>
              <a:rPr lang="en-GB" sz="4000" b="1" dirty="0">
                <a:solidFill>
                  <a:srgbClr val="FF0000"/>
                </a:solidFill>
              </a:rPr>
              <a:t>Knobbly knees </a:t>
            </a:r>
            <a:r>
              <a:rPr lang="en-GB" sz="4000" b="1" dirty="0">
                <a:solidFill>
                  <a:srgbClr val="0000FF"/>
                </a:solidFill>
              </a:rPr>
              <a:t>Turned-out toes </a:t>
            </a:r>
            <a:r>
              <a:rPr lang="en-GB" sz="4000" dirty="0"/>
              <a:t> </a:t>
            </a:r>
            <a:r>
              <a:rPr lang="en-GB" sz="4000" b="1" dirty="0">
                <a:solidFill>
                  <a:srgbClr val="00B050"/>
                </a:solidFill>
              </a:rPr>
              <a:t>Poisonous wart at the end of its nose</a:t>
            </a:r>
            <a:endParaRPr lang="en-GB" sz="4000" dirty="0"/>
          </a:p>
          <a:p>
            <a:r>
              <a:rPr lang="en-GB" sz="4000" b="1" dirty="0">
                <a:solidFill>
                  <a:srgbClr val="FF0000"/>
                </a:solidFill>
              </a:rPr>
              <a:t>Eyes are orange </a:t>
            </a:r>
            <a:r>
              <a:rPr lang="en-GB" sz="4000" b="1" dirty="0">
                <a:solidFill>
                  <a:srgbClr val="0000FF"/>
                </a:solidFill>
              </a:rPr>
              <a:t>Tongue is black </a:t>
            </a:r>
            <a:r>
              <a:rPr lang="en-GB" sz="4000" b="1" dirty="0">
                <a:solidFill>
                  <a:srgbClr val="00B050"/>
                </a:solidFill>
              </a:rPr>
              <a:t>Poisonous prickles all over his back.</a:t>
            </a:r>
          </a:p>
          <a:p>
            <a:endParaRPr lang="en-GB" dirty="0"/>
          </a:p>
        </p:txBody>
      </p:sp>
      <p:sp>
        <p:nvSpPr>
          <p:cNvPr id="5" name="TextBox 4">
            <a:extLst>
              <a:ext uri="{FF2B5EF4-FFF2-40B4-BE49-F238E27FC236}">
                <a16:creationId xmlns:a16="http://schemas.microsoft.com/office/drawing/2014/main" id="{B8A7246B-792F-400C-A540-2BF2B13C7D74}"/>
              </a:ext>
            </a:extLst>
          </p:cNvPr>
          <p:cNvSpPr txBox="1"/>
          <p:nvPr/>
        </p:nvSpPr>
        <p:spPr>
          <a:xfrm>
            <a:off x="9267986" y="1765579"/>
            <a:ext cx="646331" cy="1569660"/>
          </a:xfrm>
          <a:prstGeom prst="rect">
            <a:avLst/>
          </a:prstGeom>
          <a:noFill/>
        </p:spPr>
        <p:txBody>
          <a:bodyPr wrap="none" rtlCol="0">
            <a:spAutoFit/>
          </a:bodyPr>
          <a:lstStyle/>
          <a:p>
            <a:r>
              <a:rPr lang="en-GB" sz="9600" b="1" dirty="0"/>
              <a:t>?</a:t>
            </a:r>
          </a:p>
        </p:txBody>
      </p:sp>
    </p:spTree>
    <p:extLst>
      <p:ext uri="{BB962C8B-B14F-4D97-AF65-F5344CB8AC3E}">
        <p14:creationId xmlns:p14="http://schemas.microsoft.com/office/powerpoint/2010/main" val="3999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D0AF76-17B2-4992-AA73-B1F9347376E4}"/>
              </a:ext>
            </a:extLst>
          </p:cNvPr>
          <p:cNvSpPr txBox="1"/>
          <p:nvPr/>
        </p:nvSpPr>
        <p:spPr>
          <a:xfrm>
            <a:off x="170482" y="123988"/>
            <a:ext cx="9802678" cy="830997"/>
          </a:xfrm>
          <a:prstGeom prst="rect">
            <a:avLst/>
          </a:prstGeom>
          <a:noFill/>
        </p:spPr>
        <p:txBody>
          <a:bodyPr wrap="square" rtlCol="0">
            <a:spAutoFit/>
          </a:bodyPr>
          <a:lstStyle/>
          <a:p>
            <a:r>
              <a:rPr lang="en-GB" sz="2400" b="1" u="sng" dirty="0"/>
              <a:t>Can you think of the words you could use to describe your own imaginary monster?</a:t>
            </a:r>
          </a:p>
        </p:txBody>
      </p:sp>
      <p:sp>
        <p:nvSpPr>
          <p:cNvPr id="3" name="TextBox 2">
            <a:extLst>
              <a:ext uri="{FF2B5EF4-FFF2-40B4-BE49-F238E27FC236}">
                <a16:creationId xmlns:a16="http://schemas.microsoft.com/office/drawing/2014/main" id="{0885D946-5D4B-4EC3-AFAC-FAD24BFAB042}"/>
              </a:ext>
            </a:extLst>
          </p:cNvPr>
          <p:cNvSpPr txBox="1"/>
          <p:nvPr/>
        </p:nvSpPr>
        <p:spPr>
          <a:xfrm flipH="1">
            <a:off x="170482" y="1898542"/>
            <a:ext cx="6378329" cy="1754326"/>
          </a:xfrm>
          <a:prstGeom prst="rect">
            <a:avLst/>
          </a:prstGeom>
          <a:noFill/>
        </p:spPr>
        <p:txBody>
          <a:bodyPr wrap="square" rtlCol="0">
            <a:spAutoFit/>
          </a:bodyPr>
          <a:lstStyle/>
          <a:p>
            <a:r>
              <a:rPr lang="en-GB" dirty="0"/>
              <a:t>Write your own description or a description of your own monster using some wow words.</a:t>
            </a:r>
          </a:p>
          <a:p>
            <a:endParaRPr lang="en-GB" dirty="0"/>
          </a:p>
          <a:p>
            <a:r>
              <a:rPr lang="en-GB" dirty="0"/>
              <a:t>Write 5 sentences that best describe your monster using descriptive vocabulary and draw a picture to show what you have written.</a:t>
            </a:r>
          </a:p>
        </p:txBody>
      </p:sp>
      <p:pic>
        <p:nvPicPr>
          <p:cNvPr id="8" name="Picture 7" descr="A picture containing logo&#10;&#10;Description automatically generated">
            <a:extLst>
              <a:ext uri="{FF2B5EF4-FFF2-40B4-BE49-F238E27FC236}">
                <a16:creationId xmlns:a16="http://schemas.microsoft.com/office/drawing/2014/main" id="{4FCB5799-960D-4283-849C-ECAC11F66B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16436" y="954985"/>
            <a:ext cx="4784436" cy="4239491"/>
          </a:xfrm>
          <a:prstGeom prst="rect">
            <a:avLst/>
          </a:prstGeom>
        </p:spPr>
      </p:pic>
    </p:spTree>
    <p:extLst>
      <p:ext uri="{BB962C8B-B14F-4D97-AF65-F5344CB8AC3E}">
        <p14:creationId xmlns:p14="http://schemas.microsoft.com/office/powerpoint/2010/main" val="12052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B13-B472-4EBA-B4FC-D442F9A3FDD3}"/>
              </a:ext>
            </a:extLst>
          </p:cNvPr>
          <p:cNvSpPr>
            <a:spLocks noGrp="1"/>
          </p:cNvSpPr>
          <p:nvPr>
            <p:ph type="title"/>
          </p:nvPr>
        </p:nvSpPr>
        <p:spPr/>
        <p:txBody>
          <a:bodyPr/>
          <a:lstStyle/>
          <a:p>
            <a:r>
              <a:rPr lang="en-GB" dirty="0"/>
              <a:t>Numeracy</a:t>
            </a:r>
          </a:p>
        </p:txBody>
      </p:sp>
      <p:sp>
        <p:nvSpPr>
          <p:cNvPr id="3" name="Content Placeholder 2">
            <a:extLst>
              <a:ext uri="{FF2B5EF4-FFF2-40B4-BE49-F238E27FC236}">
                <a16:creationId xmlns:a16="http://schemas.microsoft.com/office/drawing/2014/main" id="{DF06F75C-2B50-4D4B-86CC-2C3B4690719C}"/>
              </a:ext>
            </a:extLst>
          </p:cNvPr>
          <p:cNvSpPr>
            <a:spLocks noGrp="1"/>
          </p:cNvSpPr>
          <p:nvPr>
            <p:ph idx="1"/>
          </p:nvPr>
        </p:nvSpPr>
        <p:spPr/>
        <p:txBody>
          <a:bodyPr/>
          <a:lstStyle/>
          <a:p>
            <a:pPr marL="0" indent="0">
              <a:buNone/>
            </a:pPr>
            <a:r>
              <a:rPr lang="en-GB" dirty="0"/>
              <a:t>Learning Intention</a:t>
            </a:r>
          </a:p>
          <a:p>
            <a:pPr marL="0" indent="0">
              <a:buNone/>
            </a:pPr>
            <a:r>
              <a:rPr lang="en-GB" dirty="0"/>
              <a:t> We are learning to understand time.</a:t>
            </a:r>
          </a:p>
          <a:p>
            <a:pPr marL="0" indent="0">
              <a:buNone/>
            </a:pPr>
            <a:r>
              <a:rPr lang="en-GB" dirty="0"/>
              <a:t>Success Criteria</a:t>
            </a:r>
          </a:p>
          <a:p>
            <a:pPr marL="0" indent="0">
              <a:buNone/>
            </a:pPr>
            <a:r>
              <a:rPr lang="en-GB" dirty="0"/>
              <a:t>- Pick a mild, hot or spicy chilli challenge from the following slides to complete in you jotter - you can do all three if you wish!</a:t>
            </a:r>
          </a:p>
          <a:p>
            <a:pPr>
              <a:buFontTx/>
              <a:buChar char="-"/>
            </a:pPr>
            <a:r>
              <a:rPr lang="en-GB" dirty="0"/>
              <a:t>Write the answers in your jotter.</a:t>
            </a:r>
          </a:p>
          <a:p>
            <a:pPr>
              <a:buFontTx/>
              <a:buChar char="-"/>
            </a:pPr>
            <a:r>
              <a:rPr lang="en-GB" dirty="0"/>
              <a:t>Make sure all spelling is correct.</a:t>
            </a:r>
          </a:p>
          <a:p>
            <a:pPr marL="0" indent="0">
              <a:buNone/>
            </a:pPr>
            <a:endParaRPr lang="en-GB" dirty="0"/>
          </a:p>
        </p:txBody>
      </p:sp>
    </p:spTree>
    <p:extLst>
      <p:ext uri="{BB962C8B-B14F-4D97-AF65-F5344CB8AC3E}">
        <p14:creationId xmlns:p14="http://schemas.microsoft.com/office/powerpoint/2010/main" val="207391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7E475E-6FBC-4E98-BA6A-677FB9E8EAFF}"/>
              </a:ext>
            </a:extLst>
          </p:cNvPr>
          <p:cNvSpPr txBox="1"/>
          <p:nvPr/>
        </p:nvSpPr>
        <p:spPr>
          <a:xfrm>
            <a:off x="2705686" y="728420"/>
            <a:ext cx="3390314" cy="4031873"/>
          </a:xfrm>
          <a:prstGeom prst="rect">
            <a:avLst/>
          </a:prstGeom>
          <a:noFill/>
        </p:spPr>
        <p:txBody>
          <a:bodyPr wrap="square" rtlCol="0">
            <a:spAutoFit/>
          </a:bodyPr>
          <a:lstStyle/>
          <a:p>
            <a:r>
              <a:rPr lang="en-GB" sz="3200" dirty="0"/>
              <a:t>There are four seasons in every year. I want you to organise them in order starting with Spring, then answer the following questions:</a:t>
            </a:r>
          </a:p>
        </p:txBody>
      </p:sp>
      <p:pic>
        <p:nvPicPr>
          <p:cNvPr id="6" name="Picture 5">
            <a:extLst>
              <a:ext uri="{FF2B5EF4-FFF2-40B4-BE49-F238E27FC236}">
                <a16:creationId xmlns:a16="http://schemas.microsoft.com/office/drawing/2014/main" id="{284C42EA-01F4-441F-A44E-5D389CB89EA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431069" y="176982"/>
            <a:ext cx="936710" cy="840658"/>
          </a:xfrm>
          <a:prstGeom prst="rect">
            <a:avLst/>
          </a:prstGeom>
        </p:spPr>
      </p:pic>
      <p:sp>
        <p:nvSpPr>
          <p:cNvPr id="7" name="TextBox 6">
            <a:extLst>
              <a:ext uri="{FF2B5EF4-FFF2-40B4-BE49-F238E27FC236}">
                <a16:creationId xmlns:a16="http://schemas.microsoft.com/office/drawing/2014/main" id="{6239294B-FCA0-4DE6-B91D-B2AE596D7813}"/>
              </a:ext>
            </a:extLst>
          </p:cNvPr>
          <p:cNvSpPr txBox="1"/>
          <p:nvPr/>
        </p:nvSpPr>
        <p:spPr>
          <a:xfrm>
            <a:off x="309966" y="728420"/>
            <a:ext cx="2138766" cy="3970318"/>
          </a:xfrm>
          <a:prstGeom prst="rect">
            <a:avLst/>
          </a:prstGeom>
          <a:noFill/>
        </p:spPr>
        <p:txBody>
          <a:bodyPr wrap="square" rtlCol="0">
            <a:spAutoFit/>
          </a:bodyPr>
          <a:lstStyle/>
          <a:p>
            <a:r>
              <a:rPr lang="en-GB" sz="3600" dirty="0">
                <a:solidFill>
                  <a:srgbClr val="FF0000"/>
                </a:solidFill>
              </a:rPr>
              <a:t>SUMMER</a:t>
            </a:r>
          </a:p>
          <a:p>
            <a:endParaRPr lang="en-GB" sz="3600" dirty="0"/>
          </a:p>
          <a:p>
            <a:r>
              <a:rPr lang="en-GB" sz="3600" dirty="0">
                <a:solidFill>
                  <a:srgbClr val="00B0F0"/>
                </a:solidFill>
              </a:rPr>
              <a:t>WINTER</a:t>
            </a:r>
            <a:br>
              <a:rPr lang="en-GB" sz="3600" dirty="0"/>
            </a:br>
            <a:endParaRPr lang="en-GB" sz="3600" dirty="0"/>
          </a:p>
          <a:p>
            <a:r>
              <a:rPr lang="en-GB" sz="3600" dirty="0">
                <a:solidFill>
                  <a:srgbClr val="FFC000"/>
                </a:solidFill>
              </a:rPr>
              <a:t>AUTUMN</a:t>
            </a:r>
            <a:r>
              <a:rPr lang="en-GB" sz="3600" dirty="0"/>
              <a:t> </a:t>
            </a:r>
          </a:p>
          <a:p>
            <a:endParaRPr lang="en-GB" sz="3600" dirty="0"/>
          </a:p>
          <a:p>
            <a:r>
              <a:rPr lang="en-GB" sz="3600" dirty="0">
                <a:solidFill>
                  <a:srgbClr val="00B050"/>
                </a:solidFill>
              </a:rPr>
              <a:t>SPRING</a:t>
            </a:r>
          </a:p>
        </p:txBody>
      </p:sp>
      <p:sp>
        <p:nvSpPr>
          <p:cNvPr id="8" name="TextBox 7">
            <a:extLst>
              <a:ext uri="{FF2B5EF4-FFF2-40B4-BE49-F238E27FC236}">
                <a16:creationId xmlns:a16="http://schemas.microsoft.com/office/drawing/2014/main" id="{18C602AC-4102-485C-889C-19DB6DDFF0A7}"/>
              </a:ext>
            </a:extLst>
          </p:cNvPr>
          <p:cNvSpPr txBox="1"/>
          <p:nvPr/>
        </p:nvSpPr>
        <p:spPr>
          <a:xfrm>
            <a:off x="6352954" y="2069023"/>
            <a:ext cx="5607369" cy="3416320"/>
          </a:xfrm>
          <a:prstGeom prst="rect">
            <a:avLst/>
          </a:prstGeom>
          <a:noFill/>
        </p:spPr>
        <p:txBody>
          <a:bodyPr wrap="none" rtlCol="0">
            <a:spAutoFit/>
          </a:bodyPr>
          <a:lstStyle/>
          <a:p>
            <a:r>
              <a:rPr lang="en-GB" dirty="0"/>
              <a:t>1. Which season comes </a:t>
            </a:r>
            <a:r>
              <a:rPr lang="en-GB" b="1" u="sng" dirty="0"/>
              <a:t>After</a:t>
            </a:r>
            <a:r>
              <a:rPr lang="en-GB" dirty="0"/>
              <a:t> Winter?</a:t>
            </a:r>
          </a:p>
          <a:p>
            <a:endParaRPr lang="en-GB" dirty="0"/>
          </a:p>
          <a:p>
            <a:r>
              <a:rPr lang="en-GB" dirty="0"/>
              <a:t>2. Which season comes </a:t>
            </a:r>
            <a:r>
              <a:rPr lang="en-GB" b="1" u="sng" dirty="0"/>
              <a:t>Before</a:t>
            </a:r>
            <a:r>
              <a:rPr lang="en-GB" dirty="0"/>
              <a:t> Autumn?</a:t>
            </a:r>
          </a:p>
          <a:p>
            <a:endParaRPr lang="en-GB" dirty="0"/>
          </a:p>
          <a:p>
            <a:r>
              <a:rPr lang="en-GB" dirty="0"/>
              <a:t>3. Which season comes </a:t>
            </a:r>
            <a:r>
              <a:rPr lang="en-GB" b="1" u="sng" dirty="0"/>
              <a:t>After</a:t>
            </a:r>
            <a:r>
              <a:rPr lang="en-GB" dirty="0"/>
              <a:t> Autumn?</a:t>
            </a:r>
          </a:p>
          <a:p>
            <a:endParaRPr lang="en-GB" dirty="0"/>
          </a:p>
          <a:p>
            <a:r>
              <a:rPr lang="en-GB" dirty="0"/>
              <a:t>4. Which season comes </a:t>
            </a:r>
            <a:r>
              <a:rPr lang="en-GB" b="1" u="sng" dirty="0"/>
              <a:t>Before</a:t>
            </a:r>
            <a:r>
              <a:rPr lang="en-GB" dirty="0"/>
              <a:t> Spring?</a:t>
            </a:r>
          </a:p>
          <a:p>
            <a:endParaRPr lang="en-GB" dirty="0"/>
          </a:p>
          <a:p>
            <a:r>
              <a:rPr lang="en-GB" dirty="0"/>
              <a:t>5. Which season is your favourite and why?</a:t>
            </a:r>
          </a:p>
          <a:p>
            <a:pPr marL="285750" indent="-285750">
              <a:buFontTx/>
              <a:buChar char="-"/>
            </a:pPr>
            <a:r>
              <a:rPr lang="en-GB" dirty="0"/>
              <a:t>What is the weather like?</a:t>
            </a:r>
          </a:p>
          <a:p>
            <a:pPr marL="285750" indent="-285750">
              <a:buFontTx/>
              <a:buChar char="-"/>
            </a:pPr>
            <a:r>
              <a:rPr lang="en-GB" dirty="0"/>
              <a:t>What activities do you do during this season?</a:t>
            </a:r>
          </a:p>
          <a:p>
            <a:pPr marL="285750" indent="-285750">
              <a:buFontTx/>
              <a:buChar char="-"/>
            </a:pPr>
            <a:r>
              <a:rPr lang="en-GB" dirty="0"/>
              <a:t>Are there any special holidays in this season you enjoy?</a:t>
            </a:r>
          </a:p>
        </p:txBody>
      </p:sp>
    </p:spTree>
    <p:extLst>
      <p:ext uri="{BB962C8B-B14F-4D97-AF65-F5344CB8AC3E}">
        <p14:creationId xmlns:p14="http://schemas.microsoft.com/office/powerpoint/2010/main" val="90626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F7FB87-2FCB-4B88-8B5F-1F605B758786}"/>
              </a:ext>
            </a:extLst>
          </p:cNvPr>
          <p:cNvSpPr txBox="1"/>
          <p:nvPr/>
        </p:nvSpPr>
        <p:spPr>
          <a:xfrm>
            <a:off x="473137" y="268654"/>
            <a:ext cx="8918836" cy="1569660"/>
          </a:xfrm>
          <a:prstGeom prst="rect">
            <a:avLst/>
          </a:prstGeom>
          <a:noFill/>
        </p:spPr>
        <p:txBody>
          <a:bodyPr wrap="square" rtlCol="0">
            <a:spAutoFit/>
          </a:bodyPr>
          <a:lstStyle/>
          <a:p>
            <a:r>
              <a:rPr lang="en-GB" sz="3200" dirty="0"/>
              <a:t>There are seven days in a week. I want you to organise them in order starting with Monday, then answer the following questions:</a:t>
            </a:r>
          </a:p>
        </p:txBody>
      </p:sp>
      <p:pic>
        <p:nvPicPr>
          <p:cNvPr id="6" name="Picture 5">
            <a:extLst>
              <a:ext uri="{FF2B5EF4-FFF2-40B4-BE49-F238E27FC236}">
                <a16:creationId xmlns:a16="http://schemas.microsoft.com/office/drawing/2014/main" id="{01CDFB67-0417-43DE-AE4E-356CF8E179E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431069" y="176982"/>
            <a:ext cx="936710" cy="840658"/>
          </a:xfrm>
          <a:prstGeom prst="rect">
            <a:avLst/>
          </a:prstGeom>
        </p:spPr>
      </p:pic>
      <p:pic>
        <p:nvPicPr>
          <p:cNvPr id="7" name="Picture 6">
            <a:extLst>
              <a:ext uri="{FF2B5EF4-FFF2-40B4-BE49-F238E27FC236}">
                <a16:creationId xmlns:a16="http://schemas.microsoft.com/office/drawing/2014/main" id="{38B466EB-5868-4CA5-9819-7F7D406404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83469" y="329382"/>
            <a:ext cx="936710" cy="840658"/>
          </a:xfrm>
          <a:prstGeom prst="rect">
            <a:avLst/>
          </a:prstGeom>
        </p:spPr>
      </p:pic>
      <p:sp>
        <p:nvSpPr>
          <p:cNvPr id="8" name="TextBox 7">
            <a:extLst>
              <a:ext uri="{FF2B5EF4-FFF2-40B4-BE49-F238E27FC236}">
                <a16:creationId xmlns:a16="http://schemas.microsoft.com/office/drawing/2014/main" id="{390AA971-B76C-4DAB-9B28-8BB015B700CF}"/>
              </a:ext>
            </a:extLst>
          </p:cNvPr>
          <p:cNvSpPr txBox="1"/>
          <p:nvPr/>
        </p:nvSpPr>
        <p:spPr>
          <a:xfrm>
            <a:off x="473137" y="2200759"/>
            <a:ext cx="5855193" cy="369332"/>
          </a:xfrm>
          <a:prstGeom prst="rect">
            <a:avLst/>
          </a:prstGeom>
          <a:noFill/>
        </p:spPr>
        <p:txBody>
          <a:bodyPr wrap="none" rtlCol="0">
            <a:spAutoFit/>
          </a:bodyPr>
          <a:lstStyle/>
          <a:p>
            <a:r>
              <a:rPr lang="en-GB" dirty="0">
                <a:solidFill>
                  <a:srgbClr val="FF0000"/>
                </a:solidFill>
              </a:rPr>
              <a:t>Monday</a:t>
            </a:r>
            <a:r>
              <a:rPr lang="en-GB" dirty="0"/>
              <a:t> </a:t>
            </a:r>
            <a:r>
              <a:rPr lang="en-GB" dirty="0">
                <a:solidFill>
                  <a:srgbClr val="0000FF"/>
                </a:solidFill>
              </a:rPr>
              <a:t>Saturday </a:t>
            </a:r>
            <a:r>
              <a:rPr lang="en-GB" dirty="0">
                <a:solidFill>
                  <a:schemeClr val="accent3">
                    <a:lumMod val="50000"/>
                  </a:schemeClr>
                </a:solidFill>
              </a:rPr>
              <a:t>Thursday </a:t>
            </a:r>
            <a:r>
              <a:rPr lang="en-GB" dirty="0">
                <a:solidFill>
                  <a:srgbClr val="00B050"/>
                </a:solidFill>
              </a:rPr>
              <a:t>Tuesday</a:t>
            </a:r>
            <a:r>
              <a:rPr lang="en-GB" dirty="0"/>
              <a:t> </a:t>
            </a:r>
            <a:r>
              <a:rPr lang="en-GB" dirty="0">
                <a:solidFill>
                  <a:srgbClr val="FFC000"/>
                </a:solidFill>
              </a:rPr>
              <a:t>Friday</a:t>
            </a:r>
            <a:r>
              <a:rPr lang="en-GB" dirty="0"/>
              <a:t> </a:t>
            </a:r>
            <a:r>
              <a:rPr lang="en-GB" dirty="0">
                <a:solidFill>
                  <a:srgbClr val="FF9900"/>
                </a:solidFill>
              </a:rPr>
              <a:t>Sunday </a:t>
            </a:r>
            <a:r>
              <a:rPr lang="en-GB" dirty="0">
                <a:solidFill>
                  <a:schemeClr val="accent1">
                    <a:lumMod val="60000"/>
                    <a:lumOff val="40000"/>
                  </a:schemeClr>
                </a:solidFill>
              </a:rPr>
              <a:t>Wednesday</a:t>
            </a:r>
          </a:p>
        </p:txBody>
      </p:sp>
      <p:sp>
        <p:nvSpPr>
          <p:cNvPr id="9" name="TextBox 8">
            <a:extLst>
              <a:ext uri="{FF2B5EF4-FFF2-40B4-BE49-F238E27FC236}">
                <a16:creationId xmlns:a16="http://schemas.microsoft.com/office/drawing/2014/main" id="{CFBD3E0A-8C0A-4611-92FF-0FD2C3AB39C6}"/>
              </a:ext>
            </a:extLst>
          </p:cNvPr>
          <p:cNvSpPr txBox="1"/>
          <p:nvPr/>
        </p:nvSpPr>
        <p:spPr>
          <a:xfrm>
            <a:off x="937647" y="3177153"/>
            <a:ext cx="5557419" cy="2308324"/>
          </a:xfrm>
          <a:prstGeom prst="rect">
            <a:avLst/>
          </a:prstGeom>
          <a:noFill/>
        </p:spPr>
        <p:txBody>
          <a:bodyPr wrap="none" rtlCol="0">
            <a:spAutoFit/>
          </a:bodyPr>
          <a:lstStyle/>
          <a:p>
            <a:pPr marL="342900" indent="-342900">
              <a:buAutoNum type="arabicPeriod"/>
            </a:pPr>
            <a:r>
              <a:rPr lang="en-GB" dirty="0"/>
              <a:t>Which day comes before Wednesday?</a:t>
            </a:r>
          </a:p>
          <a:p>
            <a:pPr marL="342900" indent="-342900">
              <a:buAutoNum type="arabicPeriod"/>
            </a:pPr>
            <a:r>
              <a:rPr lang="en-GB" dirty="0"/>
              <a:t>Which day is 2 days </a:t>
            </a:r>
            <a:r>
              <a:rPr lang="en-GB" b="1" u="sng" dirty="0"/>
              <a:t>after</a:t>
            </a:r>
            <a:r>
              <a:rPr lang="en-GB" b="1" dirty="0"/>
              <a:t> </a:t>
            </a:r>
            <a:r>
              <a:rPr lang="en-GB" dirty="0"/>
              <a:t>Friday?</a:t>
            </a:r>
          </a:p>
          <a:p>
            <a:pPr marL="342900" indent="-342900">
              <a:buAutoNum type="arabicPeriod"/>
            </a:pPr>
            <a:r>
              <a:rPr lang="en-GB" dirty="0"/>
              <a:t>Which day is 3 days </a:t>
            </a:r>
            <a:r>
              <a:rPr lang="en-GB" b="1" u="sng" dirty="0"/>
              <a:t>before</a:t>
            </a:r>
            <a:r>
              <a:rPr lang="en-GB" dirty="0"/>
              <a:t> Friday?</a:t>
            </a:r>
          </a:p>
          <a:p>
            <a:pPr marL="342900" indent="-342900">
              <a:buAutoNum type="arabicPeriod"/>
            </a:pPr>
            <a:r>
              <a:rPr lang="en-GB" dirty="0"/>
              <a:t>Which day is 7 days </a:t>
            </a:r>
            <a:r>
              <a:rPr lang="en-GB" b="1" u="sng" dirty="0"/>
              <a:t>after</a:t>
            </a:r>
            <a:r>
              <a:rPr lang="en-GB" dirty="0"/>
              <a:t> Monday?</a:t>
            </a:r>
          </a:p>
          <a:p>
            <a:pPr marL="342900" indent="-342900">
              <a:buAutoNum type="arabicPeriod"/>
            </a:pPr>
            <a:r>
              <a:rPr lang="en-GB" dirty="0"/>
              <a:t>Which day is your favourite day of the week and why?</a:t>
            </a:r>
          </a:p>
          <a:p>
            <a:pPr marL="285750" indent="-285750">
              <a:buFontTx/>
              <a:buChar char="-"/>
            </a:pPr>
            <a:r>
              <a:rPr lang="en-GB" dirty="0"/>
              <a:t>Is it a day you have no school?</a:t>
            </a:r>
          </a:p>
          <a:p>
            <a:pPr marL="285750" indent="-285750">
              <a:buFontTx/>
              <a:buChar char="-"/>
            </a:pPr>
            <a:r>
              <a:rPr lang="en-GB" dirty="0"/>
              <a:t>Is it the day you come to school?</a:t>
            </a:r>
          </a:p>
          <a:p>
            <a:pPr marL="285750" indent="-285750">
              <a:buFontTx/>
              <a:buChar char="-"/>
            </a:pPr>
            <a:r>
              <a:rPr lang="en-GB" dirty="0"/>
              <a:t>Is it a day you do an out of school activity?</a:t>
            </a:r>
          </a:p>
        </p:txBody>
      </p:sp>
    </p:spTree>
    <p:extLst>
      <p:ext uri="{BB962C8B-B14F-4D97-AF65-F5344CB8AC3E}">
        <p14:creationId xmlns:p14="http://schemas.microsoft.com/office/powerpoint/2010/main" val="3863037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838</Words>
  <Application>Microsoft Office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PrimaryCheynes</vt:lpstr>
      <vt:lpstr>Gallery</vt:lpstr>
      <vt:lpstr>St Mary’s RC primary school  Thursday 14.01.21</vt:lpstr>
      <vt:lpstr>PowerPoint Presentation</vt:lpstr>
      <vt:lpstr>Literacy </vt:lpstr>
      <vt:lpstr>PowerPoint Presentation</vt:lpstr>
      <vt:lpstr>PowerPoint Presentation</vt:lpstr>
      <vt:lpstr>PowerPoint Presentation</vt:lpstr>
      <vt:lpstr>Numeracy</vt:lpstr>
      <vt:lpstr>PowerPoint Presentation</vt:lpstr>
      <vt:lpstr>PowerPoint Presentation</vt:lpstr>
      <vt:lpstr>PowerPoint Presentation</vt:lpstr>
      <vt:lpstr>PowerPoint Presentation</vt:lpstr>
      <vt:lpstr>PowerPoint Presentation</vt:lpstr>
      <vt:lpstr>Night time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RC primary school  Tuesday 26th May 2020</dc:title>
  <dc:creator>lgavine663</dc:creator>
  <cp:lastModifiedBy>Dale Samson</cp:lastModifiedBy>
  <cp:revision>28</cp:revision>
  <dcterms:created xsi:type="dcterms:W3CDTF">2020-05-20T12:07:01Z</dcterms:created>
  <dcterms:modified xsi:type="dcterms:W3CDTF">2021-01-13T20:47:29Z</dcterms:modified>
</cp:coreProperties>
</file>