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0" r:id="rId3"/>
    <p:sldId id="317" r:id="rId4"/>
    <p:sldId id="309" r:id="rId5"/>
    <p:sldId id="312" r:id="rId6"/>
    <p:sldId id="282" r:id="rId7"/>
    <p:sldId id="318" r:id="rId8"/>
    <p:sldId id="319" r:id="rId9"/>
    <p:sldId id="316" r:id="rId10"/>
    <p:sldId id="320" r:id="rId11"/>
    <p:sldId id="321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5DB16-F9B8-4937-996E-E106977E8B62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511ED-38A7-4131-9D47-CAE0463ED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24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6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524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16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23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320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11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907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770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1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42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56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01C85-DD0C-4BA5-9655-ED13E62193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98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9W8iV4AJYQ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SshMpe0Kn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File:Chilli_pepper_4.svg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en.wikipedia.org/wiki/File:Chilli_pepper_4.sv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File:Chilli_pepper_4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D1173B-FBCA-4F2A-AB78-7DB51EC95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08DCF8-02FA-4015-A96A-7F8A89EBC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CADCA8-2942-497A-8C7C-F3050F6FC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072" y="964769"/>
            <a:ext cx="4966432" cy="2376915"/>
          </a:xfrm>
        </p:spPr>
        <p:txBody>
          <a:bodyPr>
            <a:normAutofit/>
          </a:bodyPr>
          <a:lstStyle/>
          <a:p>
            <a:r>
              <a:rPr lang="en-GB" sz="4200"/>
              <a:t>St Mary’s RC primary school </a:t>
            </a:r>
            <a:br>
              <a:rPr lang="en-GB" sz="4200"/>
            </a:br>
            <a:r>
              <a:rPr lang="en-GB" sz="4200"/>
              <a:t>Wednesday 13.01.21</a:t>
            </a:r>
            <a:endParaRPr lang="en-US" sz="420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5EB4A20-0EE9-4ACC-B46C-5E53D0378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074" y="3529159"/>
            <a:ext cx="4972063" cy="1612688"/>
          </a:xfrm>
        </p:spPr>
        <p:txBody>
          <a:bodyPr>
            <a:normAutofit/>
          </a:bodyPr>
          <a:lstStyle/>
          <a:p>
            <a:r>
              <a:rPr lang="en-GB"/>
              <a:t>P3 and P4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EFD7EB-F887-4187-BD35-2F6584E9E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02ABCE-86EF-458C-B776-FBEE5B3ED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257E23-BAFF-4E5A-9DCD-5EB001A2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7E30C0D8-AD45-47DE-ACC1-AA48F84CA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171"/>
          <a:stretch/>
        </p:blipFill>
        <p:spPr bwMode="auto">
          <a:xfrm>
            <a:off x="1271223" y="1116345"/>
            <a:ext cx="3362141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890EC-EC50-46D3-879E-63EDF4D06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971F6991-E635-48F8-9309-D5A5C1ECB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CF2F98-1DF0-4594-9502-F2B79E79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23F8AE3E-8AE6-4BCF-A20A-DC802E6AAC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8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84"/>
    </mc:Choice>
    <mc:Fallback xmlns="">
      <p:transition spd="slow" advTm="5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C4D5F-2E25-469C-94B0-5C71277F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53048"/>
            <a:ext cx="3292524" cy="804114"/>
          </a:xfrm>
          <a:prstGeom prst="rect">
            <a:avLst/>
          </a:prstGeom>
        </p:spPr>
      </p:pic>
      <p:cxnSp>
        <p:nvCxnSpPr>
          <p:cNvPr id="66" name="Straight Connector 55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4D886FA-60B3-48A1-B0D2-4D10E9C75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15" y="3744805"/>
            <a:ext cx="3279025" cy="1910032"/>
          </a:xfrm>
          <a:prstGeom prst="rect">
            <a:avLst/>
          </a:prstGeom>
        </p:spPr>
      </p:pic>
      <p:cxnSp>
        <p:nvCxnSpPr>
          <p:cNvPr id="67" name="Straight Connector 57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7CB739E5-8039-49B1-AAC6-158662EB6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66" y="225083"/>
            <a:ext cx="3839736" cy="55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8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B6E6531A-0776-43BA-A852-5FB5C7753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F8C5273F-2B84-46BF-A94F-1A20E13B3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osing&#10;&#10;Description automatically generated">
            <a:extLst>
              <a:ext uri="{FF2B5EF4-FFF2-40B4-BE49-F238E27FC236}">
                <a16:creationId xmlns:a16="http://schemas.microsoft.com/office/drawing/2014/main" id="{D9D78977-7F6B-4051-A783-DD4B472F5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75" y="1247835"/>
            <a:ext cx="4589252" cy="3648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127676-5977-40AB-BDB3-7CDE4D933FD5}"/>
              </a:ext>
            </a:extLst>
          </p:cNvPr>
          <p:cNvSpPr/>
          <p:nvPr/>
        </p:nvSpPr>
        <p:spPr>
          <a:xfrm rot="10800000" flipV="1">
            <a:off x="8619147" y="1425458"/>
            <a:ext cx="157992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hlinkClick r:id="rId3"/>
              </a:rPr>
              <a:t>Mike and </a:t>
            </a:r>
            <a:r>
              <a:rPr lang="en-GB" dirty="0" err="1">
                <a:hlinkClick r:id="rId3"/>
              </a:rPr>
              <a:t>Muttnik</a:t>
            </a:r>
            <a:r>
              <a:rPr lang="en-GB" dirty="0">
                <a:hlinkClick r:id="rId3"/>
              </a:rPr>
              <a:t> on The Moon | A Cosmic Kids Yoga Adventure! – YouTube</a:t>
            </a:r>
            <a:endParaRPr lang="en-GB" dirty="0"/>
          </a:p>
          <a:p>
            <a:pPr>
              <a:spcAft>
                <a:spcPts val="600"/>
              </a:spcAft>
            </a:pP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Follow the link to Cosmic Yoga!</a:t>
            </a:r>
          </a:p>
        </p:txBody>
      </p:sp>
    </p:spTree>
    <p:extLst>
      <p:ext uri="{BB962C8B-B14F-4D97-AF65-F5344CB8AC3E}">
        <p14:creationId xmlns:p14="http://schemas.microsoft.com/office/powerpoint/2010/main" val="160268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2AE9A-952C-4B4D-B6B7-9ED08E3D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156211"/>
            <a:ext cx="9603275" cy="1049235"/>
          </a:xfrm>
        </p:spPr>
        <p:txBody>
          <a:bodyPr/>
          <a:lstStyle/>
          <a:p>
            <a:pPr algn="ctr"/>
            <a:r>
              <a:rPr lang="en-GB" dirty="0">
                <a:latin typeface="PrimaryCheynes" panose="020B0500000000000000" pitchFamily="34" charset="0"/>
              </a:rPr>
              <a:t>Night time prayer</a:t>
            </a:r>
            <a:endParaRPr lang="en-US" dirty="0">
              <a:latin typeface="PrimaryCheynes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4C375-6C2E-ED42-B450-2FD82B74D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God our Father, I come to say</a:t>
            </a:r>
            <a:r>
              <a:rPr lang="en-GB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thank</a:t>
            </a:r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you for your love today.</a:t>
            </a:r>
            <a:endParaRPr lang="en-GB" sz="2400" dirty="0">
              <a:solidFill>
                <a:srgbClr val="0B385D"/>
              </a:solidFill>
              <a:latin typeface="PrimaryCheynes" panose="020B0500000000000000" pitchFamily="34" charset="0"/>
            </a:endParaRPr>
          </a:p>
          <a:p>
            <a:pPr algn="ctr"/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Thank you for my family</a:t>
            </a:r>
            <a:r>
              <a:rPr lang="en-GB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and </a:t>
            </a:r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all the friends you give to me.</a:t>
            </a:r>
            <a:endParaRPr lang="en-GB" sz="2400" dirty="0">
              <a:solidFill>
                <a:srgbClr val="0B385D"/>
              </a:solidFill>
              <a:latin typeface="PrimaryCheynes" panose="020B0500000000000000" pitchFamily="34" charset="0"/>
            </a:endParaRPr>
          </a:p>
          <a:p>
            <a:pPr algn="ctr"/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Guard me in the dark of night</a:t>
            </a:r>
            <a:r>
              <a:rPr lang="en-GB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and</a:t>
            </a:r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in the morning send your light.Amen.</a:t>
            </a:r>
            <a:endParaRPr lang="en-GB" sz="2800" dirty="0">
              <a:latin typeface="PrimaryCheyn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5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E5D6-5D42-4DD3-A639-4E598A6F34A2}"/>
              </a:ext>
            </a:extLst>
          </p:cNvPr>
          <p:cNvSpPr txBox="1">
            <a:spLocks/>
          </p:cNvSpPr>
          <p:nvPr/>
        </p:nvSpPr>
        <p:spPr>
          <a:xfrm>
            <a:off x="3752973" y="342420"/>
            <a:ext cx="7645572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PrimaryCheynes" panose="020B0500000000000000" pitchFamily="34" charset="0"/>
              </a:rPr>
              <a:t>Morning Prayer</a:t>
            </a:r>
            <a:endParaRPr lang="en-US" sz="3600" dirty="0">
              <a:latin typeface="PrimaryCheynes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2865-2408-466A-9808-F75B42FBB235}"/>
              </a:ext>
            </a:extLst>
          </p:cNvPr>
          <p:cNvSpPr txBox="1">
            <a:spLocks/>
          </p:cNvSpPr>
          <p:nvPr/>
        </p:nvSpPr>
        <p:spPr>
          <a:xfrm>
            <a:off x="1173283" y="1391655"/>
            <a:ext cx="9603275" cy="3450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Father in heaven you love me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You are with me night and day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I want to love you always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In all I do and say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I’ll try to please you Father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Bless me through this day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108050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11074-4EA7-4FD6-9C15-AFEA3F34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Literacy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794DC-8B3D-4E94-B1F0-AAEF8D85C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Learning Intention:</a:t>
            </a:r>
          </a:p>
          <a:p>
            <a:pPr marL="0" indent="0">
              <a:buNone/>
            </a:pPr>
            <a:r>
              <a:rPr lang="en-GB" dirty="0"/>
              <a:t>We are learning to write a book report</a:t>
            </a:r>
          </a:p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FontTx/>
              <a:buChar char="-"/>
            </a:pPr>
            <a:r>
              <a:rPr lang="en-GB" dirty="0"/>
              <a:t>Listen to the story</a:t>
            </a:r>
          </a:p>
          <a:p>
            <a:pPr>
              <a:buFontTx/>
              <a:buChar char="-"/>
            </a:pPr>
            <a:r>
              <a:rPr lang="en-GB" dirty="0"/>
              <a:t>Read the book review and think about your answers for each section</a:t>
            </a:r>
          </a:p>
          <a:p>
            <a:pPr>
              <a:buFontTx/>
              <a:buChar char="-"/>
            </a:pPr>
            <a:r>
              <a:rPr lang="en-GB" dirty="0"/>
              <a:t>Remember to explain your answer.</a:t>
            </a:r>
          </a:p>
          <a:p>
            <a:pPr>
              <a:buFontTx/>
              <a:buChar char="-"/>
            </a:pPr>
            <a:r>
              <a:rPr lang="en-GB" dirty="0"/>
              <a:t>Don’t worry if you don’t have internet access, you can choose one of your favourite books from home.  The worksheet is in your home learning pack.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144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FFAA40-A80C-4DFE-96CB-976452E0EE72}"/>
              </a:ext>
            </a:extLst>
          </p:cNvPr>
          <p:cNvSpPr txBox="1"/>
          <p:nvPr/>
        </p:nvSpPr>
        <p:spPr>
          <a:xfrm>
            <a:off x="3108961" y="168813"/>
            <a:ext cx="6850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>
                <a:latin typeface="PrimaryCheynes" panose="020B0500000000000000" pitchFamily="34" charset="0"/>
              </a:rPr>
              <a:t>Literacy – Book 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CB0B5-A987-4F56-B35A-6CDFC668BC04}"/>
              </a:ext>
            </a:extLst>
          </p:cNvPr>
          <p:cNvSpPr txBox="1"/>
          <p:nvPr/>
        </p:nvSpPr>
        <p:spPr>
          <a:xfrm>
            <a:off x="637564" y="973123"/>
            <a:ext cx="45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PrimaryCheynes" panose="020B0500000000000000" pitchFamily="34" charset="0"/>
              </a:rPr>
              <a:t>Listen to the story of The Prince and the Witch and the Thief and the Bears by Alastair Chisholm</a:t>
            </a:r>
          </a:p>
          <a:p>
            <a:endParaRPr lang="en-GB" sz="2400" dirty="0">
              <a:latin typeface="PrimaryCheynes" panose="020B0500000000000000" pitchFamily="34" charset="0"/>
            </a:endParaRPr>
          </a:p>
          <a:p>
            <a:r>
              <a:rPr lang="en-GB" sz="2400" dirty="0">
                <a:latin typeface="PrimaryCheynes" panose="020B0500000000000000" pitchFamily="34" charset="0"/>
              </a:rPr>
              <a:t>Write a book review using the sheet on the next slide.</a:t>
            </a:r>
          </a:p>
        </p:txBody>
      </p:sp>
      <p:pic>
        <p:nvPicPr>
          <p:cNvPr id="5" name="Picture 4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973390CA-AB60-45DB-AAD8-FF76C92A1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50" y="876699"/>
            <a:ext cx="5189134" cy="49663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B834EC-54EB-4E71-BCEC-6517824EF7AA}"/>
              </a:ext>
            </a:extLst>
          </p:cNvPr>
          <p:cNvSpPr txBox="1"/>
          <p:nvPr/>
        </p:nvSpPr>
        <p:spPr>
          <a:xfrm>
            <a:off x="2281805" y="3747203"/>
            <a:ext cx="1661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Alastair Chisholm reads The Prince and the Witch and the. . . | </a:t>
            </a:r>
            <a:r>
              <a:rPr lang="en-GB" dirty="0" err="1">
                <a:hlinkClick r:id="rId3"/>
              </a:rPr>
              <a:t>Bookbug</a:t>
            </a:r>
            <a:r>
              <a:rPr lang="en-GB" dirty="0">
                <a:hlinkClick r:id="rId3"/>
              </a:rPr>
              <a:t> Picture </a:t>
            </a:r>
            <a:r>
              <a:rPr lang="en-GB" u="sng" dirty="0">
                <a:hlinkClick r:id="rId3"/>
              </a:rPr>
              <a:t>Book Prize - YouT</a:t>
            </a:r>
            <a:r>
              <a:rPr lang="en-GB" dirty="0">
                <a:hlinkClick r:id="rId3"/>
              </a:rPr>
              <a:t>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926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E6531A-0776-43BA-A852-5FB5C7753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C5273F-2B84-46BF-A94F-1A20E13B3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FD76F5-673B-41AC-BC2D-DEEEB93FE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8" t="13315" r="18077" b="5824"/>
          <a:stretch/>
        </p:blipFill>
        <p:spPr>
          <a:xfrm>
            <a:off x="2686929" y="763203"/>
            <a:ext cx="6481679" cy="45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B8CDD-3814-405A-BB2B-1A4BCE4A5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Numeracy  Chimney sums</a:t>
            </a:r>
            <a:br>
              <a:rPr lang="en-GB" dirty="0"/>
            </a:br>
            <a:r>
              <a:rPr lang="en-GB" sz="1800" dirty="0"/>
              <a:t>Let’s see how much you remember from yesterday!!!!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0EFB2-FB18-4827-9DB8-3295B5BC8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dirty="0">
                <a:latin typeface="PrimaryCheynes" panose="020B0500000000000000" pitchFamily="34" charset="0"/>
              </a:rPr>
              <a:t>Learning Intention:</a:t>
            </a:r>
          </a:p>
          <a:p>
            <a:pPr marL="0" indent="0">
              <a:buNone/>
            </a:pPr>
            <a:r>
              <a:rPr lang="en-GB" sz="2400" dirty="0">
                <a:latin typeface="PrimaryCheynes" panose="020B0500000000000000" pitchFamily="34" charset="0"/>
              </a:rPr>
              <a:t>Add and write chimney sums</a:t>
            </a:r>
          </a:p>
          <a:p>
            <a:pPr marL="0" indent="0">
              <a:buNone/>
            </a:pPr>
            <a:r>
              <a:rPr lang="en-GB" sz="2400" dirty="0">
                <a:latin typeface="PrimaryCheynes" panose="020B0500000000000000" pitchFamily="34" charset="0"/>
              </a:rPr>
              <a:t>Success Criteria:</a:t>
            </a:r>
          </a:p>
          <a:p>
            <a:pPr marL="0" indent="0">
              <a:buNone/>
            </a:pPr>
            <a:r>
              <a:rPr lang="en-GB" sz="2400" dirty="0">
                <a:latin typeface="PrimaryCheynes" panose="020B0500000000000000" pitchFamily="34" charset="0"/>
              </a:rPr>
              <a:t>- I know that the ones, tens and hundreds must be lined up</a:t>
            </a:r>
          </a:p>
          <a:p>
            <a:pPr>
              <a:buFontTx/>
              <a:buChar char="-"/>
            </a:pPr>
            <a:r>
              <a:rPr lang="en-GB" sz="2400" dirty="0">
                <a:latin typeface="PrimaryCheynes" panose="020B0500000000000000" pitchFamily="34" charset="0"/>
              </a:rPr>
              <a:t>I add the columns together and put the answers under that column</a:t>
            </a:r>
          </a:p>
          <a:p>
            <a:pPr>
              <a:buFontTx/>
              <a:buChar char="-"/>
            </a:pPr>
            <a:r>
              <a:rPr lang="en-GB" sz="2400" dirty="0">
                <a:latin typeface="PrimaryCheynes" panose="020B0500000000000000" pitchFamily="34" charset="0"/>
              </a:rPr>
              <a:t>My writing is neat and tidy</a:t>
            </a:r>
          </a:p>
        </p:txBody>
      </p:sp>
    </p:spTree>
    <p:extLst>
      <p:ext uri="{BB962C8B-B14F-4D97-AF65-F5344CB8AC3E}">
        <p14:creationId xmlns:p14="http://schemas.microsoft.com/office/powerpoint/2010/main" val="4186701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FAC8C30-93FA-4F99-80C4-C952D83A4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ACDE2A-6BC1-4786-87B1-F7DA3535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A2CC8B5-9886-4AFA-BE09-6178A4ED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CAC3D59-B18E-47AC-BAC4-6D40C9C4F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D0E55C-3C32-4FD2-A2F8-EEA12C285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solidFill>
            <a:srgbClr val="FFFFFF"/>
          </a:soli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FEC21E-102D-426A-9A93-48E62F378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44256" y="910754"/>
            <a:ext cx="8303491" cy="4322618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8C995FD7-E986-4568-9997-83090665B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53" y="764816"/>
            <a:ext cx="4151747" cy="4439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0F4C42-F284-42D6-94DF-1B82AA05A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44000" y="1426992"/>
            <a:ext cx="778764" cy="69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90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FAC8C30-93FA-4F99-80C4-C952D83A4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" name="Picture 24">
            <a:extLst>
              <a:ext uri="{FF2B5EF4-FFF2-40B4-BE49-F238E27FC236}">
                <a16:creationId xmlns:a16="http://schemas.microsoft.com/office/drawing/2014/main" id="{F3ACDE2A-6BC1-4786-87B1-F7DA3535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6" name="Straight Connector 26">
            <a:extLst>
              <a:ext uri="{FF2B5EF4-FFF2-40B4-BE49-F238E27FC236}">
                <a16:creationId xmlns:a16="http://schemas.microsoft.com/office/drawing/2014/main" id="{0A2CC8B5-9886-4AFA-BE09-6178A4ED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A23D419-C4DE-4A1D-9D64-03700240B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48528" y="983329"/>
            <a:ext cx="1209392" cy="1085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0755B7DF-BA7C-4F1F-9AA4-D4B322AD2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51" y="-1934"/>
            <a:ext cx="6836897" cy="5936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D86801-CA8B-4DAC-89FC-9EDBFE52B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917839" y="193082"/>
            <a:ext cx="1209392" cy="10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7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EB4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EDAC912-4C79-42D9-9A61-8AEBCDA34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39" y="643467"/>
            <a:ext cx="5660922" cy="5571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5C4E70-F27F-4342-B053-4DEA9765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375651" y="729586"/>
            <a:ext cx="936710" cy="840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7CD367-C87F-45E4-A002-3C2568960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28051" y="881986"/>
            <a:ext cx="936710" cy="840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B003B2-D39E-494F-AE67-C8CB0EE86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80451" y="1034386"/>
            <a:ext cx="936710" cy="8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7029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299</Words>
  <Application>Microsoft Office PowerPoint</Application>
  <PresentationFormat>Widescreen</PresentationFormat>
  <Paragraphs>37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 MT</vt:lpstr>
      <vt:lpstr>PrimaryCheynes</vt:lpstr>
      <vt:lpstr>Gallery</vt:lpstr>
      <vt:lpstr>St Mary’s RC primary school  Wednesday 13.01.21</vt:lpstr>
      <vt:lpstr>PowerPoint Presentation</vt:lpstr>
      <vt:lpstr>Literacy </vt:lpstr>
      <vt:lpstr>PowerPoint Presentation</vt:lpstr>
      <vt:lpstr>PowerPoint Presentation</vt:lpstr>
      <vt:lpstr>Numeracy  Chimney sums Let’s see how much you remember from yesterday!!!!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Night time prayer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Mary’s RC primary school  Wednesday 13.01.21</dc:title>
  <dc:creator>Lisa Murray</dc:creator>
  <cp:lastModifiedBy>Mrs Gould</cp:lastModifiedBy>
  <cp:revision>2</cp:revision>
  <dcterms:created xsi:type="dcterms:W3CDTF">2021-01-12T19:12:45Z</dcterms:created>
  <dcterms:modified xsi:type="dcterms:W3CDTF">2021-01-13T08:19:00Z</dcterms:modified>
</cp:coreProperties>
</file>