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4"/>
  </p:notesMasterIdLst>
  <p:sldIdLst>
    <p:sldId id="297" r:id="rId2"/>
    <p:sldId id="298" r:id="rId3"/>
    <p:sldId id="335" r:id="rId4"/>
    <p:sldId id="333" r:id="rId5"/>
    <p:sldId id="292" r:id="rId6"/>
    <p:sldId id="328" r:id="rId7"/>
    <p:sldId id="329" r:id="rId8"/>
    <p:sldId id="330" r:id="rId9"/>
    <p:sldId id="331" r:id="rId10"/>
    <p:sldId id="332" r:id="rId11"/>
    <p:sldId id="336" r:id="rId12"/>
    <p:sldId id="334" r:id="rId13"/>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54" y="78"/>
      </p:cViewPr>
      <p:guideLst/>
    </p:cSldViewPr>
  </p:slideViewPr>
  <p:notesTextViewPr>
    <p:cViewPr>
      <p:scale>
        <a:sx n="100" d="100"/>
        <a:sy n="100" d="100"/>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12/06/2020</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12</a:t>
            </a:fld>
            <a:endParaRPr lang="en-GB"/>
          </a:p>
        </p:txBody>
      </p:sp>
    </p:spTree>
    <p:extLst>
      <p:ext uri="{BB962C8B-B14F-4D97-AF65-F5344CB8AC3E}">
        <p14:creationId xmlns:p14="http://schemas.microsoft.com/office/powerpoint/2010/main" val="2401137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41175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4</a:t>
            </a:fld>
            <a:endParaRPr lang="en-GB"/>
          </a:p>
        </p:txBody>
      </p:sp>
    </p:spTree>
    <p:extLst>
      <p:ext uri="{BB962C8B-B14F-4D97-AF65-F5344CB8AC3E}">
        <p14:creationId xmlns:p14="http://schemas.microsoft.com/office/powerpoint/2010/main" val="4225110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5</a:t>
            </a:fld>
            <a:endParaRPr lang="en-GB"/>
          </a:p>
        </p:txBody>
      </p:sp>
    </p:spTree>
    <p:extLst>
      <p:ext uri="{BB962C8B-B14F-4D97-AF65-F5344CB8AC3E}">
        <p14:creationId xmlns:p14="http://schemas.microsoft.com/office/powerpoint/2010/main" val="84674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6</a:t>
            </a:fld>
            <a:endParaRPr lang="en-GB"/>
          </a:p>
        </p:txBody>
      </p:sp>
    </p:spTree>
    <p:extLst>
      <p:ext uri="{BB962C8B-B14F-4D97-AF65-F5344CB8AC3E}">
        <p14:creationId xmlns:p14="http://schemas.microsoft.com/office/powerpoint/2010/main" val="248886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7</a:t>
            </a:fld>
            <a:endParaRPr lang="en-GB"/>
          </a:p>
        </p:txBody>
      </p:sp>
    </p:spTree>
    <p:extLst>
      <p:ext uri="{BB962C8B-B14F-4D97-AF65-F5344CB8AC3E}">
        <p14:creationId xmlns:p14="http://schemas.microsoft.com/office/powerpoint/2010/main" val="145137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8</a:t>
            </a:fld>
            <a:endParaRPr lang="en-GB"/>
          </a:p>
        </p:txBody>
      </p:sp>
    </p:spTree>
    <p:extLst>
      <p:ext uri="{BB962C8B-B14F-4D97-AF65-F5344CB8AC3E}">
        <p14:creationId xmlns:p14="http://schemas.microsoft.com/office/powerpoint/2010/main" val="902120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9</a:t>
            </a:fld>
            <a:endParaRPr lang="en-GB"/>
          </a:p>
        </p:txBody>
      </p:sp>
    </p:spTree>
    <p:extLst>
      <p:ext uri="{BB962C8B-B14F-4D97-AF65-F5344CB8AC3E}">
        <p14:creationId xmlns:p14="http://schemas.microsoft.com/office/powerpoint/2010/main" val="2605269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10</a:t>
            </a:fld>
            <a:endParaRPr lang="en-GB"/>
          </a:p>
        </p:txBody>
      </p:sp>
    </p:spTree>
    <p:extLst>
      <p:ext uri="{BB962C8B-B14F-4D97-AF65-F5344CB8AC3E}">
        <p14:creationId xmlns:p14="http://schemas.microsoft.com/office/powerpoint/2010/main" val="3339543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www.firstaidchampions.redcross.org.uk/primary/first-aid-skills/burn" TargetMode="External"/><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18.png"/><Relationship Id="rId5" Type="http://schemas.openxmlformats.org/officeDocument/2006/relationships/hyperlink" Target="http://www.firstaidchampions.redcross.org.uk/primary/first-aid-skills/bleeding" TargetMode="External"/><Relationship Id="rId4" Type="http://schemas.openxmlformats.org/officeDocument/2006/relationships/hyperlink" Target="http://www.firstaidchampions.redcross.org.uk/primary/first-aid-skills/head-injur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irstaidchampions.redcross.org.uk/spot-the-danger/"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en-GB" dirty="0"/>
              <a:t>Spot the danger</a:t>
            </a:r>
            <a:r>
              <a:rPr lang="en-GB"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p:txBody>
          <a:bodyPr/>
          <a:lstStyle/>
          <a:p>
            <a:r>
              <a:rPr lang="en-US" dirty="0"/>
              <a:t>Safety- Learn how to keep yourself and others safe in the home</a:t>
            </a:r>
          </a:p>
          <a:p>
            <a:endParaRPr lang="en-GB" dirty="0"/>
          </a:p>
        </p:txBody>
      </p:sp>
      <p:pic>
        <p:nvPicPr>
          <p:cNvPr id="17" name="Graphic 16">
            <a:extLst>
              <a:ext uri="{FF2B5EF4-FFF2-40B4-BE49-F238E27FC236}">
                <a16:creationId xmlns:a16="http://schemas.microsoft.com/office/drawing/2014/main" id="{B59C72C9-C684-4A20-9C4F-2145B5B5EB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66313" y="4437112"/>
            <a:ext cx="1228725" cy="1133475"/>
          </a:xfrm>
          <a:prstGeom prst="rect">
            <a:avLst/>
          </a:prstGeom>
        </p:spPr>
      </p:pic>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119336" y="-675456"/>
            <a:ext cx="9793088" cy="4680520"/>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nSpc>
                <a:spcPct val="107000"/>
              </a:lnSpc>
              <a:spcAft>
                <a:spcPts val="0"/>
              </a:spcAft>
            </a:pPr>
            <a:r>
              <a:rPr lang="en-GB" sz="6000" dirty="0">
                <a:ea typeface="Calibri" panose="020F0502020204030204" pitchFamily="34" charset="0"/>
                <a:cs typeface="Times New Roman" panose="02020603050405020304" pitchFamily="18" charset="0"/>
              </a:rPr>
              <a:t>If you see a pile of toys left on the stairs, what should you do? </a:t>
            </a:r>
          </a:p>
          <a:p>
            <a:pPr lvl="0" algn="ctr">
              <a:lnSpc>
                <a:spcPct val="150000"/>
              </a:lnSpc>
              <a:spcAft>
                <a:spcPts val="0"/>
              </a:spcAft>
            </a:pPr>
            <a:br>
              <a:rPr lang="en-GB" sz="4000" dirty="0">
                <a:ea typeface="Calibri" panose="020F0502020204030204" pitchFamily="34" charset="0"/>
                <a:cs typeface="Times New Roman" panose="02020603050405020304" pitchFamily="18" charset="0"/>
              </a:rPr>
            </a:br>
            <a:r>
              <a:rPr lang="en-GB" sz="4000" dirty="0">
                <a:ea typeface="Calibri" panose="020F0502020204030204" pitchFamily="34" charset="0"/>
                <a:cs typeface="Times New Roman" panose="02020603050405020304" pitchFamily="18" charset="0"/>
              </a:rPr>
              <a:t>a) Play with them</a:t>
            </a:r>
          </a:p>
          <a:p>
            <a:pPr lvl="0" algn="ctr">
              <a:lnSpc>
                <a:spcPct val="150000"/>
              </a:lnSpc>
              <a:spcAft>
                <a:spcPts val="0"/>
              </a:spcAft>
            </a:pPr>
            <a:r>
              <a:rPr lang="en-GB" sz="4000" dirty="0">
                <a:ea typeface="Calibri" panose="020F0502020204030204" pitchFamily="34" charset="0"/>
                <a:cs typeface="Times New Roman" panose="02020603050405020304" pitchFamily="18" charset="0"/>
              </a:rPr>
              <a:t>b) Safely move them</a:t>
            </a:r>
          </a:p>
          <a:p>
            <a:pPr lvl="0" algn="ctr">
              <a:lnSpc>
                <a:spcPct val="150000"/>
              </a:lnSpc>
              <a:spcAft>
                <a:spcPts val="0"/>
              </a:spcAft>
            </a:pPr>
            <a:r>
              <a:rPr lang="en-GB" sz="4000" dirty="0">
                <a:ea typeface="Calibri" panose="020F0502020204030204" pitchFamily="34" charset="0"/>
                <a:cs typeface="Times New Roman" panose="02020603050405020304" pitchFamily="18" charset="0"/>
              </a:rPr>
              <a:t>c) Leave them</a:t>
            </a:r>
          </a:p>
          <a:p>
            <a:pPr algn="ctr" defTabSz="914400"/>
            <a:endParaRPr lang="en-GB" sz="2000" kern="0" dirty="0">
              <a:solidFill>
                <a:sysClr val="windowText" lastClr="000000"/>
              </a:solidFill>
            </a:endParaRPr>
          </a:p>
        </p:txBody>
      </p:sp>
    </p:spTree>
    <p:extLst>
      <p:ext uri="{BB962C8B-B14F-4D97-AF65-F5344CB8AC3E}">
        <p14:creationId xmlns:p14="http://schemas.microsoft.com/office/powerpoint/2010/main" val="291218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7880-3388-44E6-9D6F-1EA03EBBD76D}"/>
              </a:ext>
            </a:extLst>
          </p:cNvPr>
          <p:cNvSpPr>
            <a:spLocks noGrp="1"/>
          </p:cNvSpPr>
          <p:nvPr>
            <p:ph type="ctrTitle"/>
          </p:nvPr>
        </p:nvSpPr>
        <p:spPr>
          <a:xfrm>
            <a:off x="263352" y="404664"/>
            <a:ext cx="9561138" cy="1279196"/>
          </a:xfrm>
        </p:spPr>
        <p:txBody>
          <a:bodyPr/>
          <a:lstStyle/>
          <a:p>
            <a:r>
              <a:rPr lang="en-GB" sz="6000" dirty="0"/>
              <a:t>The correct answers are:</a:t>
            </a:r>
          </a:p>
        </p:txBody>
      </p:sp>
      <p:sp>
        <p:nvSpPr>
          <p:cNvPr id="3" name="Subtitle 2">
            <a:extLst>
              <a:ext uri="{FF2B5EF4-FFF2-40B4-BE49-F238E27FC236}">
                <a16:creationId xmlns:a16="http://schemas.microsoft.com/office/drawing/2014/main" id="{E324D84C-BDB8-433D-BFA4-7C1C9FBEF801}"/>
              </a:ext>
            </a:extLst>
          </p:cNvPr>
          <p:cNvSpPr>
            <a:spLocks noGrp="1"/>
          </p:cNvSpPr>
          <p:nvPr>
            <p:ph type="subTitle" idx="4"/>
          </p:nvPr>
        </p:nvSpPr>
        <p:spPr>
          <a:xfrm>
            <a:off x="265134" y="1683860"/>
            <a:ext cx="9143234" cy="766948"/>
          </a:xfrm>
        </p:spPr>
        <p:txBody>
          <a:bodyPr/>
          <a:lstStyle/>
          <a:p>
            <a:pPr marL="457200" indent="-457200" algn="l">
              <a:buFont typeface="Arial" panose="020B0604020202020204" pitchFamily="34" charset="0"/>
              <a:buChar char="•"/>
            </a:pPr>
            <a:r>
              <a:rPr lang="en-GB" sz="2800" kern="0" dirty="0">
                <a:solidFill>
                  <a:sysClr val="windowText" lastClr="000000"/>
                </a:solidFill>
              </a:rPr>
              <a:t>The best way you can spot a danger is by looking and which of these…? </a:t>
            </a:r>
            <a:r>
              <a:rPr lang="en-GB" sz="2800" kern="0" dirty="0">
                <a:solidFill>
                  <a:srgbClr val="40A22A"/>
                </a:solidFill>
              </a:rPr>
              <a:t>C) listening</a:t>
            </a:r>
          </a:p>
          <a:p>
            <a:pPr marL="457200" indent="-457200" algn="l">
              <a:buFont typeface="Arial" panose="020B0604020202020204" pitchFamily="34" charset="0"/>
              <a:buChar char="•"/>
            </a:pPr>
            <a:r>
              <a:rPr lang="en-GB" sz="2800" dirty="0">
                <a:latin typeface="Arial" panose="020B0604020202020204" pitchFamily="34" charset="0"/>
                <a:ea typeface="Calibri" panose="020F0502020204030204" pitchFamily="34" charset="0"/>
                <a:cs typeface="Times New Roman" panose="02020603050405020304" pitchFamily="18" charset="0"/>
              </a:rPr>
              <a:t>Why must you think about your safety when you help a person who is hurt? </a:t>
            </a:r>
            <a:r>
              <a:rPr lang="en-GB" sz="2800" dirty="0">
                <a:solidFill>
                  <a:srgbClr val="40A22A"/>
                </a:solidFill>
                <a:latin typeface="Arial" panose="020B0604020202020204" pitchFamily="34" charset="0"/>
                <a:ea typeface="Calibri" panose="020F0502020204030204" pitchFamily="34" charset="0"/>
                <a:cs typeface="Times New Roman" panose="02020603050405020304" pitchFamily="18" charset="0"/>
              </a:rPr>
              <a:t>A) I could get hurt too</a:t>
            </a:r>
          </a:p>
          <a:p>
            <a:pPr marL="457200" indent="-457200" algn="l">
              <a:buFont typeface="Arial" panose="020B0604020202020204" pitchFamily="34" charset="0"/>
              <a:buChar char="•"/>
            </a:pPr>
            <a:r>
              <a:rPr lang="en-GB" sz="2800" dirty="0">
                <a:ea typeface="Calibri" panose="020F0502020204030204" pitchFamily="34" charset="0"/>
                <a:cs typeface="Times New Roman" panose="02020603050405020304" pitchFamily="18" charset="0"/>
              </a:rPr>
              <a:t>If you help at an accident, you should first check if the area is what? </a:t>
            </a:r>
            <a:r>
              <a:rPr lang="en-GB" sz="2800" dirty="0">
                <a:solidFill>
                  <a:srgbClr val="40A22A"/>
                </a:solidFill>
                <a:ea typeface="Calibri" panose="020F0502020204030204" pitchFamily="34" charset="0"/>
                <a:cs typeface="Times New Roman" panose="02020603050405020304" pitchFamily="18" charset="0"/>
              </a:rPr>
              <a:t>B) safe</a:t>
            </a:r>
          </a:p>
          <a:p>
            <a:pPr marL="457200" indent="-457200" algn="l">
              <a:buFont typeface="Arial" panose="020B0604020202020204" pitchFamily="34" charset="0"/>
              <a:buChar char="•"/>
            </a:pPr>
            <a:r>
              <a:rPr lang="en-GB" sz="2800" dirty="0">
                <a:ea typeface="Calibri" panose="020F0502020204030204" pitchFamily="34" charset="0"/>
                <a:cs typeface="Times New Roman" panose="02020603050405020304" pitchFamily="18" charset="0"/>
              </a:rPr>
              <a:t>Which of these is a danger in a house? </a:t>
            </a:r>
            <a:r>
              <a:rPr lang="en-GB" sz="2800" dirty="0">
                <a:solidFill>
                  <a:srgbClr val="40A22A"/>
                </a:solidFill>
                <a:ea typeface="Calibri" panose="020F0502020204030204" pitchFamily="34" charset="0"/>
                <a:cs typeface="Times New Roman" panose="02020603050405020304" pitchFamily="18" charset="0"/>
              </a:rPr>
              <a:t>C) a hot pan on a cooker</a:t>
            </a:r>
          </a:p>
          <a:p>
            <a:pPr marL="457200" indent="-457200" algn="l">
              <a:buFont typeface="Arial" panose="020B0604020202020204" pitchFamily="34" charset="0"/>
              <a:buChar char="•"/>
            </a:pPr>
            <a:r>
              <a:rPr lang="en-GB" sz="2800" dirty="0">
                <a:ea typeface="Calibri" panose="020F0502020204030204" pitchFamily="34" charset="0"/>
                <a:cs typeface="Times New Roman" panose="02020603050405020304" pitchFamily="18" charset="0"/>
              </a:rPr>
              <a:t>If you see a pile of toys left on the stairs, what should you do? </a:t>
            </a:r>
            <a:r>
              <a:rPr lang="en-GB" sz="2800" dirty="0">
                <a:solidFill>
                  <a:srgbClr val="40A22A"/>
                </a:solidFill>
                <a:ea typeface="Calibri" panose="020F0502020204030204" pitchFamily="34" charset="0"/>
                <a:cs typeface="Times New Roman" panose="02020603050405020304" pitchFamily="18" charset="0"/>
              </a:rPr>
              <a:t>B) safely move them</a:t>
            </a:r>
          </a:p>
          <a:p>
            <a:pPr marL="457200" indent="-457200" algn="l">
              <a:buFont typeface="Arial" panose="020B0604020202020204" pitchFamily="34" charset="0"/>
              <a:buChar char="•"/>
            </a:pPr>
            <a:endParaRPr lang="en-GB" sz="2800" dirty="0">
              <a:latin typeface="Arial" panose="020B0604020202020204" pitchFamily="34" charset="0"/>
              <a:ea typeface="Calibri" panose="020F0502020204030204" pitchFamily="34" charset="0"/>
              <a:cs typeface="Times New Roman" panose="02020603050405020304" pitchFamily="18" charset="0"/>
            </a:endParaRPr>
          </a:p>
          <a:p>
            <a:pPr marL="457200" indent="-457200" algn="l">
              <a:buFont typeface="Arial" panose="020B0604020202020204" pitchFamily="34" charset="0"/>
              <a:buChar char="•"/>
            </a:pPr>
            <a:endParaRPr lang="en-GB" sz="2800" dirty="0">
              <a:latin typeface="Arial" panose="020B0604020202020204" pitchFamily="34" charset="0"/>
              <a:ea typeface="Calibri" panose="020F0502020204030204" pitchFamily="34" charset="0"/>
              <a:cs typeface="Times New Roman" panose="02020603050405020304" pitchFamily="18" charset="0"/>
            </a:endParaRPr>
          </a:p>
          <a:p>
            <a:pPr marL="457200" indent="-457200" algn="l">
              <a:buFont typeface="Arial" panose="020B0604020202020204" pitchFamily="34" charset="0"/>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l">
              <a:buFont typeface="Arial" panose="020B0604020202020204" pitchFamily="34" charset="0"/>
              <a:buChar char="•"/>
            </a:pPr>
            <a:endParaRPr lang="en-GB" sz="2800" kern="0" dirty="0">
              <a:solidFill>
                <a:sysClr val="windowText" lastClr="000000"/>
              </a:solidFill>
            </a:endParaRPr>
          </a:p>
          <a:p>
            <a:pPr marL="457200" indent="-457200" algn="l">
              <a:buFont typeface="Arial" panose="020B0604020202020204" pitchFamily="34" charset="0"/>
              <a:buChar char="•"/>
            </a:pPr>
            <a:endParaRPr lang="en-GB" sz="2800" kern="0" dirty="0">
              <a:solidFill>
                <a:sysClr val="windowText" lastClr="000000"/>
              </a:solidFill>
            </a:endParaRPr>
          </a:p>
          <a:p>
            <a:pPr algn="l"/>
            <a:endParaRPr lang="en-GB" sz="2800" kern="0" dirty="0">
              <a:solidFill>
                <a:sysClr val="windowText" lastClr="000000"/>
              </a:solidFill>
            </a:endParaRPr>
          </a:p>
          <a:p>
            <a:pPr algn="l"/>
            <a:endParaRPr lang="en-GB" dirty="0"/>
          </a:p>
        </p:txBody>
      </p:sp>
    </p:spTree>
    <p:extLst>
      <p:ext uri="{BB962C8B-B14F-4D97-AF65-F5344CB8AC3E}">
        <p14:creationId xmlns:p14="http://schemas.microsoft.com/office/powerpoint/2010/main" val="3257022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DEFDED-BFE7-43B6-AF10-463CFF3187AF}"/>
              </a:ext>
            </a:extLst>
          </p:cNvPr>
          <p:cNvSpPr/>
          <p:nvPr/>
        </p:nvSpPr>
        <p:spPr>
          <a:xfrm>
            <a:off x="479376" y="24046"/>
            <a:ext cx="9073008" cy="6079741"/>
          </a:xfrm>
          <a:prstGeom prst="rect">
            <a:avLst/>
          </a:prstGeom>
        </p:spPr>
        <p:txBody>
          <a:bodyPr wrap="square">
            <a:spAutoFit/>
          </a:bodyPr>
          <a:lstStyle/>
          <a:p>
            <a:pPr>
              <a:lnSpc>
                <a:spcPct val="107000"/>
              </a:lnSpc>
              <a:spcAft>
                <a:spcPts val="800"/>
              </a:spcAft>
            </a:pPr>
            <a:r>
              <a:rPr lang="en-GB" sz="3600" dirty="0">
                <a:ea typeface="Calibri" panose="020F0502020204030204" pitchFamily="34" charset="0"/>
                <a:cs typeface="Times New Roman" panose="02020603050405020304" pitchFamily="18" charset="0"/>
              </a:rPr>
              <a:t>Extension activity: Now you’ve learned about the dangers in the kitchen, think about what first aid skills you might use to help someone who has the injuries below. Click on the links to explore some more. </a:t>
            </a:r>
          </a:p>
          <a:p>
            <a:pPr marL="342900" lvl="0" indent="-342900">
              <a:lnSpc>
                <a:spcPct val="107000"/>
              </a:lnSpc>
              <a:spcAft>
                <a:spcPts val="0"/>
              </a:spcAft>
              <a:buFont typeface="Symbol" panose="05050102010706020507" pitchFamily="18" charset="2"/>
              <a:buChar char=""/>
            </a:pPr>
            <a:r>
              <a:rPr lang="en-GB" sz="3600" dirty="0">
                <a:ea typeface="Calibri" panose="020F0502020204030204" pitchFamily="34" charset="0"/>
                <a:cs typeface="Times New Roman" panose="02020603050405020304" pitchFamily="18" charset="0"/>
              </a:rPr>
              <a:t>a </a:t>
            </a:r>
            <a:r>
              <a:rPr lang="en-GB" sz="3600" dirty="0">
                <a:solidFill>
                  <a:srgbClr val="FF0000"/>
                </a:solidFill>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burn</a:t>
            </a:r>
            <a:endParaRPr lang="en-GB" sz="3600" dirty="0">
              <a:solidFill>
                <a:srgbClr val="FF0000"/>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sz="3600" dirty="0">
              <a:ea typeface="Calibri" panose="020F0502020204030204" pitchFamily="34" charset="0"/>
              <a:cs typeface="Times New Roman" panose="02020603050405020304" pitchFamily="18" charset="0"/>
            </a:endParaRPr>
          </a:p>
          <a:p>
            <a:pPr marL="1028700" lvl="2" indent="-342900">
              <a:lnSpc>
                <a:spcPct val="107000"/>
              </a:lnSpc>
              <a:buFont typeface="Symbol" panose="05050102010706020507" pitchFamily="18" charset="2"/>
              <a:buChar char=""/>
            </a:pPr>
            <a:r>
              <a:rPr lang="en-GB" sz="3600" dirty="0">
                <a:ea typeface="Calibri" panose="020F0502020204030204" pitchFamily="34" charset="0"/>
                <a:cs typeface="Times New Roman" panose="02020603050405020304" pitchFamily="18" charset="0"/>
                <a:hlinkClick r:id="rId4"/>
              </a:rPr>
              <a:t>bumped their head</a:t>
            </a:r>
            <a:endParaRPr lang="en-GB" sz="3600" dirty="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sz="3600" dirty="0">
              <a:ea typeface="Calibri" panose="020F0502020204030204" pitchFamily="34" charset="0"/>
              <a:cs typeface="Times New Roman" panose="02020603050405020304" pitchFamily="18" charset="0"/>
            </a:endParaRPr>
          </a:p>
          <a:p>
            <a:pPr marL="2057400" lvl="5" indent="-342900">
              <a:lnSpc>
                <a:spcPct val="107000"/>
              </a:lnSpc>
              <a:spcAft>
                <a:spcPts val="800"/>
              </a:spcAft>
              <a:buFont typeface="Symbol" panose="05050102010706020507" pitchFamily="18" charset="2"/>
              <a:buChar char=""/>
            </a:pPr>
            <a:r>
              <a:rPr lang="en-GB" sz="3600" dirty="0">
                <a:ea typeface="Calibri" panose="020F0502020204030204" pitchFamily="34" charset="0"/>
                <a:cs typeface="Times New Roman" panose="02020603050405020304" pitchFamily="18" charset="0"/>
              </a:rPr>
              <a:t>a cut that is </a:t>
            </a:r>
            <a:r>
              <a:rPr lang="en-GB" sz="3600" dirty="0">
                <a:ea typeface="Calibri" panose="020F0502020204030204" pitchFamily="34" charset="0"/>
                <a:cs typeface="Times New Roman" panose="02020603050405020304" pitchFamily="18" charset="0"/>
                <a:hlinkClick r:id="rId5"/>
              </a:rPr>
              <a:t>bleeding</a:t>
            </a:r>
            <a:r>
              <a:rPr lang="en-GB" sz="3600" dirty="0">
                <a:ea typeface="Calibri" panose="020F0502020204030204" pitchFamily="34" charset="0"/>
                <a:cs typeface="Times New Roman" panose="02020603050405020304" pitchFamily="18" charset="0"/>
              </a:rPr>
              <a:t> a lot</a:t>
            </a:r>
            <a:endParaRPr lang="en-GB" sz="3600" dirty="0">
              <a:effectLs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B2BE4E7A-7B8F-4F0E-A770-35B808EC99E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35354" y="2837380"/>
            <a:ext cx="1271019" cy="1271019"/>
          </a:xfrm>
          <a:prstGeom prst="rect">
            <a:avLst/>
          </a:prstGeom>
        </p:spPr>
      </p:pic>
      <p:pic>
        <p:nvPicPr>
          <p:cNvPr id="7" name="Picture 6">
            <a:extLst>
              <a:ext uri="{FF2B5EF4-FFF2-40B4-BE49-F238E27FC236}">
                <a16:creationId xmlns:a16="http://schemas.microsoft.com/office/drawing/2014/main" id="{B39FEA71-EC57-4FAB-BBC2-1257A461ECE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79976" y="3501008"/>
            <a:ext cx="1274067" cy="1271019"/>
          </a:xfrm>
          <a:prstGeom prst="rect">
            <a:avLst/>
          </a:prstGeom>
        </p:spPr>
      </p:pic>
      <p:pic>
        <p:nvPicPr>
          <p:cNvPr id="9" name="Picture 8">
            <a:extLst>
              <a:ext uri="{FF2B5EF4-FFF2-40B4-BE49-F238E27FC236}">
                <a16:creationId xmlns:a16="http://schemas.microsoft.com/office/drawing/2014/main" id="{97A692A0-19F5-427B-98BB-4CE908BE2E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88288" y="4872681"/>
            <a:ext cx="1274067" cy="1274067"/>
          </a:xfrm>
          <a:prstGeom prst="rect">
            <a:avLst/>
          </a:prstGeom>
        </p:spPr>
      </p:pic>
    </p:spTree>
    <p:extLst>
      <p:ext uri="{BB962C8B-B14F-4D97-AF65-F5344CB8AC3E}">
        <p14:creationId xmlns:p14="http://schemas.microsoft.com/office/powerpoint/2010/main" val="122160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263352" y="332656"/>
            <a:ext cx="9561138" cy="5301208"/>
          </a:xfrm>
        </p:spPr>
        <p:txBody>
          <a:bodyPr/>
          <a:lstStyle/>
          <a:p>
            <a:pPr algn="ctr"/>
            <a:r>
              <a:rPr lang="en-GB" sz="3600" dirty="0"/>
              <a:t>Click </a:t>
            </a:r>
            <a:r>
              <a:rPr lang="en-GB" sz="3600" dirty="0">
                <a:hlinkClick r:id="rId3"/>
              </a:rPr>
              <a:t>here</a:t>
            </a:r>
            <a:r>
              <a:rPr lang="en-GB" sz="3600" dirty="0"/>
              <a:t> to explore the 360 photograph of a home. Click and drag the mouse to move around the home.</a:t>
            </a:r>
            <a:br>
              <a:rPr lang="en-GB" sz="3600" dirty="0"/>
            </a:br>
            <a:br>
              <a:rPr lang="en-GB" sz="3600" dirty="0"/>
            </a:br>
            <a:r>
              <a:rPr lang="en-GB" sz="3600" dirty="0"/>
              <a:t>Can you spot the dangers? Click on any possible dangers you see to find out more. You could write down what you think the dangers are.</a:t>
            </a:r>
            <a:br>
              <a:rPr lang="en-GB" sz="3600" dirty="0"/>
            </a:br>
            <a:br>
              <a:rPr lang="en-GB" sz="3600" dirty="0"/>
            </a:br>
            <a:r>
              <a:rPr lang="en-GB" sz="3600" dirty="0"/>
              <a:t>Think about how these dangers could be made safe.</a:t>
            </a:r>
            <a:br>
              <a:rPr lang="en-GB" sz="3600" dirty="0"/>
            </a:br>
            <a:br>
              <a:rPr lang="en-GB" sz="3600" dirty="0"/>
            </a:br>
            <a:endParaRPr lang="en-GB" sz="3600" dirty="0">
              <a:solidFill>
                <a:schemeClr val="tx2"/>
              </a:solidFill>
            </a:endParaRPr>
          </a:p>
        </p:txBody>
      </p:sp>
    </p:spTree>
    <p:extLst>
      <p:ext uri="{BB962C8B-B14F-4D97-AF65-F5344CB8AC3E}">
        <p14:creationId xmlns:p14="http://schemas.microsoft.com/office/powerpoint/2010/main" val="25630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C5D30D-72E5-43A3-9575-500EA5CEC8C3}"/>
              </a:ext>
            </a:extLst>
          </p:cNvPr>
          <p:cNvSpPr>
            <a:spLocks noGrp="1"/>
          </p:cNvSpPr>
          <p:nvPr>
            <p:ph type="body" sz="quarter" idx="14"/>
          </p:nvPr>
        </p:nvSpPr>
        <p:spPr>
          <a:xfrm>
            <a:off x="119336" y="116632"/>
            <a:ext cx="11821795" cy="4267200"/>
          </a:xfrm>
        </p:spPr>
        <p:txBody>
          <a:bodyPr/>
          <a:lstStyle/>
          <a:p>
            <a:r>
              <a:rPr lang="en-GB" sz="2000" b="1" dirty="0">
                <a:solidFill>
                  <a:schemeClr val="tx1"/>
                </a:solidFill>
              </a:rPr>
              <a:t>Below is a list of the dangers in the 360 photo</a:t>
            </a:r>
          </a:p>
          <a:p>
            <a:endParaRPr lang="en-GB" sz="2000" dirty="0">
              <a:solidFill>
                <a:schemeClr val="tx1"/>
              </a:solidFill>
            </a:endParaRPr>
          </a:p>
          <a:p>
            <a:pPr lvl="0"/>
            <a:r>
              <a:rPr lang="en-GB" sz="2000" b="1" u="sng" dirty="0">
                <a:solidFill>
                  <a:schemeClr val="tx1"/>
                </a:solidFill>
              </a:rPr>
              <a:t>Toaster</a:t>
            </a:r>
            <a:r>
              <a:rPr lang="en-GB" sz="2000" dirty="0">
                <a:solidFill>
                  <a:schemeClr val="tx1"/>
                </a:solidFill>
              </a:rPr>
              <a:t> – things that use electricity should not be near water as it could cause an electric shock. Bad electric shocks can cause burns or even make someone become unresponsive and stop breathing.</a:t>
            </a:r>
          </a:p>
          <a:p>
            <a:pPr lvl="0"/>
            <a:r>
              <a:rPr lang="en-GB" sz="2000" b="1" u="sng" dirty="0">
                <a:solidFill>
                  <a:schemeClr val="tx1"/>
                </a:solidFill>
              </a:rPr>
              <a:t>Hot pans</a:t>
            </a:r>
            <a:r>
              <a:rPr lang="en-GB" sz="2000" u="sng" dirty="0">
                <a:solidFill>
                  <a:schemeClr val="tx1"/>
                </a:solidFill>
              </a:rPr>
              <a:t> </a:t>
            </a:r>
            <a:r>
              <a:rPr lang="en-GB" sz="2000" dirty="0">
                <a:solidFill>
                  <a:schemeClr val="tx1"/>
                </a:solidFill>
              </a:rPr>
              <a:t>– on the cooker should always have their handles turned safely away from where they can be knocked. Hot pans can lead to bad burns</a:t>
            </a:r>
          </a:p>
          <a:p>
            <a:pPr lvl="0"/>
            <a:r>
              <a:rPr lang="en-GB" sz="2000" b="1" u="sng" dirty="0">
                <a:solidFill>
                  <a:schemeClr val="tx1"/>
                </a:solidFill>
              </a:rPr>
              <a:t>Liquitabs</a:t>
            </a:r>
            <a:r>
              <a:rPr lang="en-GB" sz="2000" dirty="0">
                <a:solidFill>
                  <a:schemeClr val="tx1"/>
                </a:solidFill>
              </a:rPr>
              <a:t> – for washing clothes or dishes have very dangerous chemicals inside them.  They are often brightly coloured, so they may look fun but they can cause burns or poisoning</a:t>
            </a:r>
          </a:p>
          <a:p>
            <a:pPr lvl="0"/>
            <a:r>
              <a:rPr lang="en-GB" sz="2000" b="1" u="sng" dirty="0">
                <a:solidFill>
                  <a:schemeClr val="tx1"/>
                </a:solidFill>
              </a:rPr>
              <a:t>Hot irons</a:t>
            </a:r>
            <a:r>
              <a:rPr lang="en-GB" sz="2000" u="sng" dirty="0">
                <a:solidFill>
                  <a:schemeClr val="tx1"/>
                </a:solidFill>
              </a:rPr>
              <a:t> </a:t>
            </a:r>
            <a:r>
              <a:rPr lang="en-GB" sz="2000" dirty="0">
                <a:solidFill>
                  <a:schemeClr val="tx1"/>
                </a:solidFill>
              </a:rPr>
              <a:t>– can cause burns. They are also very heavy and can cause bumps and bruises if they fall on someone</a:t>
            </a:r>
          </a:p>
          <a:p>
            <a:pPr lvl="0"/>
            <a:r>
              <a:rPr lang="en-GB" sz="2000" b="1" u="sng" dirty="0">
                <a:solidFill>
                  <a:schemeClr val="tx1"/>
                </a:solidFill>
              </a:rPr>
              <a:t>Wires/trips</a:t>
            </a:r>
            <a:r>
              <a:rPr lang="en-GB" sz="2000" u="sng" dirty="0">
                <a:solidFill>
                  <a:schemeClr val="tx1"/>
                </a:solidFill>
              </a:rPr>
              <a:t> </a:t>
            </a:r>
            <a:r>
              <a:rPr lang="en-GB" sz="2000" dirty="0">
                <a:solidFill>
                  <a:schemeClr val="tx1"/>
                </a:solidFill>
              </a:rPr>
              <a:t>– things lying on the floor like power cables could cause someone to trip over and fall.  This could cause a nasty bump or even a broken bone.</a:t>
            </a:r>
          </a:p>
          <a:p>
            <a:pPr lvl="0"/>
            <a:r>
              <a:rPr lang="en-GB" sz="2000" b="1" u="sng" dirty="0">
                <a:solidFill>
                  <a:schemeClr val="tx1"/>
                </a:solidFill>
              </a:rPr>
              <a:t>Heavy objects that could fall</a:t>
            </a:r>
            <a:r>
              <a:rPr lang="en-GB" sz="2000" u="sng" dirty="0">
                <a:solidFill>
                  <a:schemeClr val="tx1"/>
                </a:solidFill>
              </a:rPr>
              <a:t> </a:t>
            </a:r>
            <a:r>
              <a:rPr lang="en-GB" sz="2000" dirty="0">
                <a:solidFill>
                  <a:schemeClr val="tx1"/>
                </a:solidFill>
              </a:rPr>
              <a:t>– heavy things close to the edge of surface could fall and cause bad bumps and bruises.</a:t>
            </a:r>
          </a:p>
          <a:p>
            <a:pPr lvl="0"/>
            <a:r>
              <a:rPr lang="en-GB" sz="2000" b="1" u="sng" dirty="0">
                <a:solidFill>
                  <a:schemeClr val="tx1"/>
                </a:solidFill>
              </a:rPr>
              <a:t>Knives</a:t>
            </a:r>
            <a:r>
              <a:rPr lang="en-GB" sz="2000" b="1" dirty="0">
                <a:solidFill>
                  <a:schemeClr val="tx1"/>
                </a:solidFill>
              </a:rPr>
              <a:t> </a:t>
            </a:r>
            <a:r>
              <a:rPr lang="en-GB" sz="2000" dirty="0">
                <a:solidFill>
                  <a:schemeClr val="tx1"/>
                </a:solidFill>
              </a:rPr>
              <a:t>– should not be left out where young children could reach them.  Accidents can lead to bad cuts and bleeding.</a:t>
            </a:r>
          </a:p>
          <a:p>
            <a:pPr lvl="0"/>
            <a:r>
              <a:rPr lang="en-GB" sz="2000" b="1" u="sng" dirty="0">
                <a:solidFill>
                  <a:schemeClr val="tx1"/>
                </a:solidFill>
              </a:rPr>
              <a:t>Cloths near hobs</a:t>
            </a:r>
            <a:r>
              <a:rPr lang="en-GB" sz="2000" u="sng" dirty="0">
                <a:solidFill>
                  <a:schemeClr val="tx1"/>
                </a:solidFill>
              </a:rPr>
              <a:t> </a:t>
            </a:r>
            <a:r>
              <a:rPr lang="en-GB" sz="2000" dirty="0">
                <a:solidFill>
                  <a:schemeClr val="tx1"/>
                </a:solidFill>
              </a:rPr>
              <a:t>- tea towels and other items near a hob can catch fire. Fires can cause damage and burns.</a:t>
            </a:r>
          </a:p>
          <a:p>
            <a:endParaRPr lang="en-GB" sz="2000" dirty="0">
              <a:solidFill>
                <a:schemeClr val="tx1"/>
              </a:solidFill>
            </a:endParaRPr>
          </a:p>
        </p:txBody>
      </p:sp>
      <p:sp>
        <p:nvSpPr>
          <p:cNvPr id="4" name="Slide Number Placeholder 3">
            <a:extLst>
              <a:ext uri="{FF2B5EF4-FFF2-40B4-BE49-F238E27FC236}">
                <a16:creationId xmlns:a16="http://schemas.microsoft.com/office/drawing/2014/main" id="{8F67C013-4299-4691-B7CD-54A46769D2F7}"/>
              </a:ext>
            </a:extLst>
          </p:cNvPr>
          <p:cNvSpPr>
            <a:spLocks noGrp="1"/>
          </p:cNvSpPr>
          <p:nvPr>
            <p:ph type="sldNum" sz="quarter" idx="12"/>
          </p:nvPr>
        </p:nvSpPr>
        <p:spPr/>
        <p:txBody>
          <a:bodyPr/>
          <a:lstStyle/>
          <a:p>
            <a:fld id="{89C05411-F5C4-44D6-90F3-776F91935555}" type="slidenum">
              <a:rPr lang="en-GB" smtClean="0"/>
              <a:pPr/>
              <a:t>3</a:t>
            </a:fld>
            <a:endParaRPr lang="en-GB" dirty="0"/>
          </a:p>
        </p:txBody>
      </p:sp>
    </p:spTree>
    <p:extLst>
      <p:ext uri="{BB962C8B-B14F-4D97-AF65-F5344CB8AC3E}">
        <p14:creationId xmlns:p14="http://schemas.microsoft.com/office/powerpoint/2010/main" val="166412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119336" y="-315416"/>
            <a:ext cx="11521280" cy="4680520"/>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nSpc>
                <a:spcPct val="107000"/>
              </a:lnSpc>
              <a:spcAft>
                <a:spcPts val="0"/>
              </a:spcAft>
            </a:pPr>
            <a:r>
              <a:rPr lang="en-GB" sz="4700" dirty="0">
                <a:ea typeface="Calibri" panose="020F0502020204030204" pitchFamily="34" charset="0"/>
              </a:rPr>
              <a:t>Now think about what you, </a:t>
            </a:r>
          </a:p>
          <a:p>
            <a:pPr>
              <a:lnSpc>
                <a:spcPct val="107000"/>
              </a:lnSpc>
              <a:spcAft>
                <a:spcPts val="0"/>
              </a:spcAft>
            </a:pPr>
            <a:r>
              <a:rPr lang="en-GB" sz="4700" dirty="0">
                <a:ea typeface="Calibri" panose="020F0502020204030204" pitchFamily="34" charset="0"/>
              </a:rPr>
              <a:t>or a trusted adult, </a:t>
            </a:r>
          </a:p>
          <a:p>
            <a:pPr>
              <a:lnSpc>
                <a:spcPct val="107000"/>
              </a:lnSpc>
              <a:spcAft>
                <a:spcPts val="0"/>
              </a:spcAft>
            </a:pPr>
            <a:r>
              <a:rPr lang="en-GB" sz="4700" dirty="0">
                <a:ea typeface="Calibri" panose="020F0502020204030204" pitchFamily="34" charset="0"/>
              </a:rPr>
              <a:t>could do to make the kitchen safer.</a:t>
            </a:r>
          </a:p>
          <a:p>
            <a:pPr>
              <a:lnSpc>
                <a:spcPct val="107000"/>
              </a:lnSpc>
              <a:spcAft>
                <a:spcPts val="0"/>
              </a:spcAft>
            </a:pPr>
            <a:endParaRPr lang="en-GB" sz="4800" dirty="0">
              <a:ea typeface="Calibri" panose="020F0502020204030204" pitchFamily="34" charset="0"/>
            </a:endParaRPr>
          </a:p>
          <a:p>
            <a:pPr>
              <a:lnSpc>
                <a:spcPct val="107000"/>
              </a:lnSpc>
              <a:spcAft>
                <a:spcPts val="0"/>
              </a:spcAft>
            </a:pPr>
            <a:endParaRPr lang="en-GB" sz="4800" i="1" dirty="0">
              <a:ea typeface="Calibri" panose="020F0502020204030204" pitchFamily="34" charset="0"/>
            </a:endParaRPr>
          </a:p>
          <a:p>
            <a:pPr>
              <a:lnSpc>
                <a:spcPct val="107000"/>
              </a:lnSpc>
              <a:spcAft>
                <a:spcPts val="0"/>
              </a:spcAft>
            </a:pPr>
            <a:endParaRPr lang="en-GB" sz="4800" i="1" dirty="0">
              <a:ea typeface="Calibri" panose="020F0502020204030204" pitchFamily="34" charset="0"/>
            </a:endParaRPr>
          </a:p>
          <a:p>
            <a:pPr>
              <a:lnSpc>
                <a:spcPct val="107000"/>
              </a:lnSpc>
              <a:spcAft>
                <a:spcPts val="0"/>
              </a:spcAft>
            </a:pPr>
            <a:r>
              <a:rPr lang="en-GB" sz="4800" i="1" dirty="0">
                <a:ea typeface="Calibri" panose="020F0502020204030204" pitchFamily="34" charset="0"/>
              </a:rPr>
              <a:t>	</a:t>
            </a:r>
          </a:p>
          <a:p>
            <a:pPr>
              <a:lnSpc>
                <a:spcPct val="107000"/>
              </a:lnSpc>
              <a:spcAft>
                <a:spcPts val="0"/>
              </a:spcAft>
            </a:pPr>
            <a:r>
              <a:rPr lang="en-GB" sz="4800" i="1" dirty="0">
                <a:ea typeface="Calibri" panose="020F0502020204030204" pitchFamily="34" charset="0"/>
              </a:rPr>
              <a:t>			You could note your ideas down</a:t>
            </a:r>
            <a:br>
              <a:rPr lang="en-GB" sz="4000" dirty="0">
                <a:ea typeface="Calibri" panose="020F0502020204030204" pitchFamily="34" charset="0"/>
                <a:cs typeface="Times New Roman" panose="02020603050405020304" pitchFamily="18" charset="0"/>
              </a:rPr>
            </a:br>
            <a:endParaRPr lang="en-GB" sz="2000" kern="0" dirty="0">
              <a:solidFill>
                <a:sysClr val="windowText" lastClr="000000"/>
              </a:solidFill>
            </a:endParaRPr>
          </a:p>
        </p:txBody>
      </p:sp>
      <p:pic>
        <p:nvPicPr>
          <p:cNvPr id="2" name="Graphic 1">
            <a:extLst>
              <a:ext uri="{FF2B5EF4-FFF2-40B4-BE49-F238E27FC236}">
                <a16:creationId xmlns:a16="http://schemas.microsoft.com/office/drawing/2014/main" id="{7A162580-BF37-4C28-A05D-B71705CA6C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39816" y="2780928"/>
            <a:ext cx="3024336" cy="3000523"/>
          </a:xfrm>
          <a:prstGeom prst="rect">
            <a:avLst/>
          </a:prstGeom>
        </p:spPr>
      </p:pic>
    </p:spTree>
    <p:extLst>
      <p:ext uri="{BB962C8B-B14F-4D97-AF65-F5344CB8AC3E}">
        <p14:creationId xmlns:p14="http://schemas.microsoft.com/office/powerpoint/2010/main" val="123991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1127448" y="692696"/>
            <a:ext cx="9561138" cy="1279196"/>
          </a:xfrm>
        </p:spPr>
        <p:txBody>
          <a:bodyPr/>
          <a:lstStyle/>
          <a:p>
            <a:r>
              <a:rPr lang="en-GB" dirty="0"/>
              <a:t>Quiz</a:t>
            </a:r>
            <a:r>
              <a:rPr lang="en-GB" dirty="0">
                <a:solidFill>
                  <a:schemeClr val="tx2"/>
                </a:solidFill>
              </a:rPr>
              <a:t>.</a:t>
            </a:r>
          </a:p>
        </p:txBody>
      </p:sp>
      <p:pic>
        <p:nvPicPr>
          <p:cNvPr id="11" name="Graphic 10">
            <a:extLst>
              <a:ext uri="{FF2B5EF4-FFF2-40B4-BE49-F238E27FC236}">
                <a16:creationId xmlns:a16="http://schemas.microsoft.com/office/drawing/2014/main" id="{F06A0A5D-B7CC-4CF4-B22A-11D845DF66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19736" y="1700808"/>
            <a:ext cx="2980092" cy="2980092"/>
          </a:xfrm>
          <a:prstGeom prst="rect">
            <a:avLst/>
          </a:prstGeom>
        </p:spPr>
      </p:pic>
      <p:pic>
        <p:nvPicPr>
          <p:cNvPr id="10" name="Graphic 9">
            <a:extLst>
              <a:ext uri="{FF2B5EF4-FFF2-40B4-BE49-F238E27FC236}">
                <a16:creationId xmlns:a16="http://schemas.microsoft.com/office/drawing/2014/main" id="{88BD569F-AFD1-409B-B630-13E302CD970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16080" y="3573016"/>
            <a:ext cx="3257550" cy="2686050"/>
          </a:xfrm>
          <a:prstGeom prst="rect">
            <a:avLst/>
          </a:prstGeom>
        </p:spPr>
      </p:pic>
    </p:spTree>
    <p:extLst>
      <p:ext uri="{BB962C8B-B14F-4D97-AF65-F5344CB8AC3E}">
        <p14:creationId xmlns:p14="http://schemas.microsoft.com/office/powerpoint/2010/main" val="26293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0" y="-675456"/>
            <a:ext cx="9793088" cy="4572000"/>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gn="ctr" defTabSz="914400"/>
            <a:r>
              <a:rPr lang="en-GB" sz="6000" kern="0" dirty="0">
                <a:solidFill>
                  <a:sysClr val="windowText" lastClr="000000"/>
                </a:solidFill>
              </a:rPr>
              <a:t>The best way you can spot a danger is by ‘looking’ and which of these…?</a:t>
            </a:r>
          </a:p>
          <a:p>
            <a:pPr algn="ctr" defTabSz="914400"/>
            <a:endParaRPr lang="en-US" sz="4800" kern="0" dirty="0">
              <a:solidFill>
                <a:sysClr val="windowText" lastClr="000000"/>
              </a:solidFill>
            </a:endParaRPr>
          </a:p>
          <a:p>
            <a:pPr lvl="0" algn="ctr">
              <a:lnSpc>
                <a:spcPct val="150000"/>
              </a:lnSpc>
            </a:pPr>
            <a:r>
              <a:rPr lang="en-GB" sz="4000" dirty="0"/>
              <a:t>a) Feeling</a:t>
            </a:r>
          </a:p>
          <a:p>
            <a:pPr lvl="0" algn="ctr">
              <a:lnSpc>
                <a:spcPct val="150000"/>
              </a:lnSpc>
            </a:pPr>
            <a:r>
              <a:rPr lang="en-GB" sz="4000" dirty="0"/>
              <a:t>b) Talking</a:t>
            </a:r>
          </a:p>
          <a:p>
            <a:pPr lvl="0" algn="ctr">
              <a:lnSpc>
                <a:spcPct val="150000"/>
              </a:lnSpc>
            </a:pPr>
            <a:r>
              <a:rPr lang="en-GB" sz="4000" dirty="0"/>
              <a:t>c) Listening</a:t>
            </a:r>
          </a:p>
          <a:p>
            <a:pPr defTabSz="914400"/>
            <a:endParaRPr lang="en-GB" sz="2000" kern="0" dirty="0">
              <a:solidFill>
                <a:sysClr val="windowText" lastClr="000000"/>
              </a:solidFill>
            </a:endParaRPr>
          </a:p>
        </p:txBody>
      </p:sp>
    </p:spTree>
    <p:extLst>
      <p:ext uri="{BB962C8B-B14F-4D97-AF65-F5344CB8AC3E}">
        <p14:creationId xmlns:p14="http://schemas.microsoft.com/office/powerpoint/2010/main" val="105936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119728" y="-675456"/>
            <a:ext cx="9793088" cy="4176464"/>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nSpc>
                <a:spcPct val="107000"/>
              </a:lnSpc>
              <a:spcAft>
                <a:spcPts val="0"/>
              </a:spcAft>
            </a:pPr>
            <a:r>
              <a:rPr lang="en-GB" sz="6000" dirty="0">
                <a:latin typeface="Arial" panose="020B0604020202020204" pitchFamily="34" charset="0"/>
                <a:ea typeface="Calibri" panose="020F0502020204030204" pitchFamily="34" charset="0"/>
                <a:cs typeface="Times New Roman" panose="02020603050405020304" pitchFamily="18" charset="0"/>
              </a:rPr>
              <a:t>Why must you think about your safety when you help a person who is hurt?</a:t>
            </a:r>
            <a:endParaRPr lang="en-GB" sz="6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US" sz="2000" kern="0" dirty="0">
              <a:solidFill>
                <a:sysClr val="windowText" lastClr="000000"/>
              </a:solidFill>
            </a:endParaRPr>
          </a:p>
          <a:p>
            <a:pPr lvl="0" algn="ctr">
              <a:lnSpc>
                <a:spcPct val="150000"/>
              </a:lnSpc>
              <a:spcAft>
                <a:spcPts val="0"/>
              </a:spcAft>
            </a:pPr>
            <a:r>
              <a:rPr lang="en-GB" sz="4000" dirty="0">
                <a:latin typeface="Arial" panose="020B0604020202020204" pitchFamily="34" charset="0"/>
                <a:ea typeface="Calibri" panose="020F0502020204030204" pitchFamily="34" charset="0"/>
                <a:cs typeface="Arial" panose="020B0604020202020204" pitchFamily="34" charset="0"/>
              </a:rPr>
              <a:t>a) I could get hurt too</a:t>
            </a:r>
          </a:p>
          <a:p>
            <a:pPr lvl="0" algn="ctr">
              <a:lnSpc>
                <a:spcPct val="150000"/>
              </a:lnSpc>
              <a:spcAft>
                <a:spcPts val="0"/>
              </a:spcAft>
            </a:pPr>
            <a:r>
              <a:rPr lang="en-GB" sz="4000" dirty="0">
                <a:latin typeface="Arial" panose="020B0604020202020204" pitchFamily="34" charset="0"/>
                <a:ea typeface="Calibri" panose="020F0502020204030204" pitchFamily="34" charset="0"/>
                <a:cs typeface="Arial" panose="020B0604020202020204" pitchFamily="34" charset="0"/>
              </a:rPr>
              <a:t>		b) They might not want help</a:t>
            </a:r>
          </a:p>
          <a:p>
            <a:pPr lvl="0" algn="ctr">
              <a:lnSpc>
                <a:spcPct val="150000"/>
              </a:lnSpc>
              <a:spcAft>
                <a:spcPts val="0"/>
              </a:spcAft>
            </a:pPr>
            <a:r>
              <a:rPr lang="en-GB" sz="4000" dirty="0">
                <a:latin typeface="Arial" panose="020B0604020202020204" pitchFamily="34" charset="0"/>
                <a:ea typeface="Calibri" panose="020F0502020204030204" pitchFamily="34" charset="0"/>
                <a:cs typeface="Arial" panose="020B0604020202020204" pitchFamily="34" charset="0"/>
              </a:rPr>
              <a:t>		c) My clothes might get dirty</a:t>
            </a:r>
          </a:p>
          <a:p>
            <a:pPr algn="ctr" defTabSz="914400"/>
            <a:endParaRPr lang="en-GB" sz="2000" kern="0" dirty="0">
              <a:solidFill>
                <a:sysClr val="windowText" lastClr="000000"/>
              </a:solidFill>
            </a:endParaRPr>
          </a:p>
        </p:txBody>
      </p:sp>
    </p:spTree>
    <p:extLst>
      <p:ext uri="{BB962C8B-B14F-4D97-AF65-F5344CB8AC3E}">
        <p14:creationId xmlns:p14="http://schemas.microsoft.com/office/powerpoint/2010/main" val="298087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119336" y="-603448"/>
            <a:ext cx="9793088" cy="4572000"/>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nSpc>
                <a:spcPct val="107000"/>
              </a:lnSpc>
              <a:spcAft>
                <a:spcPts val="0"/>
              </a:spcAft>
            </a:pPr>
            <a:r>
              <a:rPr lang="en-GB" sz="6000" dirty="0">
                <a:ea typeface="Calibri" panose="020F0502020204030204" pitchFamily="34" charset="0"/>
                <a:cs typeface="Times New Roman" panose="02020603050405020304" pitchFamily="18" charset="0"/>
              </a:rPr>
              <a:t>If you help at an accident, you should first check if the area is what?</a:t>
            </a:r>
          </a:p>
          <a:p>
            <a:pPr algn="ctr" defTabSz="914400"/>
            <a:endParaRPr lang="en-US" sz="3600" kern="0" dirty="0">
              <a:solidFill>
                <a:sysClr val="windowText" lastClr="000000"/>
              </a:solidFill>
            </a:endParaRPr>
          </a:p>
          <a:p>
            <a:pPr marL="342900" lvl="0" indent="-342900" algn="ctr">
              <a:lnSpc>
                <a:spcPct val="150000"/>
              </a:lnSpc>
              <a:spcAft>
                <a:spcPts val="0"/>
              </a:spcAft>
              <a:buFont typeface="+mj-lt"/>
              <a:buAutoNum type="alphaLcPeriod"/>
            </a:pPr>
            <a:r>
              <a:rPr lang="en-GB" sz="4000" dirty="0">
                <a:ea typeface="Calibri" panose="020F0502020204030204" pitchFamily="34" charset="0"/>
                <a:cs typeface="Arial" panose="020B0604020202020204" pitchFamily="34" charset="0"/>
              </a:rPr>
              <a:t> Quiet</a:t>
            </a:r>
          </a:p>
          <a:p>
            <a:pPr marL="342900" lvl="0" indent="-342900" algn="ctr">
              <a:lnSpc>
                <a:spcPct val="150000"/>
              </a:lnSpc>
              <a:spcAft>
                <a:spcPts val="0"/>
              </a:spcAft>
              <a:buFont typeface="+mj-lt"/>
              <a:buAutoNum type="alphaLcPeriod"/>
            </a:pPr>
            <a:r>
              <a:rPr lang="en-GB" sz="4000" dirty="0">
                <a:ea typeface="Calibri" panose="020F0502020204030204" pitchFamily="34" charset="0"/>
                <a:cs typeface="Arial" panose="020B0604020202020204" pitchFamily="34" charset="0"/>
              </a:rPr>
              <a:t> Safe</a:t>
            </a:r>
          </a:p>
          <a:p>
            <a:pPr marL="342900" lvl="0" indent="-342900" algn="ctr">
              <a:lnSpc>
                <a:spcPct val="150000"/>
              </a:lnSpc>
              <a:spcAft>
                <a:spcPts val="0"/>
              </a:spcAft>
              <a:buFont typeface="+mj-lt"/>
              <a:buAutoNum type="alphaLcPeriod"/>
            </a:pPr>
            <a:r>
              <a:rPr lang="en-GB" sz="4000" dirty="0">
                <a:ea typeface="Calibri" panose="020F0502020204030204" pitchFamily="34" charset="0"/>
                <a:cs typeface="Arial" panose="020B0604020202020204" pitchFamily="34" charset="0"/>
              </a:rPr>
              <a:t> Clean</a:t>
            </a:r>
          </a:p>
          <a:p>
            <a:pPr algn="ctr" defTabSz="914400"/>
            <a:endParaRPr lang="en-GB" sz="2000" kern="0" dirty="0">
              <a:solidFill>
                <a:sysClr val="windowText" lastClr="000000"/>
              </a:solidFill>
            </a:endParaRPr>
          </a:p>
        </p:txBody>
      </p:sp>
    </p:spTree>
    <p:extLst>
      <p:ext uri="{BB962C8B-B14F-4D97-AF65-F5344CB8AC3E}">
        <p14:creationId xmlns:p14="http://schemas.microsoft.com/office/powerpoint/2010/main" val="398456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1F39796F-B91D-469F-AB81-FFB4315D8BFD}"/>
              </a:ext>
            </a:extLst>
          </p:cNvPr>
          <p:cNvSpPr txBox="1">
            <a:spLocks/>
          </p:cNvSpPr>
          <p:nvPr/>
        </p:nvSpPr>
        <p:spPr>
          <a:xfrm>
            <a:off x="191344" y="-459432"/>
            <a:ext cx="9793088" cy="4572000"/>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endParaRPr lang="en-US" sz="2000" kern="0" dirty="0">
              <a:solidFill>
                <a:sysClr val="windowText" lastClr="000000"/>
              </a:solidFill>
            </a:endParaRPr>
          </a:p>
          <a:p>
            <a:pPr defTabSz="914400"/>
            <a:endParaRPr lang="en-US" sz="2000" kern="0" dirty="0">
              <a:solidFill>
                <a:sysClr val="windowText" lastClr="000000"/>
              </a:solidFill>
            </a:endParaRPr>
          </a:p>
          <a:p>
            <a:pPr>
              <a:lnSpc>
                <a:spcPct val="107000"/>
              </a:lnSpc>
              <a:spcAft>
                <a:spcPts val="0"/>
              </a:spcAft>
            </a:pPr>
            <a:r>
              <a:rPr lang="en-GB" sz="6000" dirty="0">
                <a:latin typeface="Arial" panose="020B0604020202020204" pitchFamily="34" charset="0"/>
                <a:ea typeface="Calibri" panose="020F0502020204030204" pitchFamily="34" charset="0"/>
                <a:cs typeface="Times New Roman" panose="02020603050405020304" pitchFamily="18" charset="0"/>
              </a:rPr>
              <a:t>Which of these is a danger in a house?</a:t>
            </a:r>
            <a:endParaRPr lang="en-GB" sz="6000" dirty="0">
              <a:latin typeface="Calibri" panose="020F0502020204030204" pitchFamily="34" charset="0"/>
              <a:ea typeface="Calibri" panose="020F0502020204030204" pitchFamily="34" charset="0"/>
              <a:cs typeface="Times New Roman" panose="02020603050405020304" pitchFamily="18" charset="0"/>
            </a:endParaRPr>
          </a:p>
          <a:p>
            <a:pPr algn="ctr" defTabSz="914400"/>
            <a:endParaRPr lang="en-US" sz="6000" kern="0" dirty="0">
              <a:solidFill>
                <a:sysClr val="windowText" lastClr="000000"/>
              </a:solidFill>
            </a:endParaRPr>
          </a:p>
          <a:p>
            <a:pPr algn="ctr">
              <a:lnSpc>
                <a:spcPct val="150000"/>
              </a:lnSpc>
              <a:spcAft>
                <a:spcPts val="0"/>
              </a:spcAft>
            </a:pPr>
            <a:r>
              <a:rPr lang="en-GB" sz="4000" dirty="0">
                <a:latin typeface="Arial" panose="020B0604020202020204" pitchFamily="34" charset="0"/>
                <a:ea typeface="Calibri" panose="020F0502020204030204" pitchFamily="34" charset="0"/>
                <a:cs typeface="Times New Roman" panose="02020603050405020304" pitchFamily="18" charset="0"/>
              </a:rPr>
              <a:t>a) A cushion on a sofa</a:t>
            </a:r>
            <a:endParaRPr lang="en-GB"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4000" dirty="0">
                <a:latin typeface="Arial" panose="020B0604020202020204" pitchFamily="34" charset="0"/>
                <a:ea typeface="Calibri" panose="020F0502020204030204" pitchFamily="34" charset="0"/>
                <a:cs typeface="Times New Roman" panose="02020603050405020304" pitchFamily="18" charset="0"/>
              </a:rPr>
              <a:t>b) A t-shirt in a cupboard</a:t>
            </a:r>
            <a:endParaRPr lang="en-GB"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4000" dirty="0">
                <a:latin typeface="Arial" panose="020B0604020202020204" pitchFamily="34" charset="0"/>
                <a:ea typeface="Calibri" panose="020F0502020204030204" pitchFamily="34" charset="0"/>
                <a:cs typeface="Times New Roman" panose="02020603050405020304" pitchFamily="18" charset="0"/>
              </a:rPr>
              <a:t>c) A hot pan on a cooker</a:t>
            </a:r>
            <a:endParaRPr lang="en-GB" sz="4000" dirty="0">
              <a:latin typeface="Calibri" panose="020F0502020204030204" pitchFamily="34" charset="0"/>
              <a:ea typeface="Calibri" panose="020F0502020204030204" pitchFamily="34" charset="0"/>
              <a:cs typeface="Times New Roman" panose="02020603050405020304" pitchFamily="18" charset="0"/>
            </a:endParaRPr>
          </a:p>
          <a:p>
            <a:pPr algn="ctr" defTabSz="914400"/>
            <a:endParaRPr lang="en-GB" sz="2000" kern="0" dirty="0">
              <a:solidFill>
                <a:sysClr val="windowText" lastClr="000000"/>
              </a:solidFill>
            </a:endParaRPr>
          </a:p>
        </p:txBody>
      </p:sp>
    </p:spTree>
    <p:extLst>
      <p:ext uri="{BB962C8B-B14F-4D97-AF65-F5344CB8AC3E}">
        <p14:creationId xmlns:p14="http://schemas.microsoft.com/office/powerpoint/2010/main" val="3651918971"/>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Primary_BRC_FirstAid_PowerPoint</Template>
  <TotalTime>166</TotalTime>
  <Words>671</Words>
  <Application>Microsoft Office PowerPoint</Application>
  <PresentationFormat>Widescreen</PresentationFormat>
  <Paragraphs>86</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HelveticaNeueLT Pro 45 Lt</vt:lpstr>
      <vt:lpstr>HelveticaNeueLT Pro 55 Roman</vt:lpstr>
      <vt:lpstr>HelveticaNeueLT Pro 65 Md</vt:lpstr>
      <vt:lpstr>Symbol</vt:lpstr>
      <vt:lpstr>Red Cross FA V1</vt:lpstr>
      <vt:lpstr>Spot the danger.</vt:lpstr>
      <vt:lpstr>Click here to explore the 360 photograph of a home. Click and drag the mouse to move around the home.  Can you spot the dangers? Click on any possible dangers you see to find out more. You could write down what you think the dangers are.  Think about how these dangers could be made safe.  </vt:lpstr>
      <vt:lpstr>PowerPoint Presentation</vt:lpstr>
      <vt:lpstr>PowerPoint Presentation</vt:lpstr>
      <vt:lpstr>Quiz.</vt:lpstr>
      <vt:lpstr>PowerPoint Presentation</vt:lpstr>
      <vt:lpstr>PowerPoint Presentation</vt:lpstr>
      <vt:lpstr>PowerPoint Presentation</vt:lpstr>
      <vt:lpstr>PowerPoint Presentation</vt:lpstr>
      <vt:lpstr>PowerPoint Presentation</vt:lpstr>
      <vt:lpstr>The correct answers are: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kmcinally829</cp:lastModifiedBy>
  <cp:revision>13</cp:revision>
  <dcterms:created xsi:type="dcterms:W3CDTF">2019-11-19T11:45:03Z</dcterms:created>
  <dcterms:modified xsi:type="dcterms:W3CDTF">2020-06-12T17:22:59Z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ies>
</file>