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81" r:id="rId8"/>
    <p:sldId id="282" r:id="rId9"/>
    <p:sldId id="308" r:id="rId10"/>
    <p:sldId id="283" r:id="rId11"/>
    <p:sldId id="284" r:id="rId12"/>
    <p:sldId id="285" r:id="rId13"/>
    <p:sldId id="286" r:id="rId14"/>
    <p:sldId id="287" r:id="rId15"/>
    <p:sldId id="288" r:id="rId16"/>
    <p:sldId id="289" r:id="rId17"/>
    <p:sldId id="290" r:id="rId18"/>
    <p:sldId id="309" r:id="rId19"/>
    <p:sldId id="291" r:id="rId20"/>
    <p:sldId id="293" r:id="rId21"/>
    <p:sldId id="294" r:id="rId22"/>
    <p:sldId id="295" r:id="rId23"/>
    <p:sldId id="298" r:id="rId24"/>
    <p:sldId id="297" r:id="rId25"/>
    <p:sldId id="300" r:id="rId26"/>
    <p:sldId id="310" r:id="rId27"/>
    <p:sldId id="301" r:id="rId28"/>
    <p:sldId id="311" r:id="rId29"/>
    <p:sldId id="312" r:id="rId30"/>
    <p:sldId id="313" r:id="rId31"/>
    <p:sldId id="314" r:id="rId32"/>
    <p:sldId id="315" r:id="rId33"/>
    <p:sldId id="316" r:id="rId34"/>
    <p:sldId id="317" r:id="rId35"/>
    <p:sldId id="319" r:id="rId36"/>
    <p:sldId id="307" r:id="rId37"/>
    <p:sldId id="320" r:id="rId38"/>
    <p:sldId id="321"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9EDE43-69CA-4155-9393-682F3ED390A1}"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E4F25-0789-49F4-9017-889EEBB6601F}" type="slidenum">
              <a:rPr lang="en-GB" smtClean="0"/>
              <a:t>‹#›</a:t>
            </a:fld>
            <a:endParaRPr lang="en-GB"/>
          </a:p>
        </p:txBody>
      </p:sp>
    </p:spTree>
    <p:extLst>
      <p:ext uri="{BB962C8B-B14F-4D97-AF65-F5344CB8AC3E}">
        <p14:creationId xmlns:p14="http://schemas.microsoft.com/office/powerpoint/2010/main" val="24161211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9EDE43-69CA-4155-9393-682F3ED390A1}"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E4F25-0789-49F4-9017-889EEBB6601F}" type="slidenum">
              <a:rPr lang="en-GB" smtClean="0"/>
              <a:t>‹#›</a:t>
            </a:fld>
            <a:endParaRPr lang="en-GB"/>
          </a:p>
        </p:txBody>
      </p:sp>
    </p:spTree>
    <p:extLst>
      <p:ext uri="{BB962C8B-B14F-4D97-AF65-F5344CB8AC3E}">
        <p14:creationId xmlns:p14="http://schemas.microsoft.com/office/powerpoint/2010/main" val="382107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89EDE43-69CA-4155-9393-682F3ED390A1}" type="datetimeFigureOut">
              <a:rPr lang="en-GB" smtClean="0"/>
              <a:t>03/06/2020</a:t>
            </a:fld>
            <a:endParaRPr lang="en-GB"/>
          </a:p>
        </p:txBody>
      </p:sp>
      <p:sp>
        <p:nvSpPr>
          <p:cNvPr id="5" name="Footer Placeholder 4"/>
          <p:cNvSpPr>
            <a:spLocks noGrp="1"/>
          </p:cNvSpPr>
          <p:nvPr>
            <p:ph type="ftr" sz="quarter" idx="11"/>
          </p:nvPr>
        </p:nvSpPr>
        <p:spPr>
          <a:xfrm>
            <a:off x="3776135" y="6422854"/>
            <a:ext cx="4279669" cy="365125"/>
          </a:xfrm>
        </p:spPr>
        <p:txBody>
          <a:bodyPr/>
          <a:lstStyle/>
          <a:p>
            <a:endParaRPr lang="en-GB"/>
          </a:p>
        </p:txBody>
      </p:sp>
      <p:sp>
        <p:nvSpPr>
          <p:cNvPr id="6" name="Slide Number Placeholder 5"/>
          <p:cNvSpPr>
            <a:spLocks noGrp="1"/>
          </p:cNvSpPr>
          <p:nvPr>
            <p:ph type="sldNum" sz="quarter" idx="12"/>
          </p:nvPr>
        </p:nvSpPr>
        <p:spPr>
          <a:xfrm>
            <a:off x="8073048" y="6422854"/>
            <a:ext cx="879759" cy="365125"/>
          </a:xfrm>
        </p:spPr>
        <p:txBody>
          <a:bodyPr/>
          <a:lstStyle/>
          <a:p>
            <a:fld id="{2BCE4F25-0789-49F4-9017-889EEBB6601F}" type="slidenum">
              <a:rPr lang="en-GB" smtClean="0"/>
              <a:t>‹#›</a:t>
            </a:fld>
            <a:endParaRPr lang="en-GB"/>
          </a:p>
        </p:txBody>
      </p:sp>
    </p:spTree>
    <p:extLst>
      <p:ext uri="{BB962C8B-B14F-4D97-AF65-F5344CB8AC3E}">
        <p14:creationId xmlns:p14="http://schemas.microsoft.com/office/powerpoint/2010/main" val="310598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9EDE43-69CA-4155-9393-682F3ED390A1}"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E4F25-0789-49F4-9017-889EEBB6601F}" type="slidenum">
              <a:rPr lang="en-GB" smtClean="0"/>
              <a:t>‹#›</a:t>
            </a:fld>
            <a:endParaRPr lang="en-GB"/>
          </a:p>
        </p:txBody>
      </p:sp>
    </p:spTree>
    <p:extLst>
      <p:ext uri="{BB962C8B-B14F-4D97-AF65-F5344CB8AC3E}">
        <p14:creationId xmlns:p14="http://schemas.microsoft.com/office/powerpoint/2010/main" val="3828683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89EDE43-69CA-4155-9393-682F3ED390A1}" type="datetimeFigureOut">
              <a:rPr lang="en-GB" smtClean="0"/>
              <a:t>03/06/2020</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BCE4F25-0789-49F4-9017-889EEBB6601F}" type="slidenum">
              <a:rPr lang="en-GB" smtClean="0"/>
              <a:t>‹#›</a:t>
            </a:fld>
            <a:endParaRPr lang="en-GB"/>
          </a:p>
        </p:txBody>
      </p:sp>
    </p:spTree>
    <p:extLst>
      <p:ext uri="{BB962C8B-B14F-4D97-AF65-F5344CB8AC3E}">
        <p14:creationId xmlns:p14="http://schemas.microsoft.com/office/powerpoint/2010/main" val="20777536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9EDE43-69CA-4155-9393-682F3ED390A1}"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E4F25-0789-49F4-9017-889EEBB6601F}" type="slidenum">
              <a:rPr lang="en-GB" smtClean="0"/>
              <a:t>‹#›</a:t>
            </a:fld>
            <a:endParaRPr lang="en-GB"/>
          </a:p>
        </p:txBody>
      </p:sp>
    </p:spTree>
    <p:extLst>
      <p:ext uri="{BB962C8B-B14F-4D97-AF65-F5344CB8AC3E}">
        <p14:creationId xmlns:p14="http://schemas.microsoft.com/office/powerpoint/2010/main" val="233092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9EDE43-69CA-4155-9393-682F3ED390A1}" type="datetimeFigureOut">
              <a:rPr lang="en-GB" smtClean="0"/>
              <a:t>03/06/2020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CE4F25-0789-49F4-9017-889EEBB6601F}" type="slidenum">
              <a:rPr lang="en-GB" smtClean="0"/>
              <a:t>‹#›</a:t>
            </a:fld>
            <a:endParaRPr lang="en-GB"/>
          </a:p>
        </p:txBody>
      </p:sp>
    </p:spTree>
    <p:extLst>
      <p:ext uri="{BB962C8B-B14F-4D97-AF65-F5344CB8AC3E}">
        <p14:creationId xmlns:p14="http://schemas.microsoft.com/office/powerpoint/2010/main" val="2292297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9EDE43-69CA-4155-9393-682F3ED390A1}" type="datetimeFigureOut">
              <a:rPr lang="en-GB" smtClean="0"/>
              <a:t>03/06/2020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CE4F25-0789-49F4-9017-889EEBB6601F}" type="slidenum">
              <a:rPr lang="en-GB" smtClean="0"/>
              <a:t>‹#›</a:t>
            </a:fld>
            <a:endParaRPr lang="en-GB"/>
          </a:p>
        </p:txBody>
      </p:sp>
    </p:spTree>
    <p:extLst>
      <p:ext uri="{BB962C8B-B14F-4D97-AF65-F5344CB8AC3E}">
        <p14:creationId xmlns:p14="http://schemas.microsoft.com/office/powerpoint/2010/main" val="1160762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EDE43-69CA-4155-9393-682F3ED390A1}" type="datetimeFigureOut">
              <a:rPr lang="en-GB" smtClean="0"/>
              <a:t>03/06/2020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CE4F25-0789-49F4-9017-889EEBB6601F}" type="slidenum">
              <a:rPr lang="en-GB" smtClean="0"/>
              <a:t>‹#›</a:t>
            </a:fld>
            <a:endParaRPr lang="en-GB"/>
          </a:p>
        </p:txBody>
      </p:sp>
    </p:spTree>
    <p:extLst>
      <p:ext uri="{BB962C8B-B14F-4D97-AF65-F5344CB8AC3E}">
        <p14:creationId xmlns:p14="http://schemas.microsoft.com/office/powerpoint/2010/main" val="3563298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9EDE43-69CA-4155-9393-682F3ED390A1}"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E4F25-0789-49F4-9017-889EEBB6601F}" type="slidenum">
              <a:rPr lang="en-GB" smtClean="0"/>
              <a:t>‹#›</a:t>
            </a:fld>
            <a:endParaRPr lang="en-GB"/>
          </a:p>
        </p:txBody>
      </p:sp>
    </p:spTree>
    <p:extLst>
      <p:ext uri="{BB962C8B-B14F-4D97-AF65-F5344CB8AC3E}">
        <p14:creationId xmlns:p14="http://schemas.microsoft.com/office/powerpoint/2010/main" val="118702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9EDE43-69CA-4155-9393-682F3ED390A1}"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E4F25-0789-49F4-9017-889EEBB6601F}" type="slidenum">
              <a:rPr lang="en-GB" smtClean="0"/>
              <a:t>‹#›</a:t>
            </a:fld>
            <a:endParaRPr lang="en-GB"/>
          </a:p>
        </p:txBody>
      </p:sp>
    </p:spTree>
    <p:extLst>
      <p:ext uri="{BB962C8B-B14F-4D97-AF65-F5344CB8AC3E}">
        <p14:creationId xmlns:p14="http://schemas.microsoft.com/office/powerpoint/2010/main" val="4242946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89EDE43-69CA-4155-9393-682F3ED390A1}" type="datetimeFigureOut">
              <a:rPr lang="en-GB" smtClean="0"/>
              <a:t>03/06/2020</a:t>
            </a:fld>
            <a:endParaRPr lang="en-GB"/>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GB"/>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2BCE4F25-0789-49F4-9017-889EEBB6601F}" type="slidenum">
              <a:rPr lang="en-GB" smtClean="0"/>
              <a:t>‹#›</a:t>
            </a:fld>
            <a:endParaRPr lang="en-GB"/>
          </a:p>
        </p:txBody>
      </p:sp>
    </p:spTree>
    <p:extLst>
      <p:ext uri="{BB962C8B-B14F-4D97-AF65-F5344CB8AC3E}">
        <p14:creationId xmlns:p14="http://schemas.microsoft.com/office/powerpoint/2010/main" val="3372720955"/>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cLHu-zuTPk8"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i8r7ZTUqB9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5932A-4967-45C9-9FF6-8E1ED1B8E3E0}"/>
              </a:ext>
            </a:extLst>
          </p:cNvPr>
          <p:cNvSpPr>
            <a:spLocks noGrp="1"/>
          </p:cNvSpPr>
          <p:nvPr>
            <p:ph type="ctrTitle"/>
          </p:nvPr>
        </p:nvSpPr>
        <p:spPr/>
        <p:txBody>
          <a:bodyPr/>
          <a:lstStyle/>
          <a:p>
            <a:pPr algn="ctr"/>
            <a:r>
              <a:rPr lang="en-GB" sz="6600" cap="none" dirty="0">
                <a:latin typeface="Berlin Sans FB" panose="020E0602020502020306" pitchFamily="34" charset="0"/>
              </a:rPr>
              <a:t>Subtracting 4 digit numbers</a:t>
            </a:r>
          </a:p>
        </p:txBody>
      </p:sp>
    </p:spTree>
    <p:extLst>
      <p:ext uri="{BB962C8B-B14F-4D97-AF65-F5344CB8AC3E}">
        <p14:creationId xmlns:p14="http://schemas.microsoft.com/office/powerpoint/2010/main" val="2105744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6893 -  1527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27E42D5-B09D-4D74-88F9-BDC132555BCE}"/>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C2EAEBB6-CEB3-4C0D-B6D5-3AD8807E124E}"/>
              </a:ext>
            </a:extLst>
          </p:cNvPr>
          <p:cNvSpPr/>
          <p:nvPr/>
        </p:nvSpPr>
        <p:spPr>
          <a:xfrm>
            <a:off x="2678000"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B089CA-66D5-411B-8623-F553FFD831FD}"/>
              </a:ext>
            </a:extLst>
          </p:cNvPr>
          <p:cNvSpPr/>
          <p:nvPr/>
        </p:nvSpPr>
        <p:spPr>
          <a:xfrm>
            <a:off x="729624" y="3418138"/>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peech Bubble: Oval 55">
            <a:extLst>
              <a:ext uri="{FF2B5EF4-FFF2-40B4-BE49-F238E27FC236}">
                <a16:creationId xmlns:a16="http://schemas.microsoft.com/office/drawing/2014/main" id="{8C0E5CFA-932C-4CC1-9578-ABEC5C7168C1}"/>
              </a:ext>
            </a:extLst>
          </p:cNvPr>
          <p:cNvSpPr/>
          <p:nvPr/>
        </p:nvSpPr>
        <p:spPr>
          <a:xfrm>
            <a:off x="7205739" y="2575"/>
            <a:ext cx="3605842" cy="1844292"/>
          </a:xfrm>
          <a:prstGeom prst="wedgeEllipseCallout">
            <a:avLst>
              <a:gd name="adj1" fmla="val -61505"/>
              <a:gd name="adj2" fmla="val -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fontScale="925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Remember to </a:t>
            </a:r>
            <a:r>
              <a:rPr lang="en-GB" sz="3200" b="1" cap="none" dirty="0">
                <a:solidFill>
                  <a:schemeClr val="tx1"/>
                </a:solidFill>
                <a:latin typeface="Comic Sans MS" panose="030F0702030302020204" pitchFamily="66" charset="0"/>
              </a:rPr>
              <a:t>always</a:t>
            </a:r>
            <a:r>
              <a:rPr lang="en-GB" sz="3200" cap="none" dirty="0">
                <a:solidFill>
                  <a:schemeClr val="tx1"/>
                </a:solidFill>
                <a:latin typeface="Comic Sans MS" panose="030F0702030302020204" pitchFamily="66" charset="0"/>
              </a:rPr>
              <a:t> start with the ones. We CANNOT subtract 7 from 3, as there is not enough materials. What do we need to do? We need to carry a ten from the tens column. </a:t>
            </a:r>
          </a:p>
        </p:txBody>
      </p:sp>
      <p:sp>
        <p:nvSpPr>
          <p:cNvPr id="55" name="Title 1">
            <a:extLst>
              <a:ext uri="{FF2B5EF4-FFF2-40B4-BE49-F238E27FC236}">
                <a16:creationId xmlns:a16="http://schemas.microsoft.com/office/drawing/2014/main" id="{1F675EB7-A683-481D-AD6F-FF4970BBF343}"/>
              </a:ext>
            </a:extLst>
          </p:cNvPr>
          <p:cNvSpPr txBox="1">
            <a:spLocks/>
          </p:cNvSpPr>
          <p:nvPr/>
        </p:nvSpPr>
        <p:spPr>
          <a:xfrm>
            <a:off x="7838532" y="182261"/>
            <a:ext cx="3076131" cy="1508760"/>
          </a:xfrm>
          <a:prstGeom prst="rect">
            <a:avLst/>
          </a:prstGeom>
        </p:spPr>
        <p:txBody>
          <a:bodyPr vert="horz" lIns="91440" tIns="45720" rIns="91440" bIns="45720" rtlCol="0" anchor="ctr">
            <a:normAutofit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GB" sz="2400" cap="none" dirty="0">
                <a:solidFill>
                  <a:schemeClr val="bg1"/>
                </a:solidFill>
                <a:latin typeface="Comic Sans MS" panose="030F0702030302020204" pitchFamily="66" charset="0"/>
              </a:rPr>
              <a:t>Remember with subtraction we </a:t>
            </a:r>
            <a:r>
              <a:rPr lang="en-GB" sz="2400" b="1" cap="none" dirty="0">
                <a:solidFill>
                  <a:schemeClr val="bg1"/>
                </a:solidFill>
                <a:latin typeface="Comic Sans MS" panose="030F0702030302020204" pitchFamily="66" charset="0"/>
              </a:rPr>
              <a:t>always</a:t>
            </a:r>
            <a:r>
              <a:rPr lang="en-GB" sz="2400" cap="none" dirty="0">
                <a:solidFill>
                  <a:schemeClr val="bg1"/>
                </a:solidFill>
                <a:latin typeface="Comic Sans MS" panose="030F0702030302020204" pitchFamily="66" charset="0"/>
              </a:rPr>
              <a:t> start with the number that is greater. </a:t>
            </a:r>
          </a:p>
        </p:txBody>
      </p:sp>
      <p:sp>
        <p:nvSpPr>
          <p:cNvPr id="41" name="Oval 40">
            <a:extLst>
              <a:ext uri="{FF2B5EF4-FFF2-40B4-BE49-F238E27FC236}">
                <a16:creationId xmlns:a16="http://schemas.microsoft.com/office/drawing/2014/main" id="{FB6C5BD8-B698-4376-837E-692D480ECDF6}"/>
              </a:ext>
            </a:extLst>
          </p:cNvPr>
          <p:cNvSpPr/>
          <p:nvPr/>
        </p:nvSpPr>
        <p:spPr>
          <a:xfrm>
            <a:off x="4643381" y="280262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B9FB9B7-13F4-44D9-B2E6-55EC4931AA93}"/>
              </a:ext>
            </a:extLst>
          </p:cNvPr>
          <p:cNvSpPr/>
          <p:nvPr/>
        </p:nvSpPr>
        <p:spPr>
          <a:xfrm>
            <a:off x="5149253" y="281670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3F861876-6E3A-4F09-81A9-94CE7676FB5E}"/>
              </a:ext>
            </a:extLst>
          </p:cNvPr>
          <p:cNvSpPr/>
          <p:nvPr/>
        </p:nvSpPr>
        <p:spPr>
          <a:xfrm>
            <a:off x="5614741" y="277434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1F27DA30-EC22-4336-A891-D49A5E3F87ED}"/>
              </a:ext>
            </a:extLst>
          </p:cNvPr>
          <p:cNvSpPr/>
          <p:nvPr/>
        </p:nvSpPr>
        <p:spPr>
          <a:xfrm>
            <a:off x="3619208" y="327862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8B589AC5-E77A-455B-999C-EF4C52FFB316}"/>
              </a:ext>
            </a:extLst>
          </p:cNvPr>
          <p:cNvSpPr/>
          <p:nvPr/>
        </p:nvSpPr>
        <p:spPr>
          <a:xfrm>
            <a:off x="4137509" y="32541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85BE85EA-7843-44B5-AD07-814E98D9C737}"/>
              </a:ext>
            </a:extLst>
          </p:cNvPr>
          <p:cNvSpPr/>
          <p:nvPr/>
        </p:nvSpPr>
        <p:spPr>
          <a:xfrm>
            <a:off x="4655810" y="323834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9EA2CFC-5859-490F-BCA2-53B1ED7D63B2}"/>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06BBB03-D2DA-469C-B0E8-6F085DA5BAD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619EDD84-3192-40B8-BB2F-F4C720CFF0DC}"/>
              </a:ext>
            </a:extLst>
          </p:cNvPr>
          <p:cNvSpPr/>
          <p:nvPr/>
        </p:nvSpPr>
        <p:spPr>
          <a:xfrm>
            <a:off x="6977456" y="333554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92F950FF-53C2-4F36-8420-4CD52E80BDE0}"/>
              </a:ext>
            </a:extLst>
          </p:cNvPr>
          <p:cNvSpPr/>
          <p:nvPr/>
        </p:nvSpPr>
        <p:spPr>
          <a:xfrm>
            <a:off x="7441050" y="333554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5C828E2-FAFD-40EF-B6A2-FAED56ED1693}"/>
              </a:ext>
            </a:extLst>
          </p:cNvPr>
          <p:cNvSpPr/>
          <p:nvPr/>
        </p:nvSpPr>
        <p:spPr>
          <a:xfrm>
            <a:off x="7840732" y="333554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26351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2B4A-C749-42BE-926F-DE5CB7269DB9}"/>
              </a:ext>
            </a:extLst>
          </p:cNvPr>
          <p:cNvSpPr>
            <a:spLocks noGrp="1"/>
          </p:cNvSpPr>
          <p:nvPr>
            <p:ph type="title"/>
          </p:nvPr>
        </p:nvSpPr>
        <p:spPr/>
        <p:txBody>
          <a:bodyPr/>
          <a:lstStyle/>
          <a:p>
            <a:r>
              <a:rPr lang="en-GB" dirty="0"/>
              <a:t>Subtracting with carrying </a:t>
            </a:r>
          </a:p>
        </p:txBody>
      </p:sp>
      <p:sp>
        <p:nvSpPr>
          <p:cNvPr id="3" name="Content Placeholder 2">
            <a:extLst>
              <a:ext uri="{FF2B5EF4-FFF2-40B4-BE49-F238E27FC236}">
                <a16:creationId xmlns:a16="http://schemas.microsoft.com/office/drawing/2014/main" id="{0285640C-C6CB-4508-A5D0-EFE2CF47C388}"/>
              </a:ext>
            </a:extLst>
          </p:cNvPr>
          <p:cNvSpPr>
            <a:spLocks noGrp="1"/>
          </p:cNvSpPr>
          <p:nvPr>
            <p:ph idx="1"/>
          </p:nvPr>
        </p:nvSpPr>
        <p:spPr>
          <a:xfrm>
            <a:off x="1202919" y="2011680"/>
            <a:ext cx="9784080" cy="4562144"/>
          </a:xfrm>
        </p:spPr>
        <p:txBody>
          <a:bodyPr>
            <a:normAutofit/>
          </a:bodyPr>
          <a:lstStyle/>
          <a:p>
            <a:pPr marL="0" indent="0">
              <a:buNone/>
            </a:pPr>
            <a:r>
              <a:rPr lang="en-GB" sz="2800" dirty="0">
                <a:solidFill>
                  <a:srgbClr val="FFFF00"/>
                </a:solidFill>
                <a:latin typeface="Comic Sans MS" panose="030F0702030302020204" pitchFamily="66" charset="0"/>
              </a:rPr>
              <a:t>Remember the base 10 rule: </a:t>
            </a:r>
          </a:p>
          <a:p>
            <a:pPr marL="0" indent="0">
              <a:buNone/>
            </a:pPr>
            <a:r>
              <a:rPr lang="en-GB" sz="2800" dirty="0">
                <a:solidFill>
                  <a:srgbClr val="FFFF00"/>
                </a:solidFill>
                <a:latin typeface="Comic Sans MS" panose="030F0702030302020204" pitchFamily="66" charset="0"/>
              </a:rPr>
              <a:t>1 ten = 10 ones </a:t>
            </a:r>
          </a:p>
          <a:p>
            <a:pPr marL="0" indent="0">
              <a:buNone/>
            </a:pPr>
            <a:r>
              <a:rPr lang="en-GB" sz="2800" dirty="0">
                <a:solidFill>
                  <a:srgbClr val="FFFF00"/>
                </a:solidFill>
                <a:latin typeface="Comic Sans MS" panose="030F0702030302020204" pitchFamily="66" charset="0"/>
              </a:rPr>
              <a:t>1 hundred = 10 tens </a:t>
            </a:r>
          </a:p>
          <a:p>
            <a:pPr marL="0" indent="0">
              <a:buNone/>
            </a:pPr>
            <a:r>
              <a:rPr lang="en-GB" sz="2800" dirty="0">
                <a:solidFill>
                  <a:srgbClr val="FFFF00"/>
                </a:solidFill>
                <a:latin typeface="Comic Sans MS" panose="030F0702030302020204" pitchFamily="66" charset="0"/>
              </a:rPr>
              <a:t>1 thousand  = 10 hundreds </a:t>
            </a:r>
          </a:p>
          <a:p>
            <a:pPr marL="0" indent="0">
              <a:buNone/>
            </a:pPr>
            <a:endParaRPr lang="en-GB" sz="2800" dirty="0">
              <a:latin typeface="Comic Sans MS" panose="030F0702030302020204" pitchFamily="66" charset="0"/>
            </a:endParaRPr>
          </a:p>
          <a:p>
            <a:pPr marL="0" indent="0">
              <a:buNone/>
            </a:pPr>
            <a:r>
              <a:rPr lang="en-GB" sz="2800" dirty="0">
                <a:latin typeface="Comic Sans MS" panose="030F0702030302020204" pitchFamily="66" charset="0"/>
              </a:rPr>
              <a:t>When we have to carry from the column to the left, we must remember the base ten rule when changing the place value. </a:t>
            </a:r>
          </a:p>
        </p:txBody>
      </p:sp>
    </p:spTree>
    <p:extLst>
      <p:ext uri="{BB962C8B-B14F-4D97-AF65-F5344CB8AC3E}">
        <p14:creationId xmlns:p14="http://schemas.microsoft.com/office/powerpoint/2010/main" val="2958636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6893 -  1527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27E42D5-B09D-4D74-88F9-BDC132555BCE}"/>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C2EAEBB6-CEB3-4C0D-B6D5-3AD8807E124E}"/>
              </a:ext>
            </a:extLst>
          </p:cNvPr>
          <p:cNvSpPr/>
          <p:nvPr/>
        </p:nvSpPr>
        <p:spPr>
          <a:xfrm>
            <a:off x="2678000"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B089CA-66D5-411B-8623-F553FFD831FD}"/>
              </a:ext>
            </a:extLst>
          </p:cNvPr>
          <p:cNvSpPr/>
          <p:nvPr/>
        </p:nvSpPr>
        <p:spPr>
          <a:xfrm>
            <a:off x="729624" y="3418138"/>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We do not have enough to subtract 7 ones from the ones column. We need to carry a ten from the tens column. Remember the 1 ten will change into 10  ones. </a:t>
            </a:r>
          </a:p>
        </p:txBody>
      </p:sp>
      <p:sp>
        <p:nvSpPr>
          <p:cNvPr id="41" name="Oval 40">
            <a:extLst>
              <a:ext uri="{FF2B5EF4-FFF2-40B4-BE49-F238E27FC236}">
                <a16:creationId xmlns:a16="http://schemas.microsoft.com/office/drawing/2014/main" id="{FB6C5BD8-B698-4376-837E-692D480ECDF6}"/>
              </a:ext>
            </a:extLst>
          </p:cNvPr>
          <p:cNvSpPr/>
          <p:nvPr/>
        </p:nvSpPr>
        <p:spPr>
          <a:xfrm>
            <a:off x="4643381" y="280262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B9FB9B7-13F4-44D9-B2E6-55EC4931AA93}"/>
              </a:ext>
            </a:extLst>
          </p:cNvPr>
          <p:cNvSpPr/>
          <p:nvPr/>
        </p:nvSpPr>
        <p:spPr>
          <a:xfrm>
            <a:off x="5149253" y="281670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3F861876-6E3A-4F09-81A9-94CE7676FB5E}"/>
              </a:ext>
            </a:extLst>
          </p:cNvPr>
          <p:cNvSpPr/>
          <p:nvPr/>
        </p:nvSpPr>
        <p:spPr>
          <a:xfrm>
            <a:off x="5614741" y="277434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1F27DA30-EC22-4336-A891-D49A5E3F87ED}"/>
              </a:ext>
            </a:extLst>
          </p:cNvPr>
          <p:cNvSpPr/>
          <p:nvPr/>
        </p:nvSpPr>
        <p:spPr>
          <a:xfrm>
            <a:off x="3619208" y="327862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8B589AC5-E77A-455B-999C-EF4C52FFB316}"/>
              </a:ext>
            </a:extLst>
          </p:cNvPr>
          <p:cNvSpPr/>
          <p:nvPr/>
        </p:nvSpPr>
        <p:spPr>
          <a:xfrm>
            <a:off x="4137509" y="32541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85BE85EA-7843-44B5-AD07-814E98D9C737}"/>
              </a:ext>
            </a:extLst>
          </p:cNvPr>
          <p:cNvSpPr/>
          <p:nvPr/>
        </p:nvSpPr>
        <p:spPr>
          <a:xfrm>
            <a:off x="4655810" y="323834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9EA2CFC-5859-490F-BCA2-53B1ED7D63B2}"/>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06BBB03-D2DA-469C-B0E8-6F085DA5BAD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619EDD84-3192-40B8-BB2F-F4C720CFF0DC}"/>
              </a:ext>
            </a:extLst>
          </p:cNvPr>
          <p:cNvSpPr/>
          <p:nvPr/>
        </p:nvSpPr>
        <p:spPr>
          <a:xfrm>
            <a:off x="6977456" y="333554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92F950FF-53C2-4F36-8420-4CD52E80BDE0}"/>
              </a:ext>
            </a:extLst>
          </p:cNvPr>
          <p:cNvSpPr/>
          <p:nvPr/>
        </p:nvSpPr>
        <p:spPr>
          <a:xfrm>
            <a:off x="7441050" y="333554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Rounded Corners 32">
            <a:extLst>
              <a:ext uri="{FF2B5EF4-FFF2-40B4-BE49-F238E27FC236}">
                <a16:creationId xmlns:a16="http://schemas.microsoft.com/office/drawing/2014/main" id="{844C9602-341B-4957-87C8-62F529E9147A}"/>
              </a:ext>
            </a:extLst>
          </p:cNvPr>
          <p:cNvSpPr/>
          <p:nvPr/>
        </p:nvSpPr>
        <p:spPr>
          <a:xfrm>
            <a:off x="7803146" y="3207056"/>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5C828E2-FAFD-40EF-B6A2-FAED56ED1693}"/>
              </a:ext>
            </a:extLst>
          </p:cNvPr>
          <p:cNvSpPr/>
          <p:nvPr/>
        </p:nvSpPr>
        <p:spPr>
          <a:xfrm>
            <a:off x="7927709" y="333554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Arrow Connector 35">
            <a:extLst>
              <a:ext uri="{FF2B5EF4-FFF2-40B4-BE49-F238E27FC236}">
                <a16:creationId xmlns:a16="http://schemas.microsoft.com/office/drawing/2014/main" id="{24AE766E-1EE6-4B79-ACF4-94899EDDAA6D}"/>
              </a:ext>
            </a:extLst>
          </p:cNvPr>
          <p:cNvCxnSpPr>
            <a:cxnSpLocks/>
          </p:cNvCxnSpPr>
          <p:nvPr/>
        </p:nvCxnSpPr>
        <p:spPr>
          <a:xfrm flipV="1">
            <a:off x="8416257" y="3502350"/>
            <a:ext cx="642471" cy="13362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7" name="Rectangle: Rounded Corners 36">
            <a:extLst>
              <a:ext uri="{FF2B5EF4-FFF2-40B4-BE49-F238E27FC236}">
                <a16:creationId xmlns:a16="http://schemas.microsoft.com/office/drawing/2014/main" id="{F05C9CAE-90FA-4206-87CA-5E9F7BDFE274}"/>
              </a:ext>
            </a:extLst>
          </p:cNvPr>
          <p:cNvSpPr/>
          <p:nvPr/>
        </p:nvSpPr>
        <p:spPr>
          <a:xfrm>
            <a:off x="9068632" y="3235569"/>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BA305535-CE46-46C2-A068-0B94E65ADA70}"/>
              </a:ext>
            </a:extLst>
          </p:cNvPr>
          <p:cNvSpPr/>
          <p:nvPr/>
        </p:nvSpPr>
        <p:spPr>
          <a:xfrm>
            <a:off x="9156923" y="393241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648F7E1F-CCB8-477F-BD84-42A010EB93D5}"/>
              </a:ext>
            </a:extLst>
          </p:cNvPr>
          <p:cNvSpPr/>
          <p:nvPr/>
        </p:nvSpPr>
        <p:spPr>
          <a:xfrm>
            <a:off x="9696425" y="3356307"/>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DC0FFB90-0568-421A-BE26-5BE33040D519}"/>
              </a:ext>
            </a:extLst>
          </p:cNvPr>
          <p:cNvSpPr/>
          <p:nvPr/>
        </p:nvSpPr>
        <p:spPr>
          <a:xfrm>
            <a:off x="11173926" y="3925059"/>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7D10B829-F674-441C-9497-F651D03B2895}"/>
              </a:ext>
            </a:extLst>
          </p:cNvPr>
          <p:cNvSpPr/>
          <p:nvPr/>
        </p:nvSpPr>
        <p:spPr>
          <a:xfrm>
            <a:off x="9156923" y="3363658"/>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C3A7AFC1-DE8A-445D-9A5B-370514ED3645}"/>
              </a:ext>
            </a:extLst>
          </p:cNvPr>
          <p:cNvSpPr/>
          <p:nvPr/>
        </p:nvSpPr>
        <p:spPr>
          <a:xfrm>
            <a:off x="10672771" y="394856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1991108F-A3CC-453C-9240-5882554105E4}"/>
              </a:ext>
            </a:extLst>
          </p:cNvPr>
          <p:cNvSpPr/>
          <p:nvPr/>
        </p:nvSpPr>
        <p:spPr>
          <a:xfrm>
            <a:off x="10217826" y="336975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4395D99A-A4E1-4567-898B-CB2CC4A2636D}"/>
              </a:ext>
            </a:extLst>
          </p:cNvPr>
          <p:cNvSpPr/>
          <p:nvPr/>
        </p:nvSpPr>
        <p:spPr>
          <a:xfrm>
            <a:off x="10674274"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09C4C23D-2CEF-42F6-A749-B0DA5D6C120D}"/>
              </a:ext>
            </a:extLst>
          </p:cNvPr>
          <p:cNvSpPr/>
          <p:nvPr/>
        </p:nvSpPr>
        <p:spPr>
          <a:xfrm>
            <a:off x="9668950" y="393927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709E06E3-A755-4444-AFA6-0770C1AF2DC3}"/>
              </a:ext>
            </a:extLst>
          </p:cNvPr>
          <p:cNvSpPr/>
          <p:nvPr/>
        </p:nvSpPr>
        <p:spPr>
          <a:xfrm>
            <a:off x="11175336"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F4BF76AB-E716-4FFF-8B12-B5A340CA1389}"/>
              </a:ext>
            </a:extLst>
          </p:cNvPr>
          <p:cNvSpPr/>
          <p:nvPr/>
        </p:nvSpPr>
        <p:spPr>
          <a:xfrm>
            <a:off x="10188578" y="393030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1584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6893 -  1527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27E42D5-B09D-4D74-88F9-BDC132555BCE}"/>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C2EAEBB6-CEB3-4C0D-B6D5-3AD8807E124E}"/>
              </a:ext>
            </a:extLst>
          </p:cNvPr>
          <p:cNvSpPr/>
          <p:nvPr/>
        </p:nvSpPr>
        <p:spPr>
          <a:xfrm>
            <a:off x="2678000"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B089CA-66D5-411B-8623-F553FFD831FD}"/>
              </a:ext>
            </a:extLst>
          </p:cNvPr>
          <p:cNvSpPr/>
          <p:nvPr/>
        </p:nvSpPr>
        <p:spPr>
          <a:xfrm>
            <a:off x="729624" y="3418138"/>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Remember to remove the 1 ten you carried over from the tens column. Now we have enough ones to subtract 7 ones from the ones column. </a:t>
            </a:r>
          </a:p>
        </p:txBody>
      </p:sp>
      <p:sp>
        <p:nvSpPr>
          <p:cNvPr id="41" name="Oval 40">
            <a:extLst>
              <a:ext uri="{FF2B5EF4-FFF2-40B4-BE49-F238E27FC236}">
                <a16:creationId xmlns:a16="http://schemas.microsoft.com/office/drawing/2014/main" id="{FB6C5BD8-B698-4376-837E-692D480ECDF6}"/>
              </a:ext>
            </a:extLst>
          </p:cNvPr>
          <p:cNvSpPr/>
          <p:nvPr/>
        </p:nvSpPr>
        <p:spPr>
          <a:xfrm>
            <a:off x="4643381" y="280262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B9FB9B7-13F4-44D9-B2E6-55EC4931AA93}"/>
              </a:ext>
            </a:extLst>
          </p:cNvPr>
          <p:cNvSpPr/>
          <p:nvPr/>
        </p:nvSpPr>
        <p:spPr>
          <a:xfrm>
            <a:off x="5149253" y="281670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3F861876-6E3A-4F09-81A9-94CE7676FB5E}"/>
              </a:ext>
            </a:extLst>
          </p:cNvPr>
          <p:cNvSpPr/>
          <p:nvPr/>
        </p:nvSpPr>
        <p:spPr>
          <a:xfrm>
            <a:off x="5614741" y="277434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1F27DA30-EC22-4336-A891-D49A5E3F87ED}"/>
              </a:ext>
            </a:extLst>
          </p:cNvPr>
          <p:cNvSpPr/>
          <p:nvPr/>
        </p:nvSpPr>
        <p:spPr>
          <a:xfrm>
            <a:off x="3619208" y="327862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8B589AC5-E77A-455B-999C-EF4C52FFB316}"/>
              </a:ext>
            </a:extLst>
          </p:cNvPr>
          <p:cNvSpPr/>
          <p:nvPr/>
        </p:nvSpPr>
        <p:spPr>
          <a:xfrm>
            <a:off x="4137509" y="32541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85BE85EA-7843-44B5-AD07-814E98D9C737}"/>
              </a:ext>
            </a:extLst>
          </p:cNvPr>
          <p:cNvSpPr/>
          <p:nvPr/>
        </p:nvSpPr>
        <p:spPr>
          <a:xfrm>
            <a:off x="4655810" y="323834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9EA2CFC-5859-490F-BCA2-53B1ED7D63B2}"/>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06BBB03-D2DA-469C-B0E8-6F085DA5BAD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619EDD84-3192-40B8-BB2F-F4C720CFF0DC}"/>
              </a:ext>
            </a:extLst>
          </p:cNvPr>
          <p:cNvSpPr/>
          <p:nvPr/>
        </p:nvSpPr>
        <p:spPr>
          <a:xfrm>
            <a:off x="6977456" y="333554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92F950FF-53C2-4F36-8420-4CD52E80BDE0}"/>
              </a:ext>
            </a:extLst>
          </p:cNvPr>
          <p:cNvSpPr/>
          <p:nvPr/>
        </p:nvSpPr>
        <p:spPr>
          <a:xfrm>
            <a:off x="7441050" y="333554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Rounded Corners 36">
            <a:extLst>
              <a:ext uri="{FF2B5EF4-FFF2-40B4-BE49-F238E27FC236}">
                <a16:creationId xmlns:a16="http://schemas.microsoft.com/office/drawing/2014/main" id="{F05C9CAE-90FA-4206-87CA-5E9F7BDFE274}"/>
              </a:ext>
            </a:extLst>
          </p:cNvPr>
          <p:cNvSpPr/>
          <p:nvPr/>
        </p:nvSpPr>
        <p:spPr>
          <a:xfrm>
            <a:off x="9068632" y="3235569"/>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BA305535-CE46-46C2-A068-0B94E65ADA70}"/>
              </a:ext>
            </a:extLst>
          </p:cNvPr>
          <p:cNvSpPr/>
          <p:nvPr/>
        </p:nvSpPr>
        <p:spPr>
          <a:xfrm>
            <a:off x="9156923" y="393241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648F7E1F-CCB8-477F-BD84-42A010EB93D5}"/>
              </a:ext>
            </a:extLst>
          </p:cNvPr>
          <p:cNvSpPr/>
          <p:nvPr/>
        </p:nvSpPr>
        <p:spPr>
          <a:xfrm>
            <a:off x="9696425" y="3356307"/>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DC0FFB90-0568-421A-BE26-5BE33040D519}"/>
              </a:ext>
            </a:extLst>
          </p:cNvPr>
          <p:cNvSpPr/>
          <p:nvPr/>
        </p:nvSpPr>
        <p:spPr>
          <a:xfrm>
            <a:off x="11173926" y="3925059"/>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7D10B829-F674-441C-9497-F651D03B2895}"/>
              </a:ext>
            </a:extLst>
          </p:cNvPr>
          <p:cNvSpPr/>
          <p:nvPr/>
        </p:nvSpPr>
        <p:spPr>
          <a:xfrm>
            <a:off x="9156923" y="3363658"/>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C3A7AFC1-DE8A-445D-9A5B-370514ED3645}"/>
              </a:ext>
            </a:extLst>
          </p:cNvPr>
          <p:cNvSpPr/>
          <p:nvPr/>
        </p:nvSpPr>
        <p:spPr>
          <a:xfrm>
            <a:off x="10672771" y="394856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1991108F-A3CC-453C-9240-5882554105E4}"/>
              </a:ext>
            </a:extLst>
          </p:cNvPr>
          <p:cNvSpPr/>
          <p:nvPr/>
        </p:nvSpPr>
        <p:spPr>
          <a:xfrm>
            <a:off x="10217826" y="336975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4395D99A-A4E1-4567-898B-CB2CC4A2636D}"/>
              </a:ext>
            </a:extLst>
          </p:cNvPr>
          <p:cNvSpPr/>
          <p:nvPr/>
        </p:nvSpPr>
        <p:spPr>
          <a:xfrm>
            <a:off x="10674274"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09C4C23D-2CEF-42F6-A749-B0DA5D6C120D}"/>
              </a:ext>
            </a:extLst>
          </p:cNvPr>
          <p:cNvSpPr/>
          <p:nvPr/>
        </p:nvSpPr>
        <p:spPr>
          <a:xfrm>
            <a:off x="9668950" y="393927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709E06E3-A755-4444-AFA6-0770C1AF2DC3}"/>
              </a:ext>
            </a:extLst>
          </p:cNvPr>
          <p:cNvSpPr/>
          <p:nvPr/>
        </p:nvSpPr>
        <p:spPr>
          <a:xfrm>
            <a:off x="11175336"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F4BF76AB-E716-4FFF-8B12-B5A340CA1389}"/>
              </a:ext>
            </a:extLst>
          </p:cNvPr>
          <p:cNvSpPr/>
          <p:nvPr/>
        </p:nvSpPr>
        <p:spPr>
          <a:xfrm>
            <a:off x="10188578" y="393030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Rounded Corners 62">
            <a:extLst>
              <a:ext uri="{FF2B5EF4-FFF2-40B4-BE49-F238E27FC236}">
                <a16:creationId xmlns:a16="http://schemas.microsoft.com/office/drawing/2014/main" id="{797581A2-32A3-442A-A0A1-DCB5774AFD20}"/>
              </a:ext>
            </a:extLst>
          </p:cNvPr>
          <p:cNvSpPr/>
          <p:nvPr/>
        </p:nvSpPr>
        <p:spPr>
          <a:xfrm>
            <a:off x="7803146" y="3207056"/>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440EEA00-6556-4B82-954E-2D31D0BB3EEC}"/>
              </a:ext>
            </a:extLst>
          </p:cNvPr>
          <p:cNvSpPr/>
          <p:nvPr/>
        </p:nvSpPr>
        <p:spPr>
          <a:xfrm>
            <a:off x="7927709" y="333554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5" name="Straight Connector 64">
            <a:extLst>
              <a:ext uri="{FF2B5EF4-FFF2-40B4-BE49-F238E27FC236}">
                <a16:creationId xmlns:a16="http://schemas.microsoft.com/office/drawing/2014/main" id="{D60E696B-B88C-4488-B62D-CC2EE1D2D701}"/>
              </a:ext>
            </a:extLst>
          </p:cNvPr>
          <p:cNvCxnSpPr>
            <a:cxnSpLocks/>
          </p:cNvCxnSpPr>
          <p:nvPr/>
        </p:nvCxnSpPr>
        <p:spPr>
          <a:xfrm>
            <a:off x="7932865" y="321411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0A6D0D1-1C57-4885-A10A-71869E3FC16A}"/>
              </a:ext>
            </a:extLst>
          </p:cNvPr>
          <p:cNvCxnSpPr>
            <a:cxnSpLocks/>
          </p:cNvCxnSpPr>
          <p:nvPr/>
        </p:nvCxnSpPr>
        <p:spPr>
          <a:xfrm flipH="1">
            <a:off x="7932865" y="3238346"/>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110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6893 -  1527 = 5366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27E42D5-B09D-4D74-88F9-BDC132555BCE}"/>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C2EAEBB6-CEB3-4C0D-B6D5-3AD8807E124E}"/>
              </a:ext>
            </a:extLst>
          </p:cNvPr>
          <p:cNvSpPr/>
          <p:nvPr/>
        </p:nvSpPr>
        <p:spPr>
          <a:xfrm>
            <a:off x="2678000"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B089CA-66D5-411B-8623-F553FFD831FD}"/>
              </a:ext>
            </a:extLst>
          </p:cNvPr>
          <p:cNvSpPr/>
          <p:nvPr/>
        </p:nvSpPr>
        <p:spPr>
          <a:xfrm>
            <a:off x="729624" y="3418138"/>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Now we can begin the subtraction. Start with the ones. Then subtract the tens. Subtract the hundreds. Then subtract the thousands. </a:t>
            </a:r>
          </a:p>
        </p:txBody>
      </p:sp>
      <p:sp>
        <p:nvSpPr>
          <p:cNvPr id="41" name="Oval 40">
            <a:extLst>
              <a:ext uri="{FF2B5EF4-FFF2-40B4-BE49-F238E27FC236}">
                <a16:creationId xmlns:a16="http://schemas.microsoft.com/office/drawing/2014/main" id="{FB6C5BD8-B698-4376-837E-692D480ECDF6}"/>
              </a:ext>
            </a:extLst>
          </p:cNvPr>
          <p:cNvSpPr/>
          <p:nvPr/>
        </p:nvSpPr>
        <p:spPr>
          <a:xfrm>
            <a:off x="4643381" y="280262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B9FB9B7-13F4-44D9-B2E6-55EC4931AA93}"/>
              </a:ext>
            </a:extLst>
          </p:cNvPr>
          <p:cNvSpPr/>
          <p:nvPr/>
        </p:nvSpPr>
        <p:spPr>
          <a:xfrm>
            <a:off x="5149253" y="281670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3F861876-6E3A-4F09-81A9-94CE7676FB5E}"/>
              </a:ext>
            </a:extLst>
          </p:cNvPr>
          <p:cNvSpPr/>
          <p:nvPr/>
        </p:nvSpPr>
        <p:spPr>
          <a:xfrm>
            <a:off x="5614741" y="277434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1F27DA30-EC22-4336-A891-D49A5E3F87ED}"/>
              </a:ext>
            </a:extLst>
          </p:cNvPr>
          <p:cNvSpPr/>
          <p:nvPr/>
        </p:nvSpPr>
        <p:spPr>
          <a:xfrm>
            <a:off x="3619208" y="327862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8B589AC5-E77A-455B-999C-EF4C52FFB316}"/>
              </a:ext>
            </a:extLst>
          </p:cNvPr>
          <p:cNvSpPr/>
          <p:nvPr/>
        </p:nvSpPr>
        <p:spPr>
          <a:xfrm>
            <a:off x="4137509" y="32541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85BE85EA-7843-44B5-AD07-814E98D9C737}"/>
              </a:ext>
            </a:extLst>
          </p:cNvPr>
          <p:cNvSpPr/>
          <p:nvPr/>
        </p:nvSpPr>
        <p:spPr>
          <a:xfrm>
            <a:off x="4655810" y="323834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9EA2CFC-5859-490F-BCA2-53B1ED7D63B2}"/>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06BBB03-D2DA-469C-B0E8-6F085DA5BAD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619EDD84-3192-40B8-BB2F-F4C720CFF0DC}"/>
              </a:ext>
            </a:extLst>
          </p:cNvPr>
          <p:cNvSpPr/>
          <p:nvPr/>
        </p:nvSpPr>
        <p:spPr>
          <a:xfrm>
            <a:off x="6977456" y="333554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92F950FF-53C2-4F36-8420-4CD52E80BDE0}"/>
              </a:ext>
            </a:extLst>
          </p:cNvPr>
          <p:cNvSpPr/>
          <p:nvPr/>
        </p:nvSpPr>
        <p:spPr>
          <a:xfrm>
            <a:off x="7441050" y="333554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Rounded Corners 36">
            <a:extLst>
              <a:ext uri="{FF2B5EF4-FFF2-40B4-BE49-F238E27FC236}">
                <a16:creationId xmlns:a16="http://schemas.microsoft.com/office/drawing/2014/main" id="{F05C9CAE-90FA-4206-87CA-5E9F7BDFE274}"/>
              </a:ext>
            </a:extLst>
          </p:cNvPr>
          <p:cNvSpPr/>
          <p:nvPr/>
        </p:nvSpPr>
        <p:spPr>
          <a:xfrm>
            <a:off x="9068632" y="3235569"/>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BA305535-CE46-46C2-A068-0B94E65ADA70}"/>
              </a:ext>
            </a:extLst>
          </p:cNvPr>
          <p:cNvSpPr/>
          <p:nvPr/>
        </p:nvSpPr>
        <p:spPr>
          <a:xfrm>
            <a:off x="9156923" y="393241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648F7E1F-CCB8-477F-BD84-42A010EB93D5}"/>
              </a:ext>
            </a:extLst>
          </p:cNvPr>
          <p:cNvSpPr/>
          <p:nvPr/>
        </p:nvSpPr>
        <p:spPr>
          <a:xfrm>
            <a:off x="9696425" y="3356307"/>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DC0FFB90-0568-421A-BE26-5BE33040D519}"/>
              </a:ext>
            </a:extLst>
          </p:cNvPr>
          <p:cNvSpPr/>
          <p:nvPr/>
        </p:nvSpPr>
        <p:spPr>
          <a:xfrm>
            <a:off x="11173926" y="3925059"/>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7D10B829-F674-441C-9497-F651D03B2895}"/>
              </a:ext>
            </a:extLst>
          </p:cNvPr>
          <p:cNvSpPr/>
          <p:nvPr/>
        </p:nvSpPr>
        <p:spPr>
          <a:xfrm>
            <a:off x="9156923" y="3363658"/>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C3A7AFC1-DE8A-445D-9A5B-370514ED3645}"/>
              </a:ext>
            </a:extLst>
          </p:cNvPr>
          <p:cNvSpPr/>
          <p:nvPr/>
        </p:nvSpPr>
        <p:spPr>
          <a:xfrm>
            <a:off x="10672771" y="394856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1991108F-A3CC-453C-9240-5882554105E4}"/>
              </a:ext>
            </a:extLst>
          </p:cNvPr>
          <p:cNvSpPr/>
          <p:nvPr/>
        </p:nvSpPr>
        <p:spPr>
          <a:xfrm>
            <a:off x="10217826" y="336975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4395D99A-A4E1-4567-898B-CB2CC4A2636D}"/>
              </a:ext>
            </a:extLst>
          </p:cNvPr>
          <p:cNvSpPr/>
          <p:nvPr/>
        </p:nvSpPr>
        <p:spPr>
          <a:xfrm>
            <a:off x="10674274"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09C4C23D-2CEF-42F6-A749-B0DA5D6C120D}"/>
              </a:ext>
            </a:extLst>
          </p:cNvPr>
          <p:cNvSpPr/>
          <p:nvPr/>
        </p:nvSpPr>
        <p:spPr>
          <a:xfrm>
            <a:off x="9668950" y="393927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709E06E3-A755-4444-AFA6-0770C1AF2DC3}"/>
              </a:ext>
            </a:extLst>
          </p:cNvPr>
          <p:cNvSpPr/>
          <p:nvPr/>
        </p:nvSpPr>
        <p:spPr>
          <a:xfrm>
            <a:off x="11175336"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F4BF76AB-E716-4FFF-8B12-B5A340CA1389}"/>
              </a:ext>
            </a:extLst>
          </p:cNvPr>
          <p:cNvSpPr/>
          <p:nvPr/>
        </p:nvSpPr>
        <p:spPr>
          <a:xfrm>
            <a:off x="10188578" y="393030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5" name="Straight Connector 54">
            <a:extLst>
              <a:ext uri="{FF2B5EF4-FFF2-40B4-BE49-F238E27FC236}">
                <a16:creationId xmlns:a16="http://schemas.microsoft.com/office/drawing/2014/main" id="{FD936320-13AA-44F1-8B30-01C63E7F2DA9}"/>
              </a:ext>
            </a:extLst>
          </p:cNvPr>
          <p:cNvCxnSpPr>
            <a:cxnSpLocks/>
          </p:cNvCxnSpPr>
          <p:nvPr/>
        </p:nvCxnSpPr>
        <p:spPr>
          <a:xfrm>
            <a:off x="10661609" y="384084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2327254-E8AE-44FD-A688-43B0BED92E2D}"/>
              </a:ext>
            </a:extLst>
          </p:cNvPr>
          <p:cNvCxnSpPr>
            <a:cxnSpLocks/>
          </p:cNvCxnSpPr>
          <p:nvPr/>
        </p:nvCxnSpPr>
        <p:spPr>
          <a:xfrm flipH="1">
            <a:off x="10661609" y="386508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709B411-E5F5-425D-9A8D-DADF0192A41E}"/>
              </a:ext>
            </a:extLst>
          </p:cNvPr>
          <p:cNvCxnSpPr>
            <a:cxnSpLocks/>
          </p:cNvCxnSpPr>
          <p:nvPr/>
        </p:nvCxnSpPr>
        <p:spPr>
          <a:xfrm>
            <a:off x="11177676" y="384084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51BA353-6C49-4B3F-960C-E859D15B25AD}"/>
              </a:ext>
            </a:extLst>
          </p:cNvPr>
          <p:cNvCxnSpPr>
            <a:cxnSpLocks/>
          </p:cNvCxnSpPr>
          <p:nvPr/>
        </p:nvCxnSpPr>
        <p:spPr>
          <a:xfrm flipH="1">
            <a:off x="11177676" y="386508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B9B29B3-44A8-4DF8-BA61-FAC0FFF947EC}"/>
              </a:ext>
            </a:extLst>
          </p:cNvPr>
          <p:cNvCxnSpPr>
            <a:cxnSpLocks/>
          </p:cNvCxnSpPr>
          <p:nvPr/>
        </p:nvCxnSpPr>
        <p:spPr>
          <a:xfrm>
            <a:off x="10180977" y="3826899"/>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4FEA217-4C44-46AF-9491-A2547447C812}"/>
              </a:ext>
            </a:extLst>
          </p:cNvPr>
          <p:cNvCxnSpPr>
            <a:cxnSpLocks/>
          </p:cNvCxnSpPr>
          <p:nvPr/>
        </p:nvCxnSpPr>
        <p:spPr>
          <a:xfrm flipH="1">
            <a:off x="10180977" y="3851134"/>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0C5FE12-5D26-4A0A-9CB2-19311CF8D006}"/>
              </a:ext>
            </a:extLst>
          </p:cNvPr>
          <p:cNvCxnSpPr>
            <a:cxnSpLocks/>
          </p:cNvCxnSpPr>
          <p:nvPr/>
        </p:nvCxnSpPr>
        <p:spPr>
          <a:xfrm>
            <a:off x="9687004" y="38096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4D24512-A46F-4324-B823-B92EA0D6DA9B}"/>
              </a:ext>
            </a:extLst>
          </p:cNvPr>
          <p:cNvCxnSpPr>
            <a:cxnSpLocks/>
          </p:cNvCxnSpPr>
          <p:nvPr/>
        </p:nvCxnSpPr>
        <p:spPr>
          <a:xfrm flipH="1">
            <a:off x="9687004" y="38339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A892155-73FD-4293-B636-301CF2021A30}"/>
              </a:ext>
            </a:extLst>
          </p:cNvPr>
          <p:cNvCxnSpPr>
            <a:cxnSpLocks/>
          </p:cNvCxnSpPr>
          <p:nvPr/>
        </p:nvCxnSpPr>
        <p:spPr>
          <a:xfrm>
            <a:off x="9206372" y="383715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A859A8FB-B6F0-4A29-BABD-FDF65A4BD632}"/>
              </a:ext>
            </a:extLst>
          </p:cNvPr>
          <p:cNvCxnSpPr>
            <a:cxnSpLocks/>
          </p:cNvCxnSpPr>
          <p:nvPr/>
        </p:nvCxnSpPr>
        <p:spPr>
          <a:xfrm flipH="1">
            <a:off x="9206372" y="386138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82762BB-C320-4B60-95B9-B02E5F80D4E9}"/>
              </a:ext>
            </a:extLst>
          </p:cNvPr>
          <p:cNvCxnSpPr>
            <a:cxnSpLocks/>
          </p:cNvCxnSpPr>
          <p:nvPr/>
        </p:nvCxnSpPr>
        <p:spPr>
          <a:xfrm>
            <a:off x="11173169" y="32894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D37C49DC-8D4B-400A-A52A-18216C9DFEF6}"/>
              </a:ext>
            </a:extLst>
          </p:cNvPr>
          <p:cNvCxnSpPr>
            <a:cxnSpLocks/>
          </p:cNvCxnSpPr>
          <p:nvPr/>
        </p:nvCxnSpPr>
        <p:spPr>
          <a:xfrm flipH="1">
            <a:off x="11173169" y="33136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64C77DB-C7CB-4AEB-A019-9DE10A2F8757}"/>
              </a:ext>
            </a:extLst>
          </p:cNvPr>
          <p:cNvCxnSpPr>
            <a:cxnSpLocks/>
          </p:cNvCxnSpPr>
          <p:nvPr/>
        </p:nvCxnSpPr>
        <p:spPr>
          <a:xfrm>
            <a:off x="10692726" y="324584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5FA7602-F54A-453D-B9C0-4D126989A750}"/>
              </a:ext>
            </a:extLst>
          </p:cNvPr>
          <p:cNvCxnSpPr>
            <a:cxnSpLocks/>
          </p:cNvCxnSpPr>
          <p:nvPr/>
        </p:nvCxnSpPr>
        <p:spPr>
          <a:xfrm flipH="1">
            <a:off x="10692726" y="327007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666A948-6A77-491E-B792-17F64E2D2017}"/>
              </a:ext>
            </a:extLst>
          </p:cNvPr>
          <p:cNvCxnSpPr>
            <a:cxnSpLocks/>
          </p:cNvCxnSpPr>
          <p:nvPr/>
        </p:nvCxnSpPr>
        <p:spPr>
          <a:xfrm>
            <a:off x="7453469" y="323006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41A6514-1D1D-4029-8C18-4386DA0A668B}"/>
              </a:ext>
            </a:extLst>
          </p:cNvPr>
          <p:cNvCxnSpPr>
            <a:cxnSpLocks/>
          </p:cNvCxnSpPr>
          <p:nvPr/>
        </p:nvCxnSpPr>
        <p:spPr>
          <a:xfrm flipH="1">
            <a:off x="7453469" y="325430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F020A85-BC29-43C0-9C98-B2A8B3E4ADC0}"/>
              </a:ext>
            </a:extLst>
          </p:cNvPr>
          <p:cNvCxnSpPr>
            <a:cxnSpLocks/>
          </p:cNvCxnSpPr>
          <p:nvPr/>
        </p:nvCxnSpPr>
        <p:spPr>
          <a:xfrm>
            <a:off x="6959137" y="322988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1D4A80A-172F-414F-978F-48A570C98AEF}"/>
              </a:ext>
            </a:extLst>
          </p:cNvPr>
          <p:cNvCxnSpPr>
            <a:cxnSpLocks/>
          </p:cNvCxnSpPr>
          <p:nvPr/>
        </p:nvCxnSpPr>
        <p:spPr>
          <a:xfrm flipH="1">
            <a:off x="6959137" y="325412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12127A2-3F76-42DA-A142-7C1356855296}"/>
              </a:ext>
            </a:extLst>
          </p:cNvPr>
          <p:cNvCxnSpPr>
            <a:cxnSpLocks/>
          </p:cNvCxnSpPr>
          <p:nvPr/>
        </p:nvCxnSpPr>
        <p:spPr>
          <a:xfrm>
            <a:off x="4649745" y="317072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45A2973-39DC-4D3B-A526-A8F346FB4A7E}"/>
              </a:ext>
            </a:extLst>
          </p:cNvPr>
          <p:cNvCxnSpPr>
            <a:cxnSpLocks/>
          </p:cNvCxnSpPr>
          <p:nvPr/>
        </p:nvCxnSpPr>
        <p:spPr>
          <a:xfrm flipH="1">
            <a:off x="4649745" y="319495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3E2D85F8-FF49-4CEB-86BA-9579688DD591}"/>
              </a:ext>
            </a:extLst>
          </p:cNvPr>
          <p:cNvCxnSpPr>
            <a:cxnSpLocks/>
          </p:cNvCxnSpPr>
          <p:nvPr/>
        </p:nvCxnSpPr>
        <p:spPr>
          <a:xfrm>
            <a:off x="4127234" y="319873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45A8DB1-27DA-40BB-AE93-86833BB598D3}"/>
              </a:ext>
            </a:extLst>
          </p:cNvPr>
          <p:cNvCxnSpPr>
            <a:cxnSpLocks/>
          </p:cNvCxnSpPr>
          <p:nvPr/>
        </p:nvCxnSpPr>
        <p:spPr>
          <a:xfrm flipH="1">
            <a:off x="4127234" y="322296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CB83F32-5F91-4B46-825B-707161A8160F}"/>
              </a:ext>
            </a:extLst>
          </p:cNvPr>
          <p:cNvCxnSpPr>
            <a:cxnSpLocks/>
          </p:cNvCxnSpPr>
          <p:nvPr/>
        </p:nvCxnSpPr>
        <p:spPr>
          <a:xfrm>
            <a:off x="3647001" y="3179037"/>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100061AD-B449-4804-9824-F070174C54EF}"/>
              </a:ext>
            </a:extLst>
          </p:cNvPr>
          <p:cNvCxnSpPr>
            <a:cxnSpLocks/>
          </p:cNvCxnSpPr>
          <p:nvPr/>
        </p:nvCxnSpPr>
        <p:spPr>
          <a:xfrm flipH="1">
            <a:off x="3647001" y="3203272"/>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96458DA-7213-4385-B355-B7FE0DC4A6F0}"/>
              </a:ext>
            </a:extLst>
          </p:cNvPr>
          <p:cNvCxnSpPr>
            <a:cxnSpLocks/>
          </p:cNvCxnSpPr>
          <p:nvPr/>
        </p:nvCxnSpPr>
        <p:spPr>
          <a:xfrm>
            <a:off x="5655188" y="2681157"/>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40A9E34D-DF0B-4738-9E74-B36F39C76B29}"/>
              </a:ext>
            </a:extLst>
          </p:cNvPr>
          <p:cNvCxnSpPr>
            <a:cxnSpLocks/>
          </p:cNvCxnSpPr>
          <p:nvPr/>
        </p:nvCxnSpPr>
        <p:spPr>
          <a:xfrm flipH="1">
            <a:off x="5655188" y="2705392"/>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02248FF-57D4-4027-BFCA-6FFD55F44ED1}"/>
              </a:ext>
            </a:extLst>
          </p:cNvPr>
          <p:cNvCxnSpPr>
            <a:cxnSpLocks/>
          </p:cNvCxnSpPr>
          <p:nvPr/>
        </p:nvCxnSpPr>
        <p:spPr>
          <a:xfrm>
            <a:off x="5160330" y="269515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FD3BF8D-C7D8-4BE5-92B5-37CBD47135E8}"/>
              </a:ext>
            </a:extLst>
          </p:cNvPr>
          <p:cNvCxnSpPr>
            <a:cxnSpLocks/>
          </p:cNvCxnSpPr>
          <p:nvPr/>
        </p:nvCxnSpPr>
        <p:spPr>
          <a:xfrm flipH="1">
            <a:off x="5160330" y="2719386"/>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387A8518-8079-48AF-BA24-650E09569ADA}"/>
              </a:ext>
            </a:extLst>
          </p:cNvPr>
          <p:cNvCxnSpPr>
            <a:cxnSpLocks/>
          </p:cNvCxnSpPr>
          <p:nvPr/>
        </p:nvCxnSpPr>
        <p:spPr>
          <a:xfrm>
            <a:off x="754042" y="334006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CC9EF839-C2AD-4DA8-955D-49890E8ACC15}"/>
              </a:ext>
            </a:extLst>
          </p:cNvPr>
          <p:cNvCxnSpPr>
            <a:cxnSpLocks/>
          </p:cNvCxnSpPr>
          <p:nvPr/>
        </p:nvCxnSpPr>
        <p:spPr>
          <a:xfrm flipH="1">
            <a:off x="754042" y="336429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Speech Bubble: Rectangle with Corners Rounded 3">
            <a:extLst>
              <a:ext uri="{FF2B5EF4-FFF2-40B4-BE49-F238E27FC236}">
                <a16:creationId xmlns:a16="http://schemas.microsoft.com/office/drawing/2014/main" id="{35512D72-03DD-471E-A602-97D4A1FDE0A4}"/>
              </a:ext>
            </a:extLst>
          </p:cNvPr>
          <p:cNvSpPr/>
          <p:nvPr/>
        </p:nvSpPr>
        <p:spPr>
          <a:xfrm>
            <a:off x="8364786" y="14447"/>
            <a:ext cx="3737317" cy="1826331"/>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D9C96409-979E-4BE3-85F6-3883F471AA36}"/>
              </a:ext>
            </a:extLst>
          </p:cNvPr>
          <p:cNvSpPr/>
          <p:nvPr/>
        </p:nvSpPr>
        <p:spPr>
          <a:xfrm>
            <a:off x="8613025" y="70264"/>
            <a:ext cx="3301336" cy="1754326"/>
          </a:xfrm>
          <a:prstGeom prst="rect">
            <a:avLst/>
          </a:prstGeom>
        </p:spPr>
        <p:txBody>
          <a:bodyPr wrap="square">
            <a:spAutoFit/>
          </a:bodyPr>
          <a:lstStyle/>
          <a:p>
            <a:pPr algn="just"/>
            <a:r>
              <a:rPr lang="en-GB" dirty="0">
                <a:solidFill>
                  <a:srgbClr val="7030A0"/>
                </a:solidFill>
                <a:latin typeface="Comic Sans MS" panose="030F0702030302020204" pitchFamily="66" charset="0"/>
              </a:rPr>
              <a:t>If you are using drawings, cross out number you are subtracting. Or, if you are using concrete materials, remove the correct number from each place value. </a:t>
            </a:r>
          </a:p>
        </p:txBody>
      </p:sp>
    </p:spTree>
    <p:extLst>
      <p:ext uri="{BB962C8B-B14F-4D97-AF65-F5344CB8AC3E}">
        <p14:creationId xmlns:p14="http://schemas.microsoft.com/office/powerpoint/2010/main" val="389372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6893 -  1527 = 5366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27E42D5-B09D-4D74-88F9-BDC132555BCE}"/>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C2EAEBB6-CEB3-4C0D-B6D5-3AD8807E124E}"/>
              </a:ext>
            </a:extLst>
          </p:cNvPr>
          <p:cNvSpPr/>
          <p:nvPr/>
        </p:nvSpPr>
        <p:spPr>
          <a:xfrm>
            <a:off x="2678000"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B089CA-66D5-411B-8623-F553FFD831FD}"/>
              </a:ext>
            </a:extLst>
          </p:cNvPr>
          <p:cNvSpPr/>
          <p:nvPr/>
        </p:nvSpPr>
        <p:spPr>
          <a:xfrm>
            <a:off x="729624" y="3418138"/>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See the next slide for how this would look using the column subtraction method. </a:t>
            </a:r>
          </a:p>
        </p:txBody>
      </p:sp>
      <p:sp>
        <p:nvSpPr>
          <p:cNvPr id="41" name="Oval 40">
            <a:extLst>
              <a:ext uri="{FF2B5EF4-FFF2-40B4-BE49-F238E27FC236}">
                <a16:creationId xmlns:a16="http://schemas.microsoft.com/office/drawing/2014/main" id="{FB6C5BD8-B698-4376-837E-692D480ECDF6}"/>
              </a:ext>
            </a:extLst>
          </p:cNvPr>
          <p:cNvSpPr/>
          <p:nvPr/>
        </p:nvSpPr>
        <p:spPr>
          <a:xfrm>
            <a:off x="4643381" y="280262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B9FB9B7-13F4-44D9-B2E6-55EC4931AA93}"/>
              </a:ext>
            </a:extLst>
          </p:cNvPr>
          <p:cNvSpPr/>
          <p:nvPr/>
        </p:nvSpPr>
        <p:spPr>
          <a:xfrm>
            <a:off x="5149253" y="281670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3F861876-6E3A-4F09-81A9-94CE7676FB5E}"/>
              </a:ext>
            </a:extLst>
          </p:cNvPr>
          <p:cNvSpPr/>
          <p:nvPr/>
        </p:nvSpPr>
        <p:spPr>
          <a:xfrm>
            <a:off x="5614741" y="277434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1F27DA30-EC22-4336-A891-D49A5E3F87ED}"/>
              </a:ext>
            </a:extLst>
          </p:cNvPr>
          <p:cNvSpPr/>
          <p:nvPr/>
        </p:nvSpPr>
        <p:spPr>
          <a:xfrm>
            <a:off x="3619208" y="327862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8B589AC5-E77A-455B-999C-EF4C52FFB316}"/>
              </a:ext>
            </a:extLst>
          </p:cNvPr>
          <p:cNvSpPr/>
          <p:nvPr/>
        </p:nvSpPr>
        <p:spPr>
          <a:xfrm>
            <a:off x="4137509" y="32541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85BE85EA-7843-44B5-AD07-814E98D9C737}"/>
              </a:ext>
            </a:extLst>
          </p:cNvPr>
          <p:cNvSpPr/>
          <p:nvPr/>
        </p:nvSpPr>
        <p:spPr>
          <a:xfrm>
            <a:off x="4655810" y="323834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9EA2CFC-5859-490F-BCA2-53B1ED7D63B2}"/>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06BBB03-D2DA-469C-B0E8-6F085DA5BAD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619EDD84-3192-40B8-BB2F-F4C720CFF0DC}"/>
              </a:ext>
            </a:extLst>
          </p:cNvPr>
          <p:cNvSpPr/>
          <p:nvPr/>
        </p:nvSpPr>
        <p:spPr>
          <a:xfrm>
            <a:off x="6977456" y="333554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92F950FF-53C2-4F36-8420-4CD52E80BDE0}"/>
              </a:ext>
            </a:extLst>
          </p:cNvPr>
          <p:cNvSpPr/>
          <p:nvPr/>
        </p:nvSpPr>
        <p:spPr>
          <a:xfrm>
            <a:off x="7441050" y="333554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Rounded Corners 36">
            <a:extLst>
              <a:ext uri="{FF2B5EF4-FFF2-40B4-BE49-F238E27FC236}">
                <a16:creationId xmlns:a16="http://schemas.microsoft.com/office/drawing/2014/main" id="{F05C9CAE-90FA-4206-87CA-5E9F7BDFE274}"/>
              </a:ext>
            </a:extLst>
          </p:cNvPr>
          <p:cNvSpPr/>
          <p:nvPr/>
        </p:nvSpPr>
        <p:spPr>
          <a:xfrm>
            <a:off x="9068632" y="3235569"/>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BA305535-CE46-46C2-A068-0B94E65ADA70}"/>
              </a:ext>
            </a:extLst>
          </p:cNvPr>
          <p:cNvSpPr/>
          <p:nvPr/>
        </p:nvSpPr>
        <p:spPr>
          <a:xfrm>
            <a:off x="9156923" y="393241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648F7E1F-CCB8-477F-BD84-42A010EB93D5}"/>
              </a:ext>
            </a:extLst>
          </p:cNvPr>
          <p:cNvSpPr/>
          <p:nvPr/>
        </p:nvSpPr>
        <p:spPr>
          <a:xfrm>
            <a:off x="9696425" y="3356307"/>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DC0FFB90-0568-421A-BE26-5BE33040D519}"/>
              </a:ext>
            </a:extLst>
          </p:cNvPr>
          <p:cNvSpPr/>
          <p:nvPr/>
        </p:nvSpPr>
        <p:spPr>
          <a:xfrm>
            <a:off x="11173926" y="3925059"/>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7D10B829-F674-441C-9497-F651D03B2895}"/>
              </a:ext>
            </a:extLst>
          </p:cNvPr>
          <p:cNvSpPr/>
          <p:nvPr/>
        </p:nvSpPr>
        <p:spPr>
          <a:xfrm>
            <a:off x="9156923" y="3363658"/>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C3A7AFC1-DE8A-445D-9A5B-370514ED3645}"/>
              </a:ext>
            </a:extLst>
          </p:cNvPr>
          <p:cNvSpPr/>
          <p:nvPr/>
        </p:nvSpPr>
        <p:spPr>
          <a:xfrm>
            <a:off x="10672771" y="394856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1991108F-A3CC-453C-9240-5882554105E4}"/>
              </a:ext>
            </a:extLst>
          </p:cNvPr>
          <p:cNvSpPr/>
          <p:nvPr/>
        </p:nvSpPr>
        <p:spPr>
          <a:xfrm>
            <a:off x="10217826" y="336975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4395D99A-A4E1-4567-898B-CB2CC4A2636D}"/>
              </a:ext>
            </a:extLst>
          </p:cNvPr>
          <p:cNvSpPr/>
          <p:nvPr/>
        </p:nvSpPr>
        <p:spPr>
          <a:xfrm>
            <a:off x="10674274"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09C4C23D-2CEF-42F6-A749-B0DA5D6C120D}"/>
              </a:ext>
            </a:extLst>
          </p:cNvPr>
          <p:cNvSpPr/>
          <p:nvPr/>
        </p:nvSpPr>
        <p:spPr>
          <a:xfrm>
            <a:off x="9668950" y="393927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709E06E3-A755-4444-AFA6-0770C1AF2DC3}"/>
              </a:ext>
            </a:extLst>
          </p:cNvPr>
          <p:cNvSpPr/>
          <p:nvPr/>
        </p:nvSpPr>
        <p:spPr>
          <a:xfrm>
            <a:off x="11175336"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F4BF76AB-E716-4FFF-8B12-B5A340CA1389}"/>
              </a:ext>
            </a:extLst>
          </p:cNvPr>
          <p:cNvSpPr/>
          <p:nvPr/>
        </p:nvSpPr>
        <p:spPr>
          <a:xfrm>
            <a:off x="10188578" y="393030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5" name="Straight Connector 54">
            <a:extLst>
              <a:ext uri="{FF2B5EF4-FFF2-40B4-BE49-F238E27FC236}">
                <a16:creationId xmlns:a16="http://schemas.microsoft.com/office/drawing/2014/main" id="{FD936320-13AA-44F1-8B30-01C63E7F2DA9}"/>
              </a:ext>
            </a:extLst>
          </p:cNvPr>
          <p:cNvCxnSpPr>
            <a:cxnSpLocks/>
          </p:cNvCxnSpPr>
          <p:nvPr/>
        </p:nvCxnSpPr>
        <p:spPr>
          <a:xfrm>
            <a:off x="10661609" y="384084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2327254-E8AE-44FD-A688-43B0BED92E2D}"/>
              </a:ext>
            </a:extLst>
          </p:cNvPr>
          <p:cNvCxnSpPr>
            <a:cxnSpLocks/>
          </p:cNvCxnSpPr>
          <p:nvPr/>
        </p:nvCxnSpPr>
        <p:spPr>
          <a:xfrm flipH="1">
            <a:off x="10661609" y="386508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709B411-E5F5-425D-9A8D-DADF0192A41E}"/>
              </a:ext>
            </a:extLst>
          </p:cNvPr>
          <p:cNvCxnSpPr>
            <a:cxnSpLocks/>
          </p:cNvCxnSpPr>
          <p:nvPr/>
        </p:nvCxnSpPr>
        <p:spPr>
          <a:xfrm>
            <a:off x="11177676" y="384084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51BA353-6C49-4B3F-960C-E859D15B25AD}"/>
              </a:ext>
            </a:extLst>
          </p:cNvPr>
          <p:cNvCxnSpPr>
            <a:cxnSpLocks/>
          </p:cNvCxnSpPr>
          <p:nvPr/>
        </p:nvCxnSpPr>
        <p:spPr>
          <a:xfrm flipH="1">
            <a:off x="11177676" y="386508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B9B29B3-44A8-4DF8-BA61-FAC0FFF947EC}"/>
              </a:ext>
            </a:extLst>
          </p:cNvPr>
          <p:cNvCxnSpPr>
            <a:cxnSpLocks/>
          </p:cNvCxnSpPr>
          <p:nvPr/>
        </p:nvCxnSpPr>
        <p:spPr>
          <a:xfrm>
            <a:off x="10180977" y="3826899"/>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4FEA217-4C44-46AF-9491-A2547447C812}"/>
              </a:ext>
            </a:extLst>
          </p:cNvPr>
          <p:cNvCxnSpPr>
            <a:cxnSpLocks/>
          </p:cNvCxnSpPr>
          <p:nvPr/>
        </p:nvCxnSpPr>
        <p:spPr>
          <a:xfrm flipH="1">
            <a:off x="10180977" y="3851134"/>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0C5FE12-5D26-4A0A-9CB2-19311CF8D006}"/>
              </a:ext>
            </a:extLst>
          </p:cNvPr>
          <p:cNvCxnSpPr>
            <a:cxnSpLocks/>
          </p:cNvCxnSpPr>
          <p:nvPr/>
        </p:nvCxnSpPr>
        <p:spPr>
          <a:xfrm>
            <a:off x="9687004" y="38096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4D24512-A46F-4324-B823-B92EA0D6DA9B}"/>
              </a:ext>
            </a:extLst>
          </p:cNvPr>
          <p:cNvCxnSpPr>
            <a:cxnSpLocks/>
          </p:cNvCxnSpPr>
          <p:nvPr/>
        </p:nvCxnSpPr>
        <p:spPr>
          <a:xfrm flipH="1">
            <a:off x="9687004" y="38339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A892155-73FD-4293-B636-301CF2021A30}"/>
              </a:ext>
            </a:extLst>
          </p:cNvPr>
          <p:cNvCxnSpPr>
            <a:cxnSpLocks/>
          </p:cNvCxnSpPr>
          <p:nvPr/>
        </p:nvCxnSpPr>
        <p:spPr>
          <a:xfrm>
            <a:off x="9206372" y="383715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A859A8FB-B6F0-4A29-BABD-FDF65A4BD632}"/>
              </a:ext>
            </a:extLst>
          </p:cNvPr>
          <p:cNvCxnSpPr>
            <a:cxnSpLocks/>
          </p:cNvCxnSpPr>
          <p:nvPr/>
        </p:nvCxnSpPr>
        <p:spPr>
          <a:xfrm flipH="1">
            <a:off x="9206372" y="386138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82762BB-C320-4B60-95B9-B02E5F80D4E9}"/>
              </a:ext>
            </a:extLst>
          </p:cNvPr>
          <p:cNvCxnSpPr>
            <a:cxnSpLocks/>
          </p:cNvCxnSpPr>
          <p:nvPr/>
        </p:nvCxnSpPr>
        <p:spPr>
          <a:xfrm>
            <a:off x="11173169" y="32894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D37C49DC-8D4B-400A-A52A-18216C9DFEF6}"/>
              </a:ext>
            </a:extLst>
          </p:cNvPr>
          <p:cNvCxnSpPr>
            <a:cxnSpLocks/>
          </p:cNvCxnSpPr>
          <p:nvPr/>
        </p:nvCxnSpPr>
        <p:spPr>
          <a:xfrm flipH="1">
            <a:off x="11173169" y="33136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64C77DB-C7CB-4AEB-A019-9DE10A2F8757}"/>
              </a:ext>
            </a:extLst>
          </p:cNvPr>
          <p:cNvCxnSpPr>
            <a:cxnSpLocks/>
          </p:cNvCxnSpPr>
          <p:nvPr/>
        </p:nvCxnSpPr>
        <p:spPr>
          <a:xfrm>
            <a:off x="10692726" y="324584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5FA7602-F54A-453D-B9C0-4D126989A750}"/>
              </a:ext>
            </a:extLst>
          </p:cNvPr>
          <p:cNvCxnSpPr>
            <a:cxnSpLocks/>
          </p:cNvCxnSpPr>
          <p:nvPr/>
        </p:nvCxnSpPr>
        <p:spPr>
          <a:xfrm flipH="1">
            <a:off x="10692726" y="327007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666A948-6A77-491E-B792-17F64E2D2017}"/>
              </a:ext>
            </a:extLst>
          </p:cNvPr>
          <p:cNvCxnSpPr>
            <a:cxnSpLocks/>
          </p:cNvCxnSpPr>
          <p:nvPr/>
        </p:nvCxnSpPr>
        <p:spPr>
          <a:xfrm>
            <a:off x="7453469" y="323006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41A6514-1D1D-4029-8C18-4386DA0A668B}"/>
              </a:ext>
            </a:extLst>
          </p:cNvPr>
          <p:cNvCxnSpPr>
            <a:cxnSpLocks/>
          </p:cNvCxnSpPr>
          <p:nvPr/>
        </p:nvCxnSpPr>
        <p:spPr>
          <a:xfrm flipH="1">
            <a:off x="7453469" y="325430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CF020A85-BC29-43C0-9C98-B2A8B3E4ADC0}"/>
              </a:ext>
            </a:extLst>
          </p:cNvPr>
          <p:cNvCxnSpPr>
            <a:cxnSpLocks/>
          </p:cNvCxnSpPr>
          <p:nvPr/>
        </p:nvCxnSpPr>
        <p:spPr>
          <a:xfrm>
            <a:off x="6959137" y="322988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1D4A80A-172F-414F-978F-48A570C98AEF}"/>
              </a:ext>
            </a:extLst>
          </p:cNvPr>
          <p:cNvCxnSpPr>
            <a:cxnSpLocks/>
          </p:cNvCxnSpPr>
          <p:nvPr/>
        </p:nvCxnSpPr>
        <p:spPr>
          <a:xfrm flipH="1">
            <a:off x="6959137" y="325412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12127A2-3F76-42DA-A142-7C1356855296}"/>
              </a:ext>
            </a:extLst>
          </p:cNvPr>
          <p:cNvCxnSpPr>
            <a:cxnSpLocks/>
          </p:cNvCxnSpPr>
          <p:nvPr/>
        </p:nvCxnSpPr>
        <p:spPr>
          <a:xfrm>
            <a:off x="4649745" y="317072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45A2973-39DC-4D3B-A526-A8F346FB4A7E}"/>
              </a:ext>
            </a:extLst>
          </p:cNvPr>
          <p:cNvCxnSpPr>
            <a:cxnSpLocks/>
          </p:cNvCxnSpPr>
          <p:nvPr/>
        </p:nvCxnSpPr>
        <p:spPr>
          <a:xfrm flipH="1">
            <a:off x="4649745" y="319495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3E2D85F8-FF49-4CEB-86BA-9579688DD591}"/>
              </a:ext>
            </a:extLst>
          </p:cNvPr>
          <p:cNvCxnSpPr>
            <a:cxnSpLocks/>
          </p:cNvCxnSpPr>
          <p:nvPr/>
        </p:nvCxnSpPr>
        <p:spPr>
          <a:xfrm>
            <a:off x="4127234" y="319873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45A8DB1-27DA-40BB-AE93-86833BB598D3}"/>
              </a:ext>
            </a:extLst>
          </p:cNvPr>
          <p:cNvCxnSpPr>
            <a:cxnSpLocks/>
          </p:cNvCxnSpPr>
          <p:nvPr/>
        </p:nvCxnSpPr>
        <p:spPr>
          <a:xfrm flipH="1">
            <a:off x="4127234" y="322296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CB83F32-5F91-4B46-825B-707161A8160F}"/>
              </a:ext>
            </a:extLst>
          </p:cNvPr>
          <p:cNvCxnSpPr>
            <a:cxnSpLocks/>
          </p:cNvCxnSpPr>
          <p:nvPr/>
        </p:nvCxnSpPr>
        <p:spPr>
          <a:xfrm>
            <a:off x="3647001" y="3179037"/>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100061AD-B449-4804-9824-F070174C54EF}"/>
              </a:ext>
            </a:extLst>
          </p:cNvPr>
          <p:cNvCxnSpPr>
            <a:cxnSpLocks/>
          </p:cNvCxnSpPr>
          <p:nvPr/>
        </p:nvCxnSpPr>
        <p:spPr>
          <a:xfrm flipH="1">
            <a:off x="3647001" y="3203272"/>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96458DA-7213-4385-B355-B7FE0DC4A6F0}"/>
              </a:ext>
            </a:extLst>
          </p:cNvPr>
          <p:cNvCxnSpPr>
            <a:cxnSpLocks/>
          </p:cNvCxnSpPr>
          <p:nvPr/>
        </p:nvCxnSpPr>
        <p:spPr>
          <a:xfrm>
            <a:off x="5655188" y="2681157"/>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40A9E34D-DF0B-4738-9E74-B36F39C76B29}"/>
              </a:ext>
            </a:extLst>
          </p:cNvPr>
          <p:cNvCxnSpPr>
            <a:cxnSpLocks/>
          </p:cNvCxnSpPr>
          <p:nvPr/>
        </p:nvCxnSpPr>
        <p:spPr>
          <a:xfrm flipH="1">
            <a:off x="5655188" y="2705392"/>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02248FF-57D4-4027-BFCA-6FFD55F44ED1}"/>
              </a:ext>
            </a:extLst>
          </p:cNvPr>
          <p:cNvCxnSpPr>
            <a:cxnSpLocks/>
          </p:cNvCxnSpPr>
          <p:nvPr/>
        </p:nvCxnSpPr>
        <p:spPr>
          <a:xfrm>
            <a:off x="5160330" y="269515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FD3BF8D-C7D8-4BE5-92B5-37CBD47135E8}"/>
              </a:ext>
            </a:extLst>
          </p:cNvPr>
          <p:cNvCxnSpPr>
            <a:cxnSpLocks/>
          </p:cNvCxnSpPr>
          <p:nvPr/>
        </p:nvCxnSpPr>
        <p:spPr>
          <a:xfrm flipH="1">
            <a:off x="5160330" y="2719386"/>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387A8518-8079-48AF-BA24-650E09569ADA}"/>
              </a:ext>
            </a:extLst>
          </p:cNvPr>
          <p:cNvCxnSpPr>
            <a:cxnSpLocks/>
          </p:cNvCxnSpPr>
          <p:nvPr/>
        </p:nvCxnSpPr>
        <p:spPr>
          <a:xfrm>
            <a:off x="754042" y="334006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CC9EF839-C2AD-4DA8-955D-49890E8ACC15}"/>
              </a:ext>
            </a:extLst>
          </p:cNvPr>
          <p:cNvCxnSpPr>
            <a:cxnSpLocks/>
          </p:cNvCxnSpPr>
          <p:nvPr/>
        </p:nvCxnSpPr>
        <p:spPr>
          <a:xfrm flipH="1">
            <a:off x="754042" y="336429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622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AC335F-5C8C-4B70-A932-0DA5E93BA108}"/>
              </a:ext>
            </a:extLst>
          </p:cNvPr>
          <p:cNvSpPr txBox="1"/>
          <p:nvPr/>
        </p:nvSpPr>
        <p:spPr>
          <a:xfrm>
            <a:off x="3559125" y="337806"/>
            <a:ext cx="9509760" cy="1015663"/>
          </a:xfrm>
          <a:prstGeom prst="rect">
            <a:avLst/>
          </a:prstGeom>
          <a:noFill/>
        </p:spPr>
        <p:txBody>
          <a:bodyPr wrap="square" rtlCol="0">
            <a:spAutoFit/>
          </a:bodyPr>
          <a:lstStyle/>
          <a:p>
            <a:r>
              <a:rPr lang="en-GB" sz="6000" dirty="0">
                <a:solidFill>
                  <a:srgbClr val="FFFF00"/>
                </a:solidFill>
                <a:latin typeface="Berlin Sans FB" panose="020E0602020502020306" pitchFamily="34" charset="0"/>
              </a:rPr>
              <a:t> Th  H  T  O</a:t>
            </a:r>
            <a:endParaRPr lang="en-GB" sz="6000" dirty="0">
              <a:latin typeface="Berlin Sans FB" panose="020E0602020502020306" pitchFamily="34" charset="0"/>
            </a:endParaRPr>
          </a:p>
        </p:txBody>
      </p:sp>
      <p:cxnSp>
        <p:nvCxnSpPr>
          <p:cNvPr id="3" name="Straight Connector 2">
            <a:extLst>
              <a:ext uri="{FF2B5EF4-FFF2-40B4-BE49-F238E27FC236}">
                <a16:creationId xmlns:a16="http://schemas.microsoft.com/office/drawing/2014/main" id="{7C604DA4-16CD-4CE6-9A00-7DC8F1AD9925}"/>
              </a:ext>
            </a:extLst>
          </p:cNvPr>
          <p:cNvCxnSpPr>
            <a:cxnSpLocks/>
          </p:cNvCxnSpPr>
          <p:nvPr/>
        </p:nvCxnSpPr>
        <p:spPr>
          <a:xfrm>
            <a:off x="4065561" y="3602231"/>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586E738A-DC83-492E-B3C7-B1A2655C5307}"/>
              </a:ext>
            </a:extLst>
          </p:cNvPr>
          <p:cNvSpPr txBox="1">
            <a:spLocks/>
          </p:cNvSpPr>
          <p:nvPr/>
        </p:nvSpPr>
        <p:spPr>
          <a:xfrm>
            <a:off x="434259" y="4493762"/>
            <a:ext cx="11323482" cy="236423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2400" cap="none" dirty="0">
                <a:solidFill>
                  <a:schemeClr val="tx2"/>
                </a:solidFill>
                <a:latin typeface="Comic Sans MS" panose="030F0702030302020204" pitchFamily="66" charset="0"/>
              </a:rPr>
              <a:t>Set out the problem as a column subtraction. There is not enough ones to subtract 7 so carry over a ten. Remember to show you have taken 1 ten from the tens column. Change the 1 ten into 10 ones. Add the extra 10 ones to the 3 ones to make 13 ones. Now we can subtract 7 ones from the 13 ones. Then subtract the tens. Subtract the hundreds. Then subtract the thousands. It is very helpful to use concrete materials and a place value chart when subtracting with carrying. </a:t>
            </a:r>
          </a:p>
        </p:txBody>
      </p:sp>
      <p:sp>
        <p:nvSpPr>
          <p:cNvPr id="6" name="Speech Bubble: Oval 5">
            <a:extLst>
              <a:ext uri="{FF2B5EF4-FFF2-40B4-BE49-F238E27FC236}">
                <a16:creationId xmlns:a16="http://schemas.microsoft.com/office/drawing/2014/main" id="{57DDF1E9-9C31-4F6A-9513-D2DD1E833CB0}"/>
              </a:ext>
            </a:extLst>
          </p:cNvPr>
          <p:cNvSpPr/>
          <p:nvPr/>
        </p:nvSpPr>
        <p:spPr>
          <a:xfrm>
            <a:off x="92041" y="295886"/>
            <a:ext cx="3714898" cy="2671107"/>
          </a:xfrm>
          <a:prstGeom prst="wedgeEllipseCallout">
            <a:avLst>
              <a:gd name="adj1" fmla="val 56781"/>
              <a:gd name="adj2" fmla="val 188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1">
            <a:extLst>
              <a:ext uri="{FF2B5EF4-FFF2-40B4-BE49-F238E27FC236}">
                <a16:creationId xmlns:a16="http://schemas.microsoft.com/office/drawing/2014/main" id="{041C9C97-12D5-4E08-8B3B-4B1FEE64B36F}"/>
              </a:ext>
            </a:extLst>
          </p:cNvPr>
          <p:cNvSpPr txBox="1">
            <a:spLocks/>
          </p:cNvSpPr>
          <p:nvPr/>
        </p:nvSpPr>
        <p:spPr>
          <a:xfrm>
            <a:off x="645364" y="588582"/>
            <a:ext cx="2951982" cy="2085716"/>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00000"/>
              </a:lnSpc>
            </a:pPr>
            <a:r>
              <a:rPr lang="en-GB" sz="2400" cap="none" dirty="0">
                <a:solidFill>
                  <a:schemeClr val="bg1"/>
                </a:solidFill>
                <a:latin typeface="Comic Sans MS" panose="030F0702030302020204" pitchFamily="66" charset="0"/>
              </a:rPr>
              <a:t>Remember, when subtracting, the greater number </a:t>
            </a:r>
            <a:r>
              <a:rPr lang="en-GB" sz="2400" b="1" cap="none" dirty="0">
                <a:solidFill>
                  <a:schemeClr val="bg1"/>
                </a:solidFill>
                <a:latin typeface="Comic Sans MS" panose="030F0702030302020204" pitchFamily="66" charset="0"/>
              </a:rPr>
              <a:t>always </a:t>
            </a:r>
            <a:r>
              <a:rPr lang="en-GB" sz="2400" cap="none" dirty="0">
                <a:solidFill>
                  <a:schemeClr val="bg1"/>
                </a:solidFill>
                <a:latin typeface="Comic Sans MS" panose="030F0702030302020204" pitchFamily="66" charset="0"/>
              </a:rPr>
              <a:t>goes on the top!</a:t>
            </a:r>
          </a:p>
        </p:txBody>
      </p:sp>
      <p:sp>
        <p:nvSpPr>
          <p:cNvPr id="8" name="TextBox 7">
            <a:extLst>
              <a:ext uri="{FF2B5EF4-FFF2-40B4-BE49-F238E27FC236}">
                <a16:creationId xmlns:a16="http://schemas.microsoft.com/office/drawing/2014/main" id="{487EE789-F4D1-4334-A751-9DFFB5FD9193}"/>
              </a:ext>
            </a:extLst>
          </p:cNvPr>
          <p:cNvSpPr txBox="1"/>
          <p:nvPr/>
        </p:nvSpPr>
        <p:spPr>
          <a:xfrm>
            <a:off x="5814646" y="1067930"/>
            <a:ext cx="562708" cy="1015663"/>
          </a:xfrm>
          <a:prstGeom prst="rect">
            <a:avLst/>
          </a:prstGeom>
          <a:noFill/>
        </p:spPr>
        <p:txBody>
          <a:bodyPr wrap="square" rtlCol="0">
            <a:spAutoFit/>
          </a:bodyPr>
          <a:lstStyle/>
          <a:p>
            <a:r>
              <a:rPr lang="en-GB" sz="6000" dirty="0">
                <a:solidFill>
                  <a:srgbClr val="92D050"/>
                </a:solidFill>
                <a:latin typeface="Comic Sans MS" panose="030F0702030302020204" pitchFamily="66" charset="0"/>
              </a:rPr>
              <a:t>8</a:t>
            </a:r>
          </a:p>
        </p:txBody>
      </p:sp>
      <p:cxnSp>
        <p:nvCxnSpPr>
          <p:cNvPr id="10" name="Straight Connector 9">
            <a:extLst>
              <a:ext uri="{FF2B5EF4-FFF2-40B4-BE49-F238E27FC236}">
                <a16:creationId xmlns:a16="http://schemas.microsoft.com/office/drawing/2014/main" id="{A05F9C88-5497-4217-A3F9-45BF05EB1F60}"/>
              </a:ext>
            </a:extLst>
          </p:cNvPr>
          <p:cNvCxnSpPr>
            <a:cxnSpLocks/>
          </p:cNvCxnSpPr>
          <p:nvPr/>
        </p:nvCxnSpPr>
        <p:spPr>
          <a:xfrm>
            <a:off x="4065561" y="4456797"/>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758852E-3DA2-4E20-BA05-8D0219280E66}"/>
              </a:ext>
            </a:extLst>
          </p:cNvPr>
          <p:cNvSpPr/>
          <p:nvPr/>
        </p:nvSpPr>
        <p:spPr>
          <a:xfrm>
            <a:off x="3640073" y="1631440"/>
            <a:ext cx="6602437" cy="2862322"/>
          </a:xfrm>
          <a:prstGeom prst="rect">
            <a:avLst/>
          </a:prstGeom>
        </p:spPr>
        <p:txBody>
          <a:bodyPr wrap="square">
            <a:spAutoFit/>
          </a:bodyPr>
          <a:lstStyle/>
          <a:p>
            <a:r>
              <a:rPr lang="en-GB" sz="6000" dirty="0">
                <a:latin typeface="Berlin Sans FB" panose="020E0602020502020306" pitchFamily="34" charset="0"/>
              </a:rPr>
              <a:t>  6   8   9  3</a:t>
            </a:r>
            <a:br>
              <a:rPr lang="en-GB" sz="6000" dirty="0">
                <a:latin typeface="Berlin Sans FB" panose="020E0602020502020306" pitchFamily="34" charset="0"/>
              </a:rPr>
            </a:br>
            <a:r>
              <a:rPr lang="en-GB" sz="6000" dirty="0">
                <a:latin typeface="Berlin Sans FB" panose="020E0602020502020306" pitchFamily="34" charset="0"/>
              </a:rPr>
              <a:t>- 1   5   2  7</a:t>
            </a:r>
          </a:p>
          <a:p>
            <a:r>
              <a:rPr lang="en-GB" sz="6000" dirty="0">
                <a:latin typeface="Berlin Sans FB" panose="020E0602020502020306" pitchFamily="34" charset="0"/>
              </a:rPr>
              <a:t>   5   3  6  6</a:t>
            </a:r>
          </a:p>
        </p:txBody>
      </p:sp>
      <p:sp>
        <p:nvSpPr>
          <p:cNvPr id="13" name="TextBox 12">
            <a:extLst>
              <a:ext uri="{FF2B5EF4-FFF2-40B4-BE49-F238E27FC236}">
                <a16:creationId xmlns:a16="http://schemas.microsoft.com/office/drawing/2014/main" id="{D3DFB77D-1954-4694-889C-4EDAC17FAB9F}"/>
              </a:ext>
            </a:extLst>
          </p:cNvPr>
          <p:cNvSpPr txBox="1"/>
          <p:nvPr/>
        </p:nvSpPr>
        <p:spPr>
          <a:xfrm>
            <a:off x="6607128" y="1069505"/>
            <a:ext cx="1003494" cy="1015663"/>
          </a:xfrm>
          <a:prstGeom prst="rect">
            <a:avLst/>
          </a:prstGeom>
          <a:noFill/>
        </p:spPr>
        <p:txBody>
          <a:bodyPr wrap="square" rtlCol="0">
            <a:spAutoFit/>
          </a:bodyPr>
          <a:lstStyle/>
          <a:p>
            <a:r>
              <a:rPr lang="en-GB" sz="6000" dirty="0">
                <a:solidFill>
                  <a:srgbClr val="92D050"/>
                </a:solidFill>
                <a:latin typeface="Comic Sans MS" panose="030F0702030302020204" pitchFamily="66" charset="0"/>
              </a:rPr>
              <a:t>13</a:t>
            </a:r>
          </a:p>
        </p:txBody>
      </p:sp>
      <p:cxnSp>
        <p:nvCxnSpPr>
          <p:cNvPr id="14" name="Straight Connector 13">
            <a:extLst>
              <a:ext uri="{FF2B5EF4-FFF2-40B4-BE49-F238E27FC236}">
                <a16:creationId xmlns:a16="http://schemas.microsoft.com/office/drawing/2014/main" id="{97B73DF4-8D83-4542-8E3F-DC4F627B987C}"/>
              </a:ext>
            </a:extLst>
          </p:cNvPr>
          <p:cNvCxnSpPr>
            <a:cxnSpLocks/>
          </p:cNvCxnSpPr>
          <p:nvPr/>
        </p:nvCxnSpPr>
        <p:spPr>
          <a:xfrm>
            <a:off x="6676550" y="1957590"/>
            <a:ext cx="486756" cy="55486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A5BF58A-6481-4F47-938A-5984D8B0AD9E}"/>
              </a:ext>
            </a:extLst>
          </p:cNvPr>
          <p:cNvCxnSpPr>
            <a:cxnSpLocks/>
          </p:cNvCxnSpPr>
          <p:nvPr/>
        </p:nvCxnSpPr>
        <p:spPr>
          <a:xfrm>
            <a:off x="5914556" y="1883535"/>
            <a:ext cx="486756" cy="55486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Speech Bubble: Oval 16">
            <a:extLst>
              <a:ext uri="{FF2B5EF4-FFF2-40B4-BE49-F238E27FC236}">
                <a16:creationId xmlns:a16="http://schemas.microsoft.com/office/drawing/2014/main" id="{15C5BDC5-1E6E-47E5-ADD9-743005043626}"/>
              </a:ext>
            </a:extLst>
          </p:cNvPr>
          <p:cNvSpPr/>
          <p:nvPr/>
        </p:nvSpPr>
        <p:spPr>
          <a:xfrm>
            <a:off x="7610622" y="478990"/>
            <a:ext cx="4379017" cy="1220249"/>
          </a:xfrm>
          <a:prstGeom prst="wedgeEllipseCallout">
            <a:avLst>
              <a:gd name="adj1" fmla="val -52762"/>
              <a:gd name="adj2" fmla="val 4133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982D0781-EDA2-412A-9D9E-3F2BBF899C61}"/>
              </a:ext>
            </a:extLst>
          </p:cNvPr>
          <p:cNvSpPr txBox="1">
            <a:spLocks/>
          </p:cNvSpPr>
          <p:nvPr/>
        </p:nvSpPr>
        <p:spPr>
          <a:xfrm>
            <a:off x="8008407" y="10006"/>
            <a:ext cx="3871881" cy="2085716"/>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00000"/>
              </a:lnSpc>
            </a:pPr>
            <a:r>
              <a:rPr lang="en-GB" sz="2400" cap="none" dirty="0">
                <a:solidFill>
                  <a:schemeClr val="bg1"/>
                </a:solidFill>
                <a:latin typeface="Comic Sans MS" panose="030F0702030302020204" pitchFamily="66" charset="0"/>
              </a:rPr>
              <a:t>1 ten = 10 ones</a:t>
            </a:r>
          </a:p>
          <a:p>
            <a:pPr>
              <a:lnSpc>
                <a:spcPct val="100000"/>
              </a:lnSpc>
            </a:pPr>
            <a:r>
              <a:rPr lang="en-GB" sz="2400" cap="none" dirty="0">
                <a:solidFill>
                  <a:schemeClr val="bg1"/>
                </a:solidFill>
                <a:latin typeface="Comic Sans MS" panose="030F0702030302020204" pitchFamily="66" charset="0"/>
              </a:rPr>
              <a:t>10 ones + 3 ones= 13 ones</a:t>
            </a:r>
          </a:p>
        </p:txBody>
      </p:sp>
    </p:spTree>
    <p:extLst>
      <p:ext uri="{BB962C8B-B14F-4D97-AF65-F5344CB8AC3E}">
        <p14:creationId xmlns:p14="http://schemas.microsoft.com/office/powerpoint/2010/main" val="1225344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85B8C-EFF0-48A9-BD86-004F22FE2D2D}"/>
              </a:ext>
            </a:extLst>
          </p:cNvPr>
          <p:cNvSpPr>
            <a:spLocks noGrp="1"/>
          </p:cNvSpPr>
          <p:nvPr>
            <p:ph type="title"/>
          </p:nvPr>
        </p:nvSpPr>
        <p:spPr/>
        <p:txBody>
          <a:bodyPr/>
          <a:lstStyle/>
          <a:p>
            <a:r>
              <a:rPr lang="en-GB" cap="none" dirty="0">
                <a:latin typeface="Berlin Sans FB" panose="020E0602020502020306" pitchFamily="34" charset="0"/>
              </a:rPr>
              <a:t>Let’s try another one… </a:t>
            </a:r>
          </a:p>
        </p:txBody>
      </p:sp>
    </p:spTree>
    <p:extLst>
      <p:ext uri="{BB962C8B-B14F-4D97-AF65-F5344CB8AC3E}">
        <p14:creationId xmlns:p14="http://schemas.microsoft.com/office/powerpoint/2010/main" val="1700129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3274 – 2018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peech Bubble: Oval 55">
            <a:extLst>
              <a:ext uri="{FF2B5EF4-FFF2-40B4-BE49-F238E27FC236}">
                <a16:creationId xmlns:a16="http://schemas.microsoft.com/office/drawing/2014/main" id="{8C0E5CFA-932C-4CC1-9578-ABEC5C7168C1}"/>
              </a:ext>
            </a:extLst>
          </p:cNvPr>
          <p:cNvSpPr/>
          <p:nvPr/>
        </p:nvSpPr>
        <p:spPr>
          <a:xfrm>
            <a:off x="7205739" y="2575"/>
            <a:ext cx="3605842" cy="1844292"/>
          </a:xfrm>
          <a:prstGeom prst="wedgeEllipseCallout">
            <a:avLst>
              <a:gd name="adj1" fmla="val -61505"/>
              <a:gd name="adj2" fmla="val -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itle 1">
            <a:extLst>
              <a:ext uri="{FF2B5EF4-FFF2-40B4-BE49-F238E27FC236}">
                <a16:creationId xmlns:a16="http://schemas.microsoft.com/office/drawing/2014/main" id="{1F675EB7-A683-481D-AD6F-FF4970BBF343}"/>
              </a:ext>
            </a:extLst>
          </p:cNvPr>
          <p:cNvSpPr txBox="1">
            <a:spLocks/>
          </p:cNvSpPr>
          <p:nvPr/>
        </p:nvSpPr>
        <p:spPr>
          <a:xfrm>
            <a:off x="7838532" y="182261"/>
            <a:ext cx="3076131" cy="1508760"/>
          </a:xfrm>
          <a:prstGeom prst="rect">
            <a:avLst/>
          </a:prstGeom>
        </p:spPr>
        <p:txBody>
          <a:bodyPr vert="horz" lIns="91440" tIns="45720" rIns="91440" bIns="45720" rtlCol="0" anchor="ctr">
            <a:normAutofit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GB" sz="2400" cap="none" dirty="0">
                <a:solidFill>
                  <a:schemeClr val="bg1"/>
                </a:solidFill>
                <a:latin typeface="Comic Sans MS" panose="030F0702030302020204" pitchFamily="66" charset="0"/>
              </a:rPr>
              <a:t>Remember with subtraction we </a:t>
            </a:r>
            <a:r>
              <a:rPr lang="en-GB" sz="2400" b="1" cap="none" dirty="0">
                <a:solidFill>
                  <a:schemeClr val="bg1"/>
                </a:solidFill>
                <a:latin typeface="Comic Sans MS" panose="030F0702030302020204" pitchFamily="66" charset="0"/>
              </a:rPr>
              <a:t>always</a:t>
            </a:r>
            <a:r>
              <a:rPr lang="en-GB" sz="2400" cap="none" dirty="0">
                <a:solidFill>
                  <a:schemeClr val="bg1"/>
                </a:solidFill>
                <a:latin typeface="Comic Sans MS" panose="030F0702030302020204" pitchFamily="66" charset="0"/>
              </a:rPr>
              <a:t> start with the number that is greater. </a:t>
            </a:r>
          </a:p>
        </p:txBody>
      </p:sp>
      <p:sp>
        <p:nvSpPr>
          <p:cNvPr id="47" name="Oval 46">
            <a:extLst>
              <a:ext uri="{FF2B5EF4-FFF2-40B4-BE49-F238E27FC236}">
                <a16:creationId xmlns:a16="http://schemas.microsoft.com/office/drawing/2014/main" id="{29EA2CFC-5859-490F-BCA2-53B1ED7D63B2}"/>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06BBB03-D2DA-469C-B0E8-6F085DA5BAD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619EDD84-3192-40B8-BB2F-F4C720CFF0DC}"/>
              </a:ext>
            </a:extLst>
          </p:cNvPr>
          <p:cNvSpPr/>
          <p:nvPr/>
        </p:nvSpPr>
        <p:spPr>
          <a:xfrm>
            <a:off x="6977456" y="333554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FCFE1B70-5718-404A-88BB-69E2AEB63BC2}"/>
              </a:ext>
            </a:extLst>
          </p:cNvPr>
          <p:cNvSpPr/>
          <p:nvPr/>
        </p:nvSpPr>
        <p:spPr>
          <a:xfrm>
            <a:off x="10573440" y="2779935"/>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itle 1">
            <a:extLst>
              <a:ext uri="{FF2B5EF4-FFF2-40B4-BE49-F238E27FC236}">
                <a16:creationId xmlns:a16="http://schemas.microsoft.com/office/drawing/2014/main" id="{958BE01B-88AD-450F-99FD-DBC2AFBA520F}"/>
              </a:ext>
            </a:extLst>
          </p:cNvPr>
          <p:cNvSpPr txBox="1">
            <a:spLocks/>
          </p:cNvSpPr>
          <p:nvPr/>
        </p:nvSpPr>
        <p:spPr>
          <a:xfrm>
            <a:off x="728211" y="5514535"/>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Create a place value chart and use concrete materials or drawings to represent the </a:t>
            </a:r>
            <a:r>
              <a:rPr lang="en-GB" sz="3200" b="1" cap="none" dirty="0">
                <a:solidFill>
                  <a:schemeClr val="tx1"/>
                </a:solidFill>
                <a:latin typeface="Comic Sans MS" panose="030F0702030302020204" pitchFamily="66" charset="0"/>
              </a:rPr>
              <a:t>bigger</a:t>
            </a:r>
            <a:r>
              <a:rPr lang="en-GB" sz="3200" cap="none" dirty="0">
                <a:solidFill>
                  <a:schemeClr val="tx1"/>
                </a:solidFill>
                <a:latin typeface="Comic Sans MS" panose="030F0702030302020204" pitchFamily="66" charset="0"/>
              </a:rPr>
              <a:t> number. </a:t>
            </a:r>
          </a:p>
        </p:txBody>
      </p:sp>
    </p:spTree>
    <p:extLst>
      <p:ext uri="{BB962C8B-B14F-4D97-AF65-F5344CB8AC3E}">
        <p14:creationId xmlns:p14="http://schemas.microsoft.com/office/powerpoint/2010/main" val="616902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3274 – 2018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peech Bubble: Oval 55">
            <a:extLst>
              <a:ext uri="{FF2B5EF4-FFF2-40B4-BE49-F238E27FC236}">
                <a16:creationId xmlns:a16="http://schemas.microsoft.com/office/drawing/2014/main" id="{8C0E5CFA-932C-4CC1-9578-ABEC5C7168C1}"/>
              </a:ext>
            </a:extLst>
          </p:cNvPr>
          <p:cNvSpPr/>
          <p:nvPr/>
        </p:nvSpPr>
        <p:spPr>
          <a:xfrm>
            <a:off x="7205739" y="2575"/>
            <a:ext cx="3605842" cy="1844292"/>
          </a:xfrm>
          <a:prstGeom prst="wedgeEllipseCallout">
            <a:avLst>
              <a:gd name="adj1" fmla="val -61505"/>
              <a:gd name="adj2" fmla="val -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fontScale="925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Remember to </a:t>
            </a:r>
            <a:r>
              <a:rPr lang="en-GB" sz="3200" b="1" cap="none" dirty="0">
                <a:solidFill>
                  <a:schemeClr val="tx1"/>
                </a:solidFill>
                <a:latin typeface="Comic Sans MS" panose="030F0702030302020204" pitchFamily="66" charset="0"/>
              </a:rPr>
              <a:t>always</a:t>
            </a:r>
            <a:r>
              <a:rPr lang="en-GB" sz="3200" cap="none" dirty="0">
                <a:solidFill>
                  <a:schemeClr val="tx1"/>
                </a:solidFill>
                <a:latin typeface="Comic Sans MS" panose="030F0702030302020204" pitchFamily="66" charset="0"/>
              </a:rPr>
              <a:t> start with the ones. We CANNOT subtract 8 from 4, as there is not enough materials. What do we need to do? We need to carry a ten from the tens column. </a:t>
            </a:r>
          </a:p>
        </p:txBody>
      </p:sp>
      <p:sp>
        <p:nvSpPr>
          <p:cNvPr id="55" name="Title 1">
            <a:extLst>
              <a:ext uri="{FF2B5EF4-FFF2-40B4-BE49-F238E27FC236}">
                <a16:creationId xmlns:a16="http://schemas.microsoft.com/office/drawing/2014/main" id="{1F675EB7-A683-481D-AD6F-FF4970BBF343}"/>
              </a:ext>
            </a:extLst>
          </p:cNvPr>
          <p:cNvSpPr txBox="1">
            <a:spLocks/>
          </p:cNvSpPr>
          <p:nvPr/>
        </p:nvSpPr>
        <p:spPr>
          <a:xfrm>
            <a:off x="7838532" y="182261"/>
            <a:ext cx="3076131" cy="1508760"/>
          </a:xfrm>
          <a:prstGeom prst="rect">
            <a:avLst/>
          </a:prstGeom>
        </p:spPr>
        <p:txBody>
          <a:bodyPr vert="horz" lIns="91440" tIns="45720" rIns="91440" bIns="45720" rtlCol="0" anchor="ctr">
            <a:normAutofit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GB" sz="2400" cap="none" dirty="0">
                <a:solidFill>
                  <a:schemeClr val="bg1"/>
                </a:solidFill>
                <a:latin typeface="Comic Sans MS" panose="030F0702030302020204" pitchFamily="66" charset="0"/>
              </a:rPr>
              <a:t>Remember with subtraction we </a:t>
            </a:r>
            <a:r>
              <a:rPr lang="en-GB" sz="2400" b="1" cap="none" dirty="0">
                <a:solidFill>
                  <a:schemeClr val="bg1"/>
                </a:solidFill>
                <a:latin typeface="Comic Sans MS" panose="030F0702030302020204" pitchFamily="66" charset="0"/>
              </a:rPr>
              <a:t>always</a:t>
            </a:r>
            <a:r>
              <a:rPr lang="en-GB" sz="2400" cap="none" dirty="0">
                <a:solidFill>
                  <a:schemeClr val="bg1"/>
                </a:solidFill>
                <a:latin typeface="Comic Sans MS" panose="030F0702030302020204" pitchFamily="66" charset="0"/>
              </a:rPr>
              <a:t> start with the number that is greater. </a:t>
            </a:r>
          </a:p>
        </p:txBody>
      </p:sp>
      <p:sp>
        <p:nvSpPr>
          <p:cNvPr id="47" name="Oval 46">
            <a:extLst>
              <a:ext uri="{FF2B5EF4-FFF2-40B4-BE49-F238E27FC236}">
                <a16:creationId xmlns:a16="http://schemas.microsoft.com/office/drawing/2014/main" id="{29EA2CFC-5859-490F-BCA2-53B1ED7D63B2}"/>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06BBB03-D2DA-469C-B0E8-6F085DA5BAD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619EDD84-3192-40B8-BB2F-F4C720CFF0DC}"/>
              </a:ext>
            </a:extLst>
          </p:cNvPr>
          <p:cNvSpPr/>
          <p:nvPr/>
        </p:nvSpPr>
        <p:spPr>
          <a:xfrm>
            <a:off x="6977456" y="333554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FCFE1B70-5718-404A-88BB-69E2AEB63BC2}"/>
              </a:ext>
            </a:extLst>
          </p:cNvPr>
          <p:cNvSpPr/>
          <p:nvPr/>
        </p:nvSpPr>
        <p:spPr>
          <a:xfrm>
            <a:off x="10573440" y="2779935"/>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7532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9247 – 6125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extLst>
              <p:ext uri="{D42A27DB-BD31-4B8C-83A1-F6EECF244321}">
                <p14:modId xmlns:p14="http://schemas.microsoft.com/office/powerpoint/2010/main" val="1662750361"/>
              </p:ext>
            </p:extLst>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27E42D5-B09D-4D74-88F9-BDC132555BCE}"/>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C2EAEBB6-CEB3-4C0D-B6D5-3AD8807E124E}"/>
              </a:ext>
            </a:extLst>
          </p:cNvPr>
          <p:cNvSpPr/>
          <p:nvPr/>
        </p:nvSpPr>
        <p:spPr>
          <a:xfrm>
            <a:off x="2678000"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B089CA-66D5-411B-8623-F553FFD831FD}"/>
              </a:ext>
            </a:extLst>
          </p:cNvPr>
          <p:cNvSpPr/>
          <p:nvPr/>
        </p:nvSpPr>
        <p:spPr>
          <a:xfrm>
            <a:off x="729624" y="3418138"/>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FC45B4D8-18AE-4ED4-8709-FC53A49F1E5B}"/>
              </a:ext>
            </a:extLst>
          </p:cNvPr>
          <p:cNvSpPr/>
          <p:nvPr/>
        </p:nvSpPr>
        <p:spPr>
          <a:xfrm>
            <a:off x="1766864" y="3414080"/>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8ED2E817-2563-49AC-BBA2-8C580DEC73F9}"/>
              </a:ext>
            </a:extLst>
          </p:cNvPr>
          <p:cNvSpPr/>
          <p:nvPr/>
        </p:nvSpPr>
        <p:spPr>
          <a:xfrm>
            <a:off x="1239496" y="3418137"/>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peech Bubble: Oval 55">
            <a:extLst>
              <a:ext uri="{FF2B5EF4-FFF2-40B4-BE49-F238E27FC236}">
                <a16:creationId xmlns:a16="http://schemas.microsoft.com/office/drawing/2014/main" id="{8C0E5CFA-932C-4CC1-9578-ABEC5C7168C1}"/>
              </a:ext>
            </a:extLst>
          </p:cNvPr>
          <p:cNvSpPr/>
          <p:nvPr/>
        </p:nvSpPr>
        <p:spPr>
          <a:xfrm>
            <a:off x="7205739" y="2575"/>
            <a:ext cx="3605842" cy="1844292"/>
          </a:xfrm>
          <a:prstGeom prst="wedgeEllipseCallout">
            <a:avLst>
              <a:gd name="adj1" fmla="val -61505"/>
              <a:gd name="adj2" fmla="val -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B5F506B3-5343-446D-8FF5-15894B821320}"/>
              </a:ext>
            </a:extLst>
          </p:cNvPr>
          <p:cNvSpPr/>
          <p:nvPr/>
        </p:nvSpPr>
        <p:spPr>
          <a:xfrm>
            <a:off x="9590179" y="3404495"/>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85D8E48-78FD-4ED7-8915-3E9AFA0D7C78}"/>
              </a:ext>
            </a:extLst>
          </p:cNvPr>
          <p:cNvSpPr/>
          <p:nvPr/>
        </p:nvSpPr>
        <p:spPr>
          <a:xfrm>
            <a:off x="9126338" y="3414078"/>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5DE40D00-9AA0-4C9E-98BA-319B4698139B}"/>
              </a:ext>
            </a:extLst>
          </p:cNvPr>
          <p:cNvSpPr/>
          <p:nvPr/>
        </p:nvSpPr>
        <p:spPr>
          <a:xfrm>
            <a:off x="11040531"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8603BABF-AB87-4DE2-A2EA-E5D7264A29F3}"/>
              </a:ext>
            </a:extLst>
          </p:cNvPr>
          <p:cNvSpPr/>
          <p:nvPr/>
        </p:nvSpPr>
        <p:spPr>
          <a:xfrm>
            <a:off x="10582909" y="2816709"/>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F9E11606-8DC5-490E-ADA6-FCF6FB0B739E}"/>
              </a:ext>
            </a:extLst>
          </p:cNvPr>
          <p:cNvSpPr/>
          <p:nvPr/>
        </p:nvSpPr>
        <p:spPr>
          <a:xfrm>
            <a:off x="2325343" y="3414079"/>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Create a place value chart and use concrete materials or drawings to represent the </a:t>
            </a:r>
            <a:r>
              <a:rPr lang="en-GB" sz="3200" b="1" cap="none" dirty="0">
                <a:solidFill>
                  <a:schemeClr val="tx1"/>
                </a:solidFill>
                <a:latin typeface="Comic Sans MS" panose="030F0702030302020204" pitchFamily="66" charset="0"/>
              </a:rPr>
              <a:t>bigger</a:t>
            </a:r>
            <a:r>
              <a:rPr lang="en-GB" sz="3200" cap="none" dirty="0">
                <a:solidFill>
                  <a:schemeClr val="tx1"/>
                </a:solidFill>
                <a:latin typeface="Comic Sans MS" panose="030F0702030302020204" pitchFamily="66" charset="0"/>
              </a:rPr>
              <a:t> number. </a:t>
            </a:r>
          </a:p>
        </p:txBody>
      </p:sp>
      <p:sp>
        <p:nvSpPr>
          <p:cNvPr id="55" name="Title 1">
            <a:extLst>
              <a:ext uri="{FF2B5EF4-FFF2-40B4-BE49-F238E27FC236}">
                <a16:creationId xmlns:a16="http://schemas.microsoft.com/office/drawing/2014/main" id="{1F675EB7-A683-481D-AD6F-FF4970BBF343}"/>
              </a:ext>
            </a:extLst>
          </p:cNvPr>
          <p:cNvSpPr txBox="1">
            <a:spLocks/>
          </p:cNvSpPr>
          <p:nvPr/>
        </p:nvSpPr>
        <p:spPr>
          <a:xfrm>
            <a:off x="7838532" y="182261"/>
            <a:ext cx="3076131" cy="1508760"/>
          </a:xfrm>
          <a:prstGeom prst="rect">
            <a:avLst/>
          </a:prstGeom>
        </p:spPr>
        <p:txBody>
          <a:bodyPr vert="horz" lIns="91440" tIns="45720" rIns="91440" bIns="45720" rtlCol="0" anchor="ctr">
            <a:normAutofit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GB" sz="2400" cap="none" dirty="0">
                <a:solidFill>
                  <a:schemeClr val="bg1"/>
                </a:solidFill>
                <a:latin typeface="Comic Sans MS" panose="030F0702030302020204" pitchFamily="66" charset="0"/>
              </a:rPr>
              <a:t>Remember with subtraction we </a:t>
            </a:r>
            <a:r>
              <a:rPr lang="en-GB" sz="2400" b="1" cap="none" dirty="0">
                <a:solidFill>
                  <a:schemeClr val="bg1"/>
                </a:solidFill>
                <a:latin typeface="Comic Sans MS" panose="030F0702030302020204" pitchFamily="66" charset="0"/>
              </a:rPr>
              <a:t>always</a:t>
            </a:r>
            <a:r>
              <a:rPr lang="en-GB" sz="2400" cap="none" dirty="0">
                <a:solidFill>
                  <a:schemeClr val="bg1"/>
                </a:solidFill>
                <a:latin typeface="Comic Sans MS" panose="030F0702030302020204" pitchFamily="66" charset="0"/>
              </a:rPr>
              <a:t> start with the number that is greater. </a:t>
            </a:r>
          </a:p>
        </p:txBody>
      </p:sp>
    </p:spTree>
    <p:extLst>
      <p:ext uri="{BB962C8B-B14F-4D97-AF65-F5344CB8AC3E}">
        <p14:creationId xmlns:p14="http://schemas.microsoft.com/office/powerpoint/2010/main" val="3270675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3274 – 2018 = </a:t>
            </a:r>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We do not have enough to subtract 8 ones from the ones column. We need to carry a ten from the tens column. Remember the 1 ten will change into 10  ones. </a:t>
            </a:r>
          </a:p>
        </p:txBody>
      </p:sp>
      <p:graphicFrame>
        <p:nvGraphicFramePr>
          <p:cNvPr id="55" name="Table 4">
            <a:extLst>
              <a:ext uri="{FF2B5EF4-FFF2-40B4-BE49-F238E27FC236}">
                <a16:creationId xmlns:a16="http://schemas.microsoft.com/office/drawing/2014/main" id="{769A49DD-4C01-4B9E-82D0-60EBA27796BF}"/>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56" name="Oval 55">
            <a:extLst>
              <a:ext uri="{FF2B5EF4-FFF2-40B4-BE49-F238E27FC236}">
                <a16:creationId xmlns:a16="http://schemas.microsoft.com/office/drawing/2014/main" id="{4C5B72F4-4677-4F36-B1C0-20D83FC2D9A9}"/>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D60EAF1D-F102-468A-A557-EF6CB5F81CE5}"/>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753738FC-C152-4A48-84D1-7D93BBEB46BF}"/>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41971BCB-7E05-41D6-8A07-74C156C65035}"/>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243CCBA9-2CDA-426C-B3F2-B27354BA8AD8}"/>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Oval 66">
            <a:extLst>
              <a:ext uri="{FF2B5EF4-FFF2-40B4-BE49-F238E27FC236}">
                <a16:creationId xmlns:a16="http://schemas.microsoft.com/office/drawing/2014/main" id="{46D9C96D-B4C0-451F-AAFF-DACA4D088D74}"/>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a:extLst>
              <a:ext uri="{FF2B5EF4-FFF2-40B4-BE49-F238E27FC236}">
                <a16:creationId xmlns:a16="http://schemas.microsoft.com/office/drawing/2014/main" id="{DD9E6F2E-DF07-48FA-98B4-5E187E0E0729}"/>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Oval 68">
            <a:extLst>
              <a:ext uri="{FF2B5EF4-FFF2-40B4-BE49-F238E27FC236}">
                <a16:creationId xmlns:a16="http://schemas.microsoft.com/office/drawing/2014/main" id="{17A04298-7D35-4FDA-B1BD-6D3297A6C738}"/>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Oval 69">
            <a:extLst>
              <a:ext uri="{FF2B5EF4-FFF2-40B4-BE49-F238E27FC236}">
                <a16:creationId xmlns:a16="http://schemas.microsoft.com/office/drawing/2014/main" id="{AA61E49B-D528-4FDC-8FB8-E2B513840932}"/>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Oval 70">
            <a:extLst>
              <a:ext uri="{FF2B5EF4-FFF2-40B4-BE49-F238E27FC236}">
                <a16:creationId xmlns:a16="http://schemas.microsoft.com/office/drawing/2014/main" id="{ADEC612A-D0A9-4AD9-9BBC-A0B9D970B5B6}"/>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Oval 71">
            <a:extLst>
              <a:ext uri="{FF2B5EF4-FFF2-40B4-BE49-F238E27FC236}">
                <a16:creationId xmlns:a16="http://schemas.microsoft.com/office/drawing/2014/main" id="{01715525-3E7F-433F-A41F-31A3E6AD6573}"/>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98AC707B-F52A-4056-AF68-2FD067A1D645}"/>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2A29EA75-518A-4A4D-8A97-353221CB2D0C}"/>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Rectangle: Rounded Corners 89">
            <a:extLst>
              <a:ext uri="{FF2B5EF4-FFF2-40B4-BE49-F238E27FC236}">
                <a16:creationId xmlns:a16="http://schemas.microsoft.com/office/drawing/2014/main" id="{90B41F3A-51F3-42FE-A44D-E8BF67691831}"/>
              </a:ext>
            </a:extLst>
          </p:cNvPr>
          <p:cNvSpPr/>
          <p:nvPr/>
        </p:nvSpPr>
        <p:spPr>
          <a:xfrm>
            <a:off x="6847062" y="3203872"/>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974E5039-7009-492D-ADDD-C236952DA70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A2B9F9AB-A166-43E1-8910-2420A1BECA02}"/>
              </a:ext>
            </a:extLst>
          </p:cNvPr>
          <p:cNvSpPr/>
          <p:nvPr/>
        </p:nvSpPr>
        <p:spPr>
          <a:xfrm>
            <a:off x="10573440" y="2779935"/>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a:extLst>
              <a:ext uri="{FF2B5EF4-FFF2-40B4-BE49-F238E27FC236}">
                <a16:creationId xmlns:a16="http://schemas.microsoft.com/office/drawing/2014/main" id="{7F169BFF-41D9-45DE-AC4C-A22FBC366E16}"/>
              </a:ext>
            </a:extLst>
          </p:cNvPr>
          <p:cNvSpPr/>
          <p:nvPr/>
        </p:nvSpPr>
        <p:spPr>
          <a:xfrm>
            <a:off x="6977456" y="333554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ectangle: Rounded Corners 77">
            <a:extLst>
              <a:ext uri="{FF2B5EF4-FFF2-40B4-BE49-F238E27FC236}">
                <a16:creationId xmlns:a16="http://schemas.microsoft.com/office/drawing/2014/main" id="{AB2E7CDE-EA87-49B0-9ED9-F8CCBB47F12B}"/>
              </a:ext>
            </a:extLst>
          </p:cNvPr>
          <p:cNvSpPr/>
          <p:nvPr/>
        </p:nvSpPr>
        <p:spPr>
          <a:xfrm>
            <a:off x="9068632" y="3235569"/>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a:extLst>
              <a:ext uri="{FF2B5EF4-FFF2-40B4-BE49-F238E27FC236}">
                <a16:creationId xmlns:a16="http://schemas.microsoft.com/office/drawing/2014/main" id="{EC4498E7-4697-4FF9-BFFD-F8BAC44465FC}"/>
              </a:ext>
            </a:extLst>
          </p:cNvPr>
          <p:cNvSpPr/>
          <p:nvPr/>
        </p:nvSpPr>
        <p:spPr>
          <a:xfrm>
            <a:off x="9156923" y="393241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Oval 79">
            <a:extLst>
              <a:ext uri="{FF2B5EF4-FFF2-40B4-BE49-F238E27FC236}">
                <a16:creationId xmlns:a16="http://schemas.microsoft.com/office/drawing/2014/main" id="{A2D6D036-9301-40B8-B09E-B97CB3B26B19}"/>
              </a:ext>
            </a:extLst>
          </p:cNvPr>
          <p:cNvSpPr/>
          <p:nvPr/>
        </p:nvSpPr>
        <p:spPr>
          <a:xfrm>
            <a:off x="9696425" y="3356307"/>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Oval 80">
            <a:extLst>
              <a:ext uri="{FF2B5EF4-FFF2-40B4-BE49-F238E27FC236}">
                <a16:creationId xmlns:a16="http://schemas.microsoft.com/office/drawing/2014/main" id="{8F2E67A5-91C8-47FD-8D41-9EDE710E8BD8}"/>
              </a:ext>
            </a:extLst>
          </p:cNvPr>
          <p:cNvSpPr/>
          <p:nvPr/>
        </p:nvSpPr>
        <p:spPr>
          <a:xfrm>
            <a:off x="11173926" y="3925059"/>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Oval 81">
            <a:extLst>
              <a:ext uri="{FF2B5EF4-FFF2-40B4-BE49-F238E27FC236}">
                <a16:creationId xmlns:a16="http://schemas.microsoft.com/office/drawing/2014/main" id="{3E10BA62-AEFC-450D-BFD4-75CCC9CCCE46}"/>
              </a:ext>
            </a:extLst>
          </p:cNvPr>
          <p:cNvSpPr/>
          <p:nvPr/>
        </p:nvSpPr>
        <p:spPr>
          <a:xfrm>
            <a:off x="9156923" y="3363658"/>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Oval 82">
            <a:extLst>
              <a:ext uri="{FF2B5EF4-FFF2-40B4-BE49-F238E27FC236}">
                <a16:creationId xmlns:a16="http://schemas.microsoft.com/office/drawing/2014/main" id="{5ACA423B-2A20-423D-BEBA-2ABAF8070D77}"/>
              </a:ext>
            </a:extLst>
          </p:cNvPr>
          <p:cNvSpPr/>
          <p:nvPr/>
        </p:nvSpPr>
        <p:spPr>
          <a:xfrm>
            <a:off x="10672771" y="394856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Oval 83">
            <a:extLst>
              <a:ext uri="{FF2B5EF4-FFF2-40B4-BE49-F238E27FC236}">
                <a16:creationId xmlns:a16="http://schemas.microsoft.com/office/drawing/2014/main" id="{91165549-489D-4CFF-8534-F5D12321E06F}"/>
              </a:ext>
            </a:extLst>
          </p:cNvPr>
          <p:cNvSpPr/>
          <p:nvPr/>
        </p:nvSpPr>
        <p:spPr>
          <a:xfrm>
            <a:off x="10217826" y="336975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Oval 84">
            <a:extLst>
              <a:ext uri="{FF2B5EF4-FFF2-40B4-BE49-F238E27FC236}">
                <a16:creationId xmlns:a16="http://schemas.microsoft.com/office/drawing/2014/main" id="{B5BDB06A-AAA7-47A8-9014-85A06B1934EE}"/>
              </a:ext>
            </a:extLst>
          </p:cNvPr>
          <p:cNvSpPr/>
          <p:nvPr/>
        </p:nvSpPr>
        <p:spPr>
          <a:xfrm>
            <a:off x="10674274"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Oval 85">
            <a:extLst>
              <a:ext uri="{FF2B5EF4-FFF2-40B4-BE49-F238E27FC236}">
                <a16:creationId xmlns:a16="http://schemas.microsoft.com/office/drawing/2014/main" id="{19A1EF14-CD7D-4D95-A531-23F678B348EF}"/>
              </a:ext>
            </a:extLst>
          </p:cNvPr>
          <p:cNvSpPr/>
          <p:nvPr/>
        </p:nvSpPr>
        <p:spPr>
          <a:xfrm>
            <a:off x="9668950" y="393927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Oval 86">
            <a:extLst>
              <a:ext uri="{FF2B5EF4-FFF2-40B4-BE49-F238E27FC236}">
                <a16:creationId xmlns:a16="http://schemas.microsoft.com/office/drawing/2014/main" id="{08666F0B-05BF-4E34-A857-C16FC873FEB7}"/>
              </a:ext>
            </a:extLst>
          </p:cNvPr>
          <p:cNvSpPr/>
          <p:nvPr/>
        </p:nvSpPr>
        <p:spPr>
          <a:xfrm>
            <a:off x="11175336"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Oval 87">
            <a:extLst>
              <a:ext uri="{FF2B5EF4-FFF2-40B4-BE49-F238E27FC236}">
                <a16:creationId xmlns:a16="http://schemas.microsoft.com/office/drawing/2014/main" id="{8649AD0B-C322-4BC7-A42D-DA112C5263BD}"/>
              </a:ext>
            </a:extLst>
          </p:cNvPr>
          <p:cNvSpPr/>
          <p:nvPr/>
        </p:nvSpPr>
        <p:spPr>
          <a:xfrm>
            <a:off x="10188578" y="393030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9" name="Straight Arrow Connector 88">
            <a:extLst>
              <a:ext uri="{FF2B5EF4-FFF2-40B4-BE49-F238E27FC236}">
                <a16:creationId xmlns:a16="http://schemas.microsoft.com/office/drawing/2014/main" id="{F952531E-04BD-429B-89C6-E4B62A5A9A9B}"/>
              </a:ext>
            </a:extLst>
          </p:cNvPr>
          <p:cNvCxnSpPr>
            <a:cxnSpLocks/>
            <a:stCxn id="90" idx="3"/>
          </p:cNvCxnSpPr>
          <p:nvPr/>
        </p:nvCxnSpPr>
        <p:spPr>
          <a:xfrm>
            <a:off x="7460173" y="3499166"/>
            <a:ext cx="1598555" cy="318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522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3274 – 2018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Remember to remove the 1 ten you carried over from the tens column. Now we have enough ones to subtract 8 ones from the ones column. </a:t>
            </a:r>
          </a:p>
        </p:txBody>
      </p:sp>
      <p:sp>
        <p:nvSpPr>
          <p:cNvPr id="47" name="Oval 46">
            <a:extLst>
              <a:ext uri="{FF2B5EF4-FFF2-40B4-BE49-F238E27FC236}">
                <a16:creationId xmlns:a16="http://schemas.microsoft.com/office/drawing/2014/main" id="{29EA2CFC-5859-490F-BCA2-53B1ED7D63B2}"/>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06BBB03-D2DA-469C-B0E8-6F085DA5BAD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Rounded Corners 36">
            <a:extLst>
              <a:ext uri="{FF2B5EF4-FFF2-40B4-BE49-F238E27FC236}">
                <a16:creationId xmlns:a16="http://schemas.microsoft.com/office/drawing/2014/main" id="{F05C9CAE-90FA-4206-87CA-5E9F7BDFE274}"/>
              </a:ext>
            </a:extLst>
          </p:cNvPr>
          <p:cNvSpPr/>
          <p:nvPr/>
        </p:nvSpPr>
        <p:spPr>
          <a:xfrm>
            <a:off x="9068632" y="3235569"/>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BA305535-CE46-46C2-A068-0B94E65ADA70}"/>
              </a:ext>
            </a:extLst>
          </p:cNvPr>
          <p:cNvSpPr/>
          <p:nvPr/>
        </p:nvSpPr>
        <p:spPr>
          <a:xfrm>
            <a:off x="9156923" y="393241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648F7E1F-CCB8-477F-BD84-42A010EB93D5}"/>
              </a:ext>
            </a:extLst>
          </p:cNvPr>
          <p:cNvSpPr/>
          <p:nvPr/>
        </p:nvSpPr>
        <p:spPr>
          <a:xfrm>
            <a:off x="9696425" y="3356307"/>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DC0FFB90-0568-421A-BE26-5BE33040D519}"/>
              </a:ext>
            </a:extLst>
          </p:cNvPr>
          <p:cNvSpPr/>
          <p:nvPr/>
        </p:nvSpPr>
        <p:spPr>
          <a:xfrm>
            <a:off x="11173926" y="3925059"/>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7D10B829-F674-441C-9497-F651D03B2895}"/>
              </a:ext>
            </a:extLst>
          </p:cNvPr>
          <p:cNvSpPr/>
          <p:nvPr/>
        </p:nvSpPr>
        <p:spPr>
          <a:xfrm>
            <a:off x="9156923" y="3363658"/>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C3A7AFC1-DE8A-445D-9A5B-370514ED3645}"/>
              </a:ext>
            </a:extLst>
          </p:cNvPr>
          <p:cNvSpPr/>
          <p:nvPr/>
        </p:nvSpPr>
        <p:spPr>
          <a:xfrm>
            <a:off x="10672771" y="394856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1991108F-A3CC-453C-9240-5882554105E4}"/>
              </a:ext>
            </a:extLst>
          </p:cNvPr>
          <p:cNvSpPr/>
          <p:nvPr/>
        </p:nvSpPr>
        <p:spPr>
          <a:xfrm>
            <a:off x="10217826" y="336975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4395D99A-A4E1-4567-898B-CB2CC4A2636D}"/>
              </a:ext>
            </a:extLst>
          </p:cNvPr>
          <p:cNvSpPr/>
          <p:nvPr/>
        </p:nvSpPr>
        <p:spPr>
          <a:xfrm>
            <a:off x="10674274"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09C4C23D-2CEF-42F6-A749-B0DA5D6C120D}"/>
              </a:ext>
            </a:extLst>
          </p:cNvPr>
          <p:cNvSpPr/>
          <p:nvPr/>
        </p:nvSpPr>
        <p:spPr>
          <a:xfrm>
            <a:off x="9668950" y="393927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709E06E3-A755-4444-AFA6-0770C1AF2DC3}"/>
              </a:ext>
            </a:extLst>
          </p:cNvPr>
          <p:cNvSpPr/>
          <p:nvPr/>
        </p:nvSpPr>
        <p:spPr>
          <a:xfrm>
            <a:off x="11175336"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F4BF76AB-E716-4FFF-8B12-B5A340CA1389}"/>
              </a:ext>
            </a:extLst>
          </p:cNvPr>
          <p:cNvSpPr/>
          <p:nvPr/>
        </p:nvSpPr>
        <p:spPr>
          <a:xfrm>
            <a:off x="10188578" y="393030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Rounded Corners 63">
            <a:extLst>
              <a:ext uri="{FF2B5EF4-FFF2-40B4-BE49-F238E27FC236}">
                <a16:creationId xmlns:a16="http://schemas.microsoft.com/office/drawing/2014/main" id="{D243E68C-12AE-4B21-87A3-0282372BF347}"/>
              </a:ext>
            </a:extLst>
          </p:cNvPr>
          <p:cNvSpPr/>
          <p:nvPr/>
        </p:nvSpPr>
        <p:spPr>
          <a:xfrm>
            <a:off x="6847062" y="3203872"/>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CDA7B834-3B0A-4AD7-8362-89A30C931187}"/>
              </a:ext>
            </a:extLst>
          </p:cNvPr>
          <p:cNvSpPr/>
          <p:nvPr/>
        </p:nvSpPr>
        <p:spPr>
          <a:xfrm>
            <a:off x="6977456" y="333554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2" name="Straight Connector 51">
            <a:extLst>
              <a:ext uri="{FF2B5EF4-FFF2-40B4-BE49-F238E27FC236}">
                <a16:creationId xmlns:a16="http://schemas.microsoft.com/office/drawing/2014/main" id="{E0BAAF38-75FF-4EC3-AC68-C29C1FC8BBE3}"/>
              </a:ext>
            </a:extLst>
          </p:cNvPr>
          <p:cNvCxnSpPr>
            <a:cxnSpLocks/>
          </p:cNvCxnSpPr>
          <p:nvPr/>
        </p:nvCxnSpPr>
        <p:spPr>
          <a:xfrm>
            <a:off x="7034403" y="324584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2E53819-222E-4A09-96F9-4A4B483E0DD7}"/>
              </a:ext>
            </a:extLst>
          </p:cNvPr>
          <p:cNvCxnSpPr>
            <a:cxnSpLocks/>
          </p:cNvCxnSpPr>
          <p:nvPr/>
        </p:nvCxnSpPr>
        <p:spPr>
          <a:xfrm flipH="1">
            <a:off x="6977456" y="327007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340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3274 – 2018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2800" cap="none" dirty="0">
                <a:solidFill>
                  <a:schemeClr val="tx1"/>
                </a:solidFill>
                <a:latin typeface="Comic Sans MS" panose="030F0702030302020204" pitchFamily="66" charset="0"/>
              </a:rPr>
              <a:t>Now we can begin the subtraction. Start with the ones. Then subtract the tens. Subtract the hundreds- in this problem, we do not have to subtract any hundreds. Then subtract the thousands. </a:t>
            </a:r>
          </a:p>
        </p:txBody>
      </p:sp>
      <p:sp>
        <p:nvSpPr>
          <p:cNvPr id="47" name="Oval 46">
            <a:extLst>
              <a:ext uri="{FF2B5EF4-FFF2-40B4-BE49-F238E27FC236}">
                <a16:creationId xmlns:a16="http://schemas.microsoft.com/office/drawing/2014/main" id="{29EA2CFC-5859-490F-BCA2-53B1ED7D63B2}"/>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06BBB03-D2DA-469C-B0E8-6F085DA5BAD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Rounded Corners 36">
            <a:extLst>
              <a:ext uri="{FF2B5EF4-FFF2-40B4-BE49-F238E27FC236}">
                <a16:creationId xmlns:a16="http://schemas.microsoft.com/office/drawing/2014/main" id="{F05C9CAE-90FA-4206-87CA-5E9F7BDFE274}"/>
              </a:ext>
            </a:extLst>
          </p:cNvPr>
          <p:cNvSpPr/>
          <p:nvPr/>
        </p:nvSpPr>
        <p:spPr>
          <a:xfrm>
            <a:off x="9068632" y="3235569"/>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BA305535-CE46-46C2-A068-0B94E65ADA70}"/>
              </a:ext>
            </a:extLst>
          </p:cNvPr>
          <p:cNvSpPr/>
          <p:nvPr/>
        </p:nvSpPr>
        <p:spPr>
          <a:xfrm>
            <a:off x="9156923" y="393241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648F7E1F-CCB8-477F-BD84-42A010EB93D5}"/>
              </a:ext>
            </a:extLst>
          </p:cNvPr>
          <p:cNvSpPr/>
          <p:nvPr/>
        </p:nvSpPr>
        <p:spPr>
          <a:xfrm>
            <a:off x="9696425" y="3356307"/>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DC0FFB90-0568-421A-BE26-5BE33040D519}"/>
              </a:ext>
            </a:extLst>
          </p:cNvPr>
          <p:cNvSpPr/>
          <p:nvPr/>
        </p:nvSpPr>
        <p:spPr>
          <a:xfrm>
            <a:off x="11173926" y="3925059"/>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7D10B829-F674-441C-9497-F651D03B2895}"/>
              </a:ext>
            </a:extLst>
          </p:cNvPr>
          <p:cNvSpPr/>
          <p:nvPr/>
        </p:nvSpPr>
        <p:spPr>
          <a:xfrm>
            <a:off x="9156923" y="3363658"/>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C3A7AFC1-DE8A-445D-9A5B-370514ED3645}"/>
              </a:ext>
            </a:extLst>
          </p:cNvPr>
          <p:cNvSpPr/>
          <p:nvPr/>
        </p:nvSpPr>
        <p:spPr>
          <a:xfrm>
            <a:off x="10672771" y="394856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1991108F-A3CC-453C-9240-5882554105E4}"/>
              </a:ext>
            </a:extLst>
          </p:cNvPr>
          <p:cNvSpPr/>
          <p:nvPr/>
        </p:nvSpPr>
        <p:spPr>
          <a:xfrm>
            <a:off x="10217826" y="336975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4395D99A-A4E1-4567-898B-CB2CC4A2636D}"/>
              </a:ext>
            </a:extLst>
          </p:cNvPr>
          <p:cNvSpPr/>
          <p:nvPr/>
        </p:nvSpPr>
        <p:spPr>
          <a:xfrm>
            <a:off x="10674274"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09C4C23D-2CEF-42F6-A749-B0DA5D6C120D}"/>
              </a:ext>
            </a:extLst>
          </p:cNvPr>
          <p:cNvSpPr/>
          <p:nvPr/>
        </p:nvSpPr>
        <p:spPr>
          <a:xfrm>
            <a:off x="9668950" y="393927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709E06E3-A755-4444-AFA6-0770C1AF2DC3}"/>
              </a:ext>
            </a:extLst>
          </p:cNvPr>
          <p:cNvSpPr/>
          <p:nvPr/>
        </p:nvSpPr>
        <p:spPr>
          <a:xfrm>
            <a:off x="11175336"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F4BF76AB-E716-4FFF-8B12-B5A340CA1389}"/>
              </a:ext>
            </a:extLst>
          </p:cNvPr>
          <p:cNvSpPr/>
          <p:nvPr/>
        </p:nvSpPr>
        <p:spPr>
          <a:xfrm>
            <a:off x="10188578" y="393030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5" name="Straight Connector 54">
            <a:extLst>
              <a:ext uri="{FF2B5EF4-FFF2-40B4-BE49-F238E27FC236}">
                <a16:creationId xmlns:a16="http://schemas.microsoft.com/office/drawing/2014/main" id="{FD936320-13AA-44F1-8B30-01C63E7F2DA9}"/>
              </a:ext>
            </a:extLst>
          </p:cNvPr>
          <p:cNvCxnSpPr>
            <a:cxnSpLocks/>
          </p:cNvCxnSpPr>
          <p:nvPr/>
        </p:nvCxnSpPr>
        <p:spPr>
          <a:xfrm>
            <a:off x="10661609" y="384084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2327254-E8AE-44FD-A688-43B0BED92E2D}"/>
              </a:ext>
            </a:extLst>
          </p:cNvPr>
          <p:cNvCxnSpPr>
            <a:cxnSpLocks/>
          </p:cNvCxnSpPr>
          <p:nvPr/>
        </p:nvCxnSpPr>
        <p:spPr>
          <a:xfrm flipH="1">
            <a:off x="10661609" y="386508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709B411-E5F5-425D-9A8D-DADF0192A41E}"/>
              </a:ext>
            </a:extLst>
          </p:cNvPr>
          <p:cNvCxnSpPr>
            <a:cxnSpLocks/>
          </p:cNvCxnSpPr>
          <p:nvPr/>
        </p:nvCxnSpPr>
        <p:spPr>
          <a:xfrm>
            <a:off x="11177676" y="384084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51BA353-6C49-4B3F-960C-E859D15B25AD}"/>
              </a:ext>
            </a:extLst>
          </p:cNvPr>
          <p:cNvCxnSpPr>
            <a:cxnSpLocks/>
          </p:cNvCxnSpPr>
          <p:nvPr/>
        </p:nvCxnSpPr>
        <p:spPr>
          <a:xfrm flipH="1">
            <a:off x="11177676" y="386508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B9B29B3-44A8-4DF8-BA61-FAC0FFF947EC}"/>
              </a:ext>
            </a:extLst>
          </p:cNvPr>
          <p:cNvCxnSpPr>
            <a:cxnSpLocks/>
          </p:cNvCxnSpPr>
          <p:nvPr/>
        </p:nvCxnSpPr>
        <p:spPr>
          <a:xfrm>
            <a:off x="10180977" y="3826899"/>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4FEA217-4C44-46AF-9491-A2547447C812}"/>
              </a:ext>
            </a:extLst>
          </p:cNvPr>
          <p:cNvCxnSpPr>
            <a:cxnSpLocks/>
          </p:cNvCxnSpPr>
          <p:nvPr/>
        </p:nvCxnSpPr>
        <p:spPr>
          <a:xfrm flipH="1">
            <a:off x="10180977" y="3851134"/>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0C5FE12-5D26-4A0A-9CB2-19311CF8D006}"/>
              </a:ext>
            </a:extLst>
          </p:cNvPr>
          <p:cNvCxnSpPr>
            <a:cxnSpLocks/>
          </p:cNvCxnSpPr>
          <p:nvPr/>
        </p:nvCxnSpPr>
        <p:spPr>
          <a:xfrm>
            <a:off x="9687004" y="38096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4D24512-A46F-4324-B823-B92EA0D6DA9B}"/>
              </a:ext>
            </a:extLst>
          </p:cNvPr>
          <p:cNvCxnSpPr>
            <a:cxnSpLocks/>
          </p:cNvCxnSpPr>
          <p:nvPr/>
        </p:nvCxnSpPr>
        <p:spPr>
          <a:xfrm flipH="1">
            <a:off x="9687004" y="38339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A892155-73FD-4293-B636-301CF2021A30}"/>
              </a:ext>
            </a:extLst>
          </p:cNvPr>
          <p:cNvCxnSpPr>
            <a:cxnSpLocks/>
          </p:cNvCxnSpPr>
          <p:nvPr/>
        </p:nvCxnSpPr>
        <p:spPr>
          <a:xfrm>
            <a:off x="9206372" y="383715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A859A8FB-B6F0-4A29-BABD-FDF65A4BD632}"/>
              </a:ext>
            </a:extLst>
          </p:cNvPr>
          <p:cNvCxnSpPr>
            <a:cxnSpLocks/>
          </p:cNvCxnSpPr>
          <p:nvPr/>
        </p:nvCxnSpPr>
        <p:spPr>
          <a:xfrm flipH="1">
            <a:off x="9206372" y="386138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82762BB-C320-4B60-95B9-B02E5F80D4E9}"/>
              </a:ext>
            </a:extLst>
          </p:cNvPr>
          <p:cNvCxnSpPr>
            <a:cxnSpLocks/>
          </p:cNvCxnSpPr>
          <p:nvPr/>
        </p:nvCxnSpPr>
        <p:spPr>
          <a:xfrm>
            <a:off x="11173169" y="32894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D37C49DC-8D4B-400A-A52A-18216C9DFEF6}"/>
              </a:ext>
            </a:extLst>
          </p:cNvPr>
          <p:cNvCxnSpPr>
            <a:cxnSpLocks/>
          </p:cNvCxnSpPr>
          <p:nvPr/>
        </p:nvCxnSpPr>
        <p:spPr>
          <a:xfrm flipH="1">
            <a:off x="11173169" y="33136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64C77DB-C7CB-4AEB-A019-9DE10A2F8757}"/>
              </a:ext>
            </a:extLst>
          </p:cNvPr>
          <p:cNvCxnSpPr>
            <a:cxnSpLocks/>
          </p:cNvCxnSpPr>
          <p:nvPr/>
        </p:nvCxnSpPr>
        <p:spPr>
          <a:xfrm>
            <a:off x="10692726" y="324584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5FA7602-F54A-453D-B9C0-4D126989A750}"/>
              </a:ext>
            </a:extLst>
          </p:cNvPr>
          <p:cNvCxnSpPr>
            <a:cxnSpLocks/>
          </p:cNvCxnSpPr>
          <p:nvPr/>
        </p:nvCxnSpPr>
        <p:spPr>
          <a:xfrm flipH="1">
            <a:off x="10692726" y="327007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666A948-6A77-491E-B792-17F64E2D2017}"/>
              </a:ext>
            </a:extLst>
          </p:cNvPr>
          <p:cNvCxnSpPr>
            <a:cxnSpLocks/>
          </p:cNvCxnSpPr>
          <p:nvPr/>
        </p:nvCxnSpPr>
        <p:spPr>
          <a:xfrm>
            <a:off x="6383935" y="322988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41A6514-1D1D-4029-8C18-4386DA0A668B}"/>
              </a:ext>
            </a:extLst>
          </p:cNvPr>
          <p:cNvCxnSpPr>
            <a:cxnSpLocks/>
          </p:cNvCxnSpPr>
          <p:nvPr/>
        </p:nvCxnSpPr>
        <p:spPr>
          <a:xfrm flipH="1">
            <a:off x="6383935" y="325412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Speech Bubble: Rectangle with Corners Rounded 3">
            <a:extLst>
              <a:ext uri="{FF2B5EF4-FFF2-40B4-BE49-F238E27FC236}">
                <a16:creationId xmlns:a16="http://schemas.microsoft.com/office/drawing/2014/main" id="{35512D72-03DD-471E-A602-97D4A1FDE0A4}"/>
              </a:ext>
            </a:extLst>
          </p:cNvPr>
          <p:cNvSpPr/>
          <p:nvPr/>
        </p:nvSpPr>
        <p:spPr>
          <a:xfrm>
            <a:off x="8364786" y="14447"/>
            <a:ext cx="3737317" cy="1826331"/>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D9C96409-979E-4BE3-85F6-3883F471AA36}"/>
              </a:ext>
            </a:extLst>
          </p:cNvPr>
          <p:cNvSpPr/>
          <p:nvPr/>
        </p:nvSpPr>
        <p:spPr>
          <a:xfrm>
            <a:off x="8613025" y="70264"/>
            <a:ext cx="3301336" cy="1754326"/>
          </a:xfrm>
          <a:prstGeom prst="rect">
            <a:avLst/>
          </a:prstGeom>
        </p:spPr>
        <p:txBody>
          <a:bodyPr wrap="square">
            <a:spAutoFit/>
          </a:bodyPr>
          <a:lstStyle/>
          <a:p>
            <a:pPr algn="just"/>
            <a:r>
              <a:rPr lang="en-GB" dirty="0">
                <a:solidFill>
                  <a:srgbClr val="7030A0"/>
                </a:solidFill>
                <a:latin typeface="Comic Sans MS" panose="030F0702030302020204" pitchFamily="66" charset="0"/>
              </a:rPr>
              <a:t>If you are using drawings, cross out number you are subtracting. Or, if you are using concrete materials, remove the correct number from each place value. </a:t>
            </a:r>
          </a:p>
        </p:txBody>
      </p:sp>
      <p:cxnSp>
        <p:nvCxnSpPr>
          <p:cNvPr id="90" name="Straight Connector 89">
            <a:extLst>
              <a:ext uri="{FF2B5EF4-FFF2-40B4-BE49-F238E27FC236}">
                <a16:creationId xmlns:a16="http://schemas.microsoft.com/office/drawing/2014/main" id="{2507E364-A18D-4DF7-A9B9-35C66304F4B2}"/>
              </a:ext>
            </a:extLst>
          </p:cNvPr>
          <p:cNvCxnSpPr>
            <a:cxnSpLocks/>
          </p:cNvCxnSpPr>
          <p:nvPr/>
        </p:nvCxnSpPr>
        <p:spPr>
          <a:xfrm>
            <a:off x="10239491" y="32720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FBFBF067-180E-431B-AB1A-EDE0BA919F40}"/>
              </a:ext>
            </a:extLst>
          </p:cNvPr>
          <p:cNvCxnSpPr>
            <a:cxnSpLocks/>
          </p:cNvCxnSpPr>
          <p:nvPr/>
        </p:nvCxnSpPr>
        <p:spPr>
          <a:xfrm flipH="1">
            <a:off x="10239491" y="32963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92" name="Oval 91">
            <a:extLst>
              <a:ext uri="{FF2B5EF4-FFF2-40B4-BE49-F238E27FC236}">
                <a16:creationId xmlns:a16="http://schemas.microsoft.com/office/drawing/2014/main" id="{8A7A0FA0-79F7-44C5-BC84-B1B1B8EF789E}"/>
              </a:ext>
            </a:extLst>
          </p:cNvPr>
          <p:cNvSpPr/>
          <p:nvPr/>
        </p:nvSpPr>
        <p:spPr>
          <a:xfrm>
            <a:off x="10581964" y="2790888"/>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5" name="Straight Connector 104">
            <a:extLst>
              <a:ext uri="{FF2B5EF4-FFF2-40B4-BE49-F238E27FC236}">
                <a16:creationId xmlns:a16="http://schemas.microsoft.com/office/drawing/2014/main" id="{686566A6-4CFF-4D52-8453-96FEAB58CE65}"/>
              </a:ext>
            </a:extLst>
          </p:cNvPr>
          <p:cNvCxnSpPr>
            <a:cxnSpLocks/>
          </p:cNvCxnSpPr>
          <p:nvPr/>
        </p:nvCxnSpPr>
        <p:spPr>
          <a:xfrm>
            <a:off x="1740645" y="270078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12CB77C-48C6-48DC-898D-9C3B058F2D2B}"/>
              </a:ext>
            </a:extLst>
          </p:cNvPr>
          <p:cNvCxnSpPr>
            <a:cxnSpLocks/>
          </p:cNvCxnSpPr>
          <p:nvPr/>
        </p:nvCxnSpPr>
        <p:spPr>
          <a:xfrm flipH="1">
            <a:off x="1740645" y="272501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6A3BF85-FFB4-41CD-9C97-0EEB99FB150D}"/>
              </a:ext>
            </a:extLst>
          </p:cNvPr>
          <p:cNvCxnSpPr>
            <a:cxnSpLocks/>
          </p:cNvCxnSpPr>
          <p:nvPr/>
        </p:nvCxnSpPr>
        <p:spPr>
          <a:xfrm>
            <a:off x="1259457" y="2709277"/>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12DEADE6-43E9-4BD3-BA6A-A7BE77CA3AE0}"/>
              </a:ext>
            </a:extLst>
          </p:cNvPr>
          <p:cNvCxnSpPr>
            <a:cxnSpLocks/>
          </p:cNvCxnSpPr>
          <p:nvPr/>
        </p:nvCxnSpPr>
        <p:spPr>
          <a:xfrm flipH="1">
            <a:off x="1259457" y="2733512"/>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542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3274 – 2018 = 1256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See the next slide for how this would look using the column subtraction method. </a:t>
            </a:r>
          </a:p>
        </p:txBody>
      </p:sp>
      <p:sp>
        <p:nvSpPr>
          <p:cNvPr id="47" name="Oval 46">
            <a:extLst>
              <a:ext uri="{FF2B5EF4-FFF2-40B4-BE49-F238E27FC236}">
                <a16:creationId xmlns:a16="http://schemas.microsoft.com/office/drawing/2014/main" id="{29EA2CFC-5859-490F-BCA2-53B1ED7D63B2}"/>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06BBB03-D2DA-469C-B0E8-6F085DA5BAD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Rounded Corners 36">
            <a:extLst>
              <a:ext uri="{FF2B5EF4-FFF2-40B4-BE49-F238E27FC236}">
                <a16:creationId xmlns:a16="http://schemas.microsoft.com/office/drawing/2014/main" id="{F05C9CAE-90FA-4206-87CA-5E9F7BDFE274}"/>
              </a:ext>
            </a:extLst>
          </p:cNvPr>
          <p:cNvSpPr/>
          <p:nvPr/>
        </p:nvSpPr>
        <p:spPr>
          <a:xfrm>
            <a:off x="9068632" y="3235569"/>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BA305535-CE46-46C2-A068-0B94E65ADA70}"/>
              </a:ext>
            </a:extLst>
          </p:cNvPr>
          <p:cNvSpPr/>
          <p:nvPr/>
        </p:nvSpPr>
        <p:spPr>
          <a:xfrm>
            <a:off x="9156923" y="393241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648F7E1F-CCB8-477F-BD84-42A010EB93D5}"/>
              </a:ext>
            </a:extLst>
          </p:cNvPr>
          <p:cNvSpPr/>
          <p:nvPr/>
        </p:nvSpPr>
        <p:spPr>
          <a:xfrm>
            <a:off x="9696425" y="3356307"/>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DC0FFB90-0568-421A-BE26-5BE33040D519}"/>
              </a:ext>
            </a:extLst>
          </p:cNvPr>
          <p:cNvSpPr/>
          <p:nvPr/>
        </p:nvSpPr>
        <p:spPr>
          <a:xfrm>
            <a:off x="11173926" y="3925059"/>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7D10B829-F674-441C-9497-F651D03B2895}"/>
              </a:ext>
            </a:extLst>
          </p:cNvPr>
          <p:cNvSpPr/>
          <p:nvPr/>
        </p:nvSpPr>
        <p:spPr>
          <a:xfrm>
            <a:off x="9156923" y="3363658"/>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C3A7AFC1-DE8A-445D-9A5B-370514ED3645}"/>
              </a:ext>
            </a:extLst>
          </p:cNvPr>
          <p:cNvSpPr/>
          <p:nvPr/>
        </p:nvSpPr>
        <p:spPr>
          <a:xfrm>
            <a:off x="10672771" y="394856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1991108F-A3CC-453C-9240-5882554105E4}"/>
              </a:ext>
            </a:extLst>
          </p:cNvPr>
          <p:cNvSpPr/>
          <p:nvPr/>
        </p:nvSpPr>
        <p:spPr>
          <a:xfrm>
            <a:off x="10217826" y="336975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4395D99A-A4E1-4567-898B-CB2CC4A2636D}"/>
              </a:ext>
            </a:extLst>
          </p:cNvPr>
          <p:cNvSpPr/>
          <p:nvPr/>
        </p:nvSpPr>
        <p:spPr>
          <a:xfrm>
            <a:off x="10674274"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09C4C23D-2CEF-42F6-A749-B0DA5D6C120D}"/>
              </a:ext>
            </a:extLst>
          </p:cNvPr>
          <p:cNvSpPr/>
          <p:nvPr/>
        </p:nvSpPr>
        <p:spPr>
          <a:xfrm>
            <a:off x="9668950" y="393927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709E06E3-A755-4444-AFA6-0770C1AF2DC3}"/>
              </a:ext>
            </a:extLst>
          </p:cNvPr>
          <p:cNvSpPr/>
          <p:nvPr/>
        </p:nvSpPr>
        <p:spPr>
          <a:xfrm>
            <a:off x="11175336" y="3356306"/>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F4BF76AB-E716-4FFF-8B12-B5A340CA1389}"/>
              </a:ext>
            </a:extLst>
          </p:cNvPr>
          <p:cNvSpPr/>
          <p:nvPr/>
        </p:nvSpPr>
        <p:spPr>
          <a:xfrm>
            <a:off x="10188578" y="393030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5" name="Straight Connector 54">
            <a:extLst>
              <a:ext uri="{FF2B5EF4-FFF2-40B4-BE49-F238E27FC236}">
                <a16:creationId xmlns:a16="http://schemas.microsoft.com/office/drawing/2014/main" id="{FD936320-13AA-44F1-8B30-01C63E7F2DA9}"/>
              </a:ext>
            </a:extLst>
          </p:cNvPr>
          <p:cNvCxnSpPr>
            <a:cxnSpLocks/>
          </p:cNvCxnSpPr>
          <p:nvPr/>
        </p:nvCxnSpPr>
        <p:spPr>
          <a:xfrm>
            <a:off x="10661609" y="384084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2327254-E8AE-44FD-A688-43B0BED92E2D}"/>
              </a:ext>
            </a:extLst>
          </p:cNvPr>
          <p:cNvCxnSpPr>
            <a:cxnSpLocks/>
          </p:cNvCxnSpPr>
          <p:nvPr/>
        </p:nvCxnSpPr>
        <p:spPr>
          <a:xfrm flipH="1">
            <a:off x="10661609" y="386508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709B411-E5F5-425D-9A8D-DADF0192A41E}"/>
              </a:ext>
            </a:extLst>
          </p:cNvPr>
          <p:cNvCxnSpPr>
            <a:cxnSpLocks/>
          </p:cNvCxnSpPr>
          <p:nvPr/>
        </p:nvCxnSpPr>
        <p:spPr>
          <a:xfrm>
            <a:off x="11177676" y="384084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51BA353-6C49-4B3F-960C-E859D15B25AD}"/>
              </a:ext>
            </a:extLst>
          </p:cNvPr>
          <p:cNvCxnSpPr>
            <a:cxnSpLocks/>
          </p:cNvCxnSpPr>
          <p:nvPr/>
        </p:nvCxnSpPr>
        <p:spPr>
          <a:xfrm flipH="1">
            <a:off x="11177676" y="386508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B9B29B3-44A8-4DF8-BA61-FAC0FFF947EC}"/>
              </a:ext>
            </a:extLst>
          </p:cNvPr>
          <p:cNvCxnSpPr>
            <a:cxnSpLocks/>
          </p:cNvCxnSpPr>
          <p:nvPr/>
        </p:nvCxnSpPr>
        <p:spPr>
          <a:xfrm>
            <a:off x="10180977" y="3826899"/>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4FEA217-4C44-46AF-9491-A2547447C812}"/>
              </a:ext>
            </a:extLst>
          </p:cNvPr>
          <p:cNvCxnSpPr>
            <a:cxnSpLocks/>
          </p:cNvCxnSpPr>
          <p:nvPr/>
        </p:nvCxnSpPr>
        <p:spPr>
          <a:xfrm flipH="1">
            <a:off x="10180977" y="3851134"/>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0C5FE12-5D26-4A0A-9CB2-19311CF8D006}"/>
              </a:ext>
            </a:extLst>
          </p:cNvPr>
          <p:cNvCxnSpPr>
            <a:cxnSpLocks/>
          </p:cNvCxnSpPr>
          <p:nvPr/>
        </p:nvCxnSpPr>
        <p:spPr>
          <a:xfrm>
            <a:off x="9687004" y="38096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4D24512-A46F-4324-B823-B92EA0D6DA9B}"/>
              </a:ext>
            </a:extLst>
          </p:cNvPr>
          <p:cNvCxnSpPr>
            <a:cxnSpLocks/>
          </p:cNvCxnSpPr>
          <p:nvPr/>
        </p:nvCxnSpPr>
        <p:spPr>
          <a:xfrm flipH="1">
            <a:off x="9687004" y="38339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A892155-73FD-4293-B636-301CF2021A30}"/>
              </a:ext>
            </a:extLst>
          </p:cNvPr>
          <p:cNvCxnSpPr>
            <a:cxnSpLocks/>
          </p:cNvCxnSpPr>
          <p:nvPr/>
        </p:nvCxnSpPr>
        <p:spPr>
          <a:xfrm>
            <a:off x="9206372" y="383715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A859A8FB-B6F0-4A29-BABD-FDF65A4BD632}"/>
              </a:ext>
            </a:extLst>
          </p:cNvPr>
          <p:cNvCxnSpPr>
            <a:cxnSpLocks/>
          </p:cNvCxnSpPr>
          <p:nvPr/>
        </p:nvCxnSpPr>
        <p:spPr>
          <a:xfrm flipH="1">
            <a:off x="9206372" y="386138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82762BB-C320-4B60-95B9-B02E5F80D4E9}"/>
              </a:ext>
            </a:extLst>
          </p:cNvPr>
          <p:cNvCxnSpPr>
            <a:cxnSpLocks/>
          </p:cNvCxnSpPr>
          <p:nvPr/>
        </p:nvCxnSpPr>
        <p:spPr>
          <a:xfrm>
            <a:off x="11173169" y="32894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D37C49DC-8D4B-400A-A52A-18216C9DFEF6}"/>
              </a:ext>
            </a:extLst>
          </p:cNvPr>
          <p:cNvCxnSpPr>
            <a:cxnSpLocks/>
          </p:cNvCxnSpPr>
          <p:nvPr/>
        </p:nvCxnSpPr>
        <p:spPr>
          <a:xfrm flipH="1">
            <a:off x="11173169" y="33136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64C77DB-C7CB-4AEB-A019-9DE10A2F8757}"/>
              </a:ext>
            </a:extLst>
          </p:cNvPr>
          <p:cNvCxnSpPr>
            <a:cxnSpLocks/>
          </p:cNvCxnSpPr>
          <p:nvPr/>
        </p:nvCxnSpPr>
        <p:spPr>
          <a:xfrm>
            <a:off x="10692726" y="324584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5FA7602-F54A-453D-B9C0-4D126989A750}"/>
              </a:ext>
            </a:extLst>
          </p:cNvPr>
          <p:cNvCxnSpPr>
            <a:cxnSpLocks/>
          </p:cNvCxnSpPr>
          <p:nvPr/>
        </p:nvCxnSpPr>
        <p:spPr>
          <a:xfrm flipH="1">
            <a:off x="10692726" y="327007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666A948-6A77-491E-B792-17F64E2D2017}"/>
              </a:ext>
            </a:extLst>
          </p:cNvPr>
          <p:cNvCxnSpPr>
            <a:cxnSpLocks/>
          </p:cNvCxnSpPr>
          <p:nvPr/>
        </p:nvCxnSpPr>
        <p:spPr>
          <a:xfrm>
            <a:off x="6383935" y="322988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641A6514-1D1D-4029-8C18-4386DA0A668B}"/>
              </a:ext>
            </a:extLst>
          </p:cNvPr>
          <p:cNvCxnSpPr>
            <a:cxnSpLocks/>
          </p:cNvCxnSpPr>
          <p:nvPr/>
        </p:nvCxnSpPr>
        <p:spPr>
          <a:xfrm flipH="1">
            <a:off x="6383935" y="325412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507E364-A18D-4DF7-A9B9-35C66304F4B2}"/>
              </a:ext>
            </a:extLst>
          </p:cNvPr>
          <p:cNvCxnSpPr>
            <a:cxnSpLocks/>
          </p:cNvCxnSpPr>
          <p:nvPr/>
        </p:nvCxnSpPr>
        <p:spPr>
          <a:xfrm>
            <a:off x="10239491" y="32720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FBFBF067-180E-431B-AB1A-EDE0BA919F40}"/>
              </a:ext>
            </a:extLst>
          </p:cNvPr>
          <p:cNvCxnSpPr>
            <a:cxnSpLocks/>
          </p:cNvCxnSpPr>
          <p:nvPr/>
        </p:nvCxnSpPr>
        <p:spPr>
          <a:xfrm flipH="1">
            <a:off x="10239491" y="32963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92" name="Oval 91">
            <a:extLst>
              <a:ext uri="{FF2B5EF4-FFF2-40B4-BE49-F238E27FC236}">
                <a16:creationId xmlns:a16="http://schemas.microsoft.com/office/drawing/2014/main" id="{8A7A0FA0-79F7-44C5-BC84-B1B1B8EF789E}"/>
              </a:ext>
            </a:extLst>
          </p:cNvPr>
          <p:cNvSpPr/>
          <p:nvPr/>
        </p:nvSpPr>
        <p:spPr>
          <a:xfrm>
            <a:off x="10581964" y="2790888"/>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5" name="Straight Connector 104">
            <a:extLst>
              <a:ext uri="{FF2B5EF4-FFF2-40B4-BE49-F238E27FC236}">
                <a16:creationId xmlns:a16="http://schemas.microsoft.com/office/drawing/2014/main" id="{686566A6-4CFF-4D52-8453-96FEAB58CE65}"/>
              </a:ext>
            </a:extLst>
          </p:cNvPr>
          <p:cNvCxnSpPr>
            <a:cxnSpLocks/>
          </p:cNvCxnSpPr>
          <p:nvPr/>
        </p:nvCxnSpPr>
        <p:spPr>
          <a:xfrm>
            <a:off x="1740645" y="270078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612CB77C-48C6-48DC-898D-9C3B058F2D2B}"/>
              </a:ext>
            </a:extLst>
          </p:cNvPr>
          <p:cNvCxnSpPr>
            <a:cxnSpLocks/>
          </p:cNvCxnSpPr>
          <p:nvPr/>
        </p:nvCxnSpPr>
        <p:spPr>
          <a:xfrm flipH="1">
            <a:off x="1740645" y="272501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6A3BF85-FFB4-41CD-9C97-0EEB99FB150D}"/>
              </a:ext>
            </a:extLst>
          </p:cNvPr>
          <p:cNvCxnSpPr>
            <a:cxnSpLocks/>
          </p:cNvCxnSpPr>
          <p:nvPr/>
        </p:nvCxnSpPr>
        <p:spPr>
          <a:xfrm>
            <a:off x="1259457" y="2709277"/>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12DEADE6-43E9-4BD3-BA6A-A7BE77CA3AE0}"/>
              </a:ext>
            </a:extLst>
          </p:cNvPr>
          <p:cNvCxnSpPr>
            <a:cxnSpLocks/>
          </p:cNvCxnSpPr>
          <p:nvPr/>
        </p:nvCxnSpPr>
        <p:spPr>
          <a:xfrm flipH="1">
            <a:off x="1259457" y="2733512"/>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158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AC335F-5C8C-4B70-A932-0DA5E93BA108}"/>
              </a:ext>
            </a:extLst>
          </p:cNvPr>
          <p:cNvSpPr txBox="1"/>
          <p:nvPr/>
        </p:nvSpPr>
        <p:spPr>
          <a:xfrm>
            <a:off x="3559125" y="337806"/>
            <a:ext cx="9509760" cy="1015663"/>
          </a:xfrm>
          <a:prstGeom prst="rect">
            <a:avLst/>
          </a:prstGeom>
          <a:noFill/>
        </p:spPr>
        <p:txBody>
          <a:bodyPr wrap="square" rtlCol="0">
            <a:spAutoFit/>
          </a:bodyPr>
          <a:lstStyle/>
          <a:p>
            <a:r>
              <a:rPr lang="en-GB" sz="6000" dirty="0">
                <a:solidFill>
                  <a:srgbClr val="FFFF00"/>
                </a:solidFill>
                <a:latin typeface="Berlin Sans FB" panose="020E0602020502020306" pitchFamily="34" charset="0"/>
              </a:rPr>
              <a:t> Th  H  T  O</a:t>
            </a:r>
            <a:endParaRPr lang="en-GB" sz="6000" dirty="0">
              <a:latin typeface="Berlin Sans FB" panose="020E0602020502020306" pitchFamily="34" charset="0"/>
            </a:endParaRPr>
          </a:p>
        </p:txBody>
      </p:sp>
      <p:cxnSp>
        <p:nvCxnSpPr>
          <p:cNvPr id="3" name="Straight Connector 2">
            <a:extLst>
              <a:ext uri="{FF2B5EF4-FFF2-40B4-BE49-F238E27FC236}">
                <a16:creationId xmlns:a16="http://schemas.microsoft.com/office/drawing/2014/main" id="{7C604DA4-16CD-4CE6-9A00-7DC8F1AD9925}"/>
              </a:ext>
            </a:extLst>
          </p:cNvPr>
          <p:cNvCxnSpPr>
            <a:cxnSpLocks/>
          </p:cNvCxnSpPr>
          <p:nvPr/>
        </p:nvCxnSpPr>
        <p:spPr>
          <a:xfrm>
            <a:off x="4065561" y="3602231"/>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586E738A-DC83-492E-B3C7-B1A2655C5307}"/>
              </a:ext>
            </a:extLst>
          </p:cNvPr>
          <p:cNvSpPr txBox="1">
            <a:spLocks/>
          </p:cNvSpPr>
          <p:nvPr/>
        </p:nvSpPr>
        <p:spPr>
          <a:xfrm>
            <a:off x="434259" y="4493762"/>
            <a:ext cx="11323482" cy="236423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2400" cap="none" dirty="0">
                <a:solidFill>
                  <a:schemeClr val="tx2"/>
                </a:solidFill>
                <a:latin typeface="Comic Sans MS" panose="030F0702030302020204" pitchFamily="66" charset="0"/>
              </a:rPr>
              <a:t>Set out the problem as a column subtraction. There is not enough ones to subtract 8 ones so carry over a ten. Remember to show you have taken 1 ten from the tens column. Change the 1 ten into 10 ones. Add the extra 10 ones to the 4 ones to make 14 ones. Now we can subtract 8 ones from the 14 ones. Then subtract the tens. Subtract the hundreds. Then subtract the thousands. It is very helpful to use concrete materials and a place value chart when subtracting with carrying. </a:t>
            </a:r>
          </a:p>
        </p:txBody>
      </p:sp>
      <p:sp>
        <p:nvSpPr>
          <p:cNvPr id="6" name="Speech Bubble: Oval 5">
            <a:extLst>
              <a:ext uri="{FF2B5EF4-FFF2-40B4-BE49-F238E27FC236}">
                <a16:creationId xmlns:a16="http://schemas.microsoft.com/office/drawing/2014/main" id="{57DDF1E9-9C31-4F6A-9513-D2DD1E833CB0}"/>
              </a:ext>
            </a:extLst>
          </p:cNvPr>
          <p:cNvSpPr/>
          <p:nvPr/>
        </p:nvSpPr>
        <p:spPr>
          <a:xfrm>
            <a:off x="92041" y="295886"/>
            <a:ext cx="3714898" cy="2671107"/>
          </a:xfrm>
          <a:prstGeom prst="wedgeEllipseCallout">
            <a:avLst>
              <a:gd name="adj1" fmla="val 56781"/>
              <a:gd name="adj2" fmla="val 188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1">
            <a:extLst>
              <a:ext uri="{FF2B5EF4-FFF2-40B4-BE49-F238E27FC236}">
                <a16:creationId xmlns:a16="http://schemas.microsoft.com/office/drawing/2014/main" id="{041C9C97-12D5-4E08-8B3B-4B1FEE64B36F}"/>
              </a:ext>
            </a:extLst>
          </p:cNvPr>
          <p:cNvSpPr txBox="1">
            <a:spLocks/>
          </p:cNvSpPr>
          <p:nvPr/>
        </p:nvSpPr>
        <p:spPr>
          <a:xfrm>
            <a:off x="645364" y="588582"/>
            <a:ext cx="2951982" cy="2085716"/>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00000"/>
              </a:lnSpc>
            </a:pPr>
            <a:r>
              <a:rPr lang="en-GB" sz="2400" cap="none" dirty="0">
                <a:solidFill>
                  <a:schemeClr val="bg1"/>
                </a:solidFill>
                <a:latin typeface="Comic Sans MS" panose="030F0702030302020204" pitchFamily="66" charset="0"/>
              </a:rPr>
              <a:t>Remember, when subtracting, the greater number </a:t>
            </a:r>
            <a:r>
              <a:rPr lang="en-GB" sz="2400" b="1" cap="none" dirty="0">
                <a:solidFill>
                  <a:schemeClr val="bg1"/>
                </a:solidFill>
                <a:latin typeface="Comic Sans MS" panose="030F0702030302020204" pitchFamily="66" charset="0"/>
              </a:rPr>
              <a:t>always </a:t>
            </a:r>
            <a:r>
              <a:rPr lang="en-GB" sz="2400" cap="none" dirty="0">
                <a:solidFill>
                  <a:schemeClr val="bg1"/>
                </a:solidFill>
                <a:latin typeface="Comic Sans MS" panose="030F0702030302020204" pitchFamily="66" charset="0"/>
              </a:rPr>
              <a:t>goes on the top!</a:t>
            </a:r>
          </a:p>
        </p:txBody>
      </p:sp>
      <p:sp>
        <p:nvSpPr>
          <p:cNvPr id="8" name="TextBox 7">
            <a:extLst>
              <a:ext uri="{FF2B5EF4-FFF2-40B4-BE49-F238E27FC236}">
                <a16:creationId xmlns:a16="http://schemas.microsoft.com/office/drawing/2014/main" id="{487EE789-F4D1-4334-A751-9DFFB5FD9193}"/>
              </a:ext>
            </a:extLst>
          </p:cNvPr>
          <p:cNvSpPr txBox="1"/>
          <p:nvPr/>
        </p:nvSpPr>
        <p:spPr>
          <a:xfrm>
            <a:off x="5814646" y="1067930"/>
            <a:ext cx="562708" cy="1015663"/>
          </a:xfrm>
          <a:prstGeom prst="rect">
            <a:avLst/>
          </a:prstGeom>
          <a:noFill/>
        </p:spPr>
        <p:txBody>
          <a:bodyPr wrap="square" rtlCol="0">
            <a:spAutoFit/>
          </a:bodyPr>
          <a:lstStyle/>
          <a:p>
            <a:r>
              <a:rPr lang="en-GB" sz="6000" dirty="0">
                <a:solidFill>
                  <a:srgbClr val="92D050"/>
                </a:solidFill>
                <a:latin typeface="Comic Sans MS" panose="030F0702030302020204" pitchFamily="66" charset="0"/>
              </a:rPr>
              <a:t>6</a:t>
            </a:r>
          </a:p>
        </p:txBody>
      </p:sp>
      <p:cxnSp>
        <p:nvCxnSpPr>
          <p:cNvPr id="10" name="Straight Connector 9">
            <a:extLst>
              <a:ext uri="{FF2B5EF4-FFF2-40B4-BE49-F238E27FC236}">
                <a16:creationId xmlns:a16="http://schemas.microsoft.com/office/drawing/2014/main" id="{A05F9C88-5497-4217-A3F9-45BF05EB1F60}"/>
              </a:ext>
            </a:extLst>
          </p:cNvPr>
          <p:cNvCxnSpPr>
            <a:cxnSpLocks/>
          </p:cNvCxnSpPr>
          <p:nvPr/>
        </p:nvCxnSpPr>
        <p:spPr>
          <a:xfrm>
            <a:off x="4065561" y="4456797"/>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758852E-3DA2-4E20-BA05-8D0219280E66}"/>
              </a:ext>
            </a:extLst>
          </p:cNvPr>
          <p:cNvSpPr/>
          <p:nvPr/>
        </p:nvSpPr>
        <p:spPr>
          <a:xfrm>
            <a:off x="3640073" y="1631440"/>
            <a:ext cx="6602437" cy="2862322"/>
          </a:xfrm>
          <a:prstGeom prst="rect">
            <a:avLst/>
          </a:prstGeom>
        </p:spPr>
        <p:txBody>
          <a:bodyPr wrap="square">
            <a:spAutoFit/>
          </a:bodyPr>
          <a:lstStyle/>
          <a:p>
            <a:r>
              <a:rPr lang="en-GB" sz="6000" dirty="0">
                <a:latin typeface="Berlin Sans FB" panose="020E0602020502020306" pitchFamily="34" charset="0"/>
              </a:rPr>
              <a:t>  3   2   7  4</a:t>
            </a:r>
          </a:p>
          <a:p>
            <a:r>
              <a:rPr lang="en-GB" sz="6000" dirty="0">
                <a:latin typeface="Berlin Sans FB" panose="020E0602020502020306" pitchFamily="34" charset="0"/>
              </a:rPr>
              <a:t>- 2   0  1   8</a:t>
            </a:r>
          </a:p>
          <a:p>
            <a:r>
              <a:rPr lang="en-GB" sz="6000" dirty="0">
                <a:latin typeface="Berlin Sans FB" panose="020E0602020502020306" pitchFamily="34" charset="0"/>
              </a:rPr>
              <a:t>   1   2   5  6</a:t>
            </a:r>
          </a:p>
        </p:txBody>
      </p:sp>
      <p:sp>
        <p:nvSpPr>
          <p:cNvPr id="13" name="TextBox 12">
            <a:extLst>
              <a:ext uri="{FF2B5EF4-FFF2-40B4-BE49-F238E27FC236}">
                <a16:creationId xmlns:a16="http://schemas.microsoft.com/office/drawing/2014/main" id="{D3DFB77D-1954-4694-889C-4EDAC17FAB9F}"/>
              </a:ext>
            </a:extLst>
          </p:cNvPr>
          <p:cNvSpPr txBox="1"/>
          <p:nvPr/>
        </p:nvSpPr>
        <p:spPr>
          <a:xfrm>
            <a:off x="6607128" y="1069505"/>
            <a:ext cx="1003494" cy="1015663"/>
          </a:xfrm>
          <a:prstGeom prst="rect">
            <a:avLst/>
          </a:prstGeom>
          <a:noFill/>
        </p:spPr>
        <p:txBody>
          <a:bodyPr wrap="square" rtlCol="0">
            <a:spAutoFit/>
          </a:bodyPr>
          <a:lstStyle/>
          <a:p>
            <a:r>
              <a:rPr lang="en-GB" sz="6000" dirty="0">
                <a:solidFill>
                  <a:srgbClr val="92D050"/>
                </a:solidFill>
                <a:latin typeface="Comic Sans MS" panose="030F0702030302020204" pitchFamily="66" charset="0"/>
              </a:rPr>
              <a:t>14</a:t>
            </a:r>
          </a:p>
        </p:txBody>
      </p:sp>
      <p:cxnSp>
        <p:nvCxnSpPr>
          <p:cNvPr id="14" name="Straight Connector 13">
            <a:extLst>
              <a:ext uri="{FF2B5EF4-FFF2-40B4-BE49-F238E27FC236}">
                <a16:creationId xmlns:a16="http://schemas.microsoft.com/office/drawing/2014/main" id="{97B73DF4-8D83-4542-8E3F-DC4F627B987C}"/>
              </a:ext>
            </a:extLst>
          </p:cNvPr>
          <p:cNvCxnSpPr>
            <a:cxnSpLocks/>
          </p:cNvCxnSpPr>
          <p:nvPr/>
        </p:nvCxnSpPr>
        <p:spPr>
          <a:xfrm>
            <a:off x="6676550" y="1957590"/>
            <a:ext cx="486756" cy="55486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A5BF58A-6481-4F47-938A-5984D8B0AD9E}"/>
              </a:ext>
            </a:extLst>
          </p:cNvPr>
          <p:cNvCxnSpPr>
            <a:cxnSpLocks/>
          </p:cNvCxnSpPr>
          <p:nvPr/>
        </p:nvCxnSpPr>
        <p:spPr>
          <a:xfrm>
            <a:off x="5914556" y="1883535"/>
            <a:ext cx="486756" cy="55486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Speech Bubble: Oval 16">
            <a:extLst>
              <a:ext uri="{FF2B5EF4-FFF2-40B4-BE49-F238E27FC236}">
                <a16:creationId xmlns:a16="http://schemas.microsoft.com/office/drawing/2014/main" id="{15C5BDC5-1E6E-47E5-ADD9-743005043626}"/>
              </a:ext>
            </a:extLst>
          </p:cNvPr>
          <p:cNvSpPr/>
          <p:nvPr/>
        </p:nvSpPr>
        <p:spPr>
          <a:xfrm>
            <a:off x="7610622" y="478990"/>
            <a:ext cx="4379017" cy="1220249"/>
          </a:xfrm>
          <a:prstGeom prst="wedgeEllipseCallout">
            <a:avLst>
              <a:gd name="adj1" fmla="val -52762"/>
              <a:gd name="adj2" fmla="val 4133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982D0781-EDA2-412A-9D9E-3F2BBF899C61}"/>
              </a:ext>
            </a:extLst>
          </p:cNvPr>
          <p:cNvSpPr txBox="1">
            <a:spLocks/>
          </p:cNvSpPr>
          <p:nvPr/>
        </p:nvSpPr>
        <p:spPr>
          <a:xfrm>
            <a:off x="8008407" y="10006"/>
            <a:ext cx="3871881" cy="2085716"/>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00000"/>
              </a:lnSpc>
            </a:pPr>
            <a:r>
              <a:rPr lang="en-GB" sz="2400" cap="none" dirty="0">
                <a:solidFill>
                  <a:schemeClr val="bg1"/>
                </a:solidFill>
                <a:latin typeface="Comic Sans MS" panose="030F0702030302020204" pitchFamily="66" charset="0"/>
              </a:rPr>
              <a:t>1 ten = 10 ones</a:t>
            </a:r>
          </a:p>
          <a:p>
            <a:pPr>
              <a:lnSpc>
                <a:spcPct val="100000"/>
              </a:lnSpc>
            </a:pPr>
            <a:r>
              <a:rPr lang="en-GB" sz="2400" cap="none" dirty="0">
                <a:solidFill>
                  <a:schemeClr val="bg1"/>
                </a:solidFill>
                <a:latin typeface="Comic Sans MS" panose="030F0702030302020204" pitchFamily="66" charset="0"/>
              </a:rPr>
              <a:t>10 ones + 4 ones= 14 ones</a:t>
            </a:r>
          </a:p>
        </p:txBody>
      </p:sp>
    </p:spTree>
    <p:extLst>
      <p:ext uri="{BB962C8B-B14F-4D97-AF65-F5344CB8AC3E}">
        <p14:creationId xmlns:p14="http://schemas.microsoft.com/office/powerpoint/2010/main" val="1447913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3F538-21B7-4110-8D3C-A2B635D7BFB6}"/>
              </a:ext>
            </a:extLst>
          </p:cNvPr>
          <p:cNvSpPr txBox="1">
            <a:spLocks/>
          </p:cNvSpPr>
          <p:nvPr/>
        </p:nvSpPr>
        <p:spPr>
          <a:xfrm>
            <a:off x="472440" y="3612583"/>
            <a:ext cx="11247120" cy="1737360"/>
          </a:xfrm>
          <a:prstGeom prst="rect">
            <a:avLst/>
          </a:prstGeom>
        </p:spPr>
        <p:txBody>
          <a:bodyPr vert="horz" lIns="91440" tIns="45720" rIns="91440" bIns="45720" rtlCol="0" anchor="ctr">
            <a:noAutofit/>
          </a:bodyPr>
          <a:lstStyle>
            <a:lvl1pPr algn="ctr" defTabSz="914400" rtl="0" eaLnBrk="1" latinLnBrk="0" hangingPunct="1">
              <a:lnSpc>
                <a:spcPct val="80000"/>
              </a:lnSpc>
              <a:spcBef>
                <a:spcPct val="0"/>
              </a:spcBef>
              <a:buNone/>
              <a:defRPr sz="6000" b="0" kern="1200" cap="all" spc="150" baseline="0">
                <a:solidFill>
                  <a:schemeClr val="bg1"/>
                </a:solidFill>
                <a:latin typeface="+mj-lt"/>
                <a:ea typeface="+mj-ea"/>
                <a:cs typeface="+mj-cs"/>
              </a:defRPr>
            </a:lvl1pPr>
          </a:lstStyle>
          <a:p>
            <a:r>
              <a:rPr lang="en-GB" sz="3200" cap="none" dirty="0">
                <a:solidFill>
                  <a:srgbClr val="FFFF00"/>
                </a:solidFill>
                <a:latin typeface="Berlin Sans FB" panose="020E0602020502020306" pitchFamily="34" charset="0"/>
              </a:rPr>
              <a:t>Sometimes we need to carry over from 2 different place values. This can be tricky. Let’s have a look.</a:t>
            </a:r>
          </a:p>
        </p:txBody>
      </p:sp>
      <p:sp>
        <p:nvSpPr>
          <p:cNvPr id="3" name="Title 1">
            <a:extLst>
              <a:ext uri="{FF2B5EF4-FFF2-40B4-BE49-F238E27FC236}">
                <a16:creationId xmlns:a16="http://schemas.microsoft.com/office/drawing/2014/main" id="{FF909602-DF13-4CDB-B785-3099F1EE6AD9}"/>
              </a:ext>
            </a:extLst>
          </p:cNvPr>
          <p:cNvSpPr txBox="1">
            <a:spLocks/>
          </p:cNvSpPr>
          <p:nvPr/>
        </p:nvSpPr>
        <p:spPr>
          <a:xfrm>
            <a:off x="2881063" y="2743903"/>
            <a:ext cx="11247120" cy="1737360"/>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GB" sz="5400" cap="none" dirty="0">
                <a:solidFill>
                  <a:srgbClr val="FFFF00"/>
                </a:solidFill>
                <a:latin typeface="Berlin Sans FB" panose="020E0602020502020306" pitchFamily="34" charset="0"/>
              </a:rPr>
              <a:t>Let’s try one more… </a:t>
            </a:r>
          </a:p>
        </p:txBody>
      </p:sp>
      <p:pic>
        <p:nvPicPr>
          <p:cNvPr id="4" name="Picture 3">
            <a:extLst>
              <a:ext uri="{FF2B5EF4-FFF2-40B4-BE49-F238E27FC236}">
                <a16:creationId xmlns:a16="http://schemas.microsoft.com/office/drawing/2014/main" id="{A30FAABA-E1F1-49DF-AA83-96870276741E}"/>
              </a:ext>
            </a:extLst>
          </p:cNvPr>
          <p:cNvPicPr>
            <a:picLocks noChangeAspect="1"/>
          </p:cNvPicPr>
          <p:nvPr/>
        </p:nvPicPr>
        <p:blipFill>
          <a:blip r:embed="rId2"/>
          <a:stretch>
            <a:fillRect/>
          </a:stretch>
        </p:blipFill>
        <p:spPr>
          <a:xfrm>
            <a:off x="211016" y="229303"/>
            <a:ext cx="1432654" cy="1508057"/>
          </a:xfrm>
          <a:prstGeom prst="rect">
            <a:avLst/>
          </a:prstGeom>
        </p:spPr>
      </p:pic>
    </p:spTree>
    <p:extLst>
      <p:ext uri="{BB962C8B-B14F-4D97-AF65-F5344CB8AC3E}">
        <p14:creationId xmlns:p14="http://schemas.microsoft.com/office/powerpoint/2010/main" val="305075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7942- 4156 = </a:t>
            </a:r>
          </a:p>
        </p:txBody>
      </p:sp>
      <p:sp>
        <p:nvSpPr>
          <p:cNvPr id="56" name="Speech Bubble: Oval 55">
            <a:extLst>
              <a:ext uri="{FF2B5EF4-FFF2-40B4-BE49-F238E27FC236}">
                <a16:creationId xmlns:a16="http://schemas.microsoft.com/office/drawing/2014/main" id="{8C0E5CFA-932C-4CC1-9578-ABEC5C7168C1}"/>
              </a:ext>
            </a:extLst>
          </p:cNvPr>
          <p:cNvSpPr/>
          <p:nvPr/>
        </p:nvSpPr>
        <p:spPr>
          <a:xfrm>
            <a:off x="7205739" y="2575"/>
            <a:ext cx="3605842" cy="1844292"/>
          </a:xfrm>
          <a:prstGeom prst="wedgeEllipseCallout">
            <a:avLst>
              <a:gd name="adj1" fmla="val -61505"/>
              <a:gd name="adj2" fmla="val -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itle 1">
            <a:extLst>
              <a:ext uri="{FF2B5EF4-FFF2-40B4-BE49-F238E27FC236}">
                <a16:creationId xmlns:a16="http://schemas.microsoft.com/office/drawing/2014/main" id="{1F675EB7-A683-481D-AD6F-FF4970BBF343}"/>
              </a:ext>
            </a:extLst>
          </p:cNvPr>
          <p:cNvSpPr txBox="1">
            <a:spLocks/>
          </p:cNvSpPr>
          <p:nvPr/>
        </p:nvSpPr>
        <p:spPr>
          <a:xfrm>
            <a:off x="7838532" y="182261"/>
            <a:ext cx="3076131" cy="1508760"/>
          </a:xfrm>
          <a:prstGeom prst="rect">
            <a:avLst/>
          </a:prstGeom>
        </p:spPr>
        <p:txBody>
          <a:bodyPr vert="horz" lIns="91440" tIns="45720" rIns="91440" bIns="45720" rtlCol="0" anchor="ctr">
            <a:normAutofit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GB" sz="2400" cap="none" dirty="0">
                <a:solidFill>
                  <a:schemeClr val="bg1"/>
                </a:solidFill>
                <a:latin typeface="Comic Sans MS" panose="030F0702030302020204" pitchFamily="66" charset="0"/>
              </a:rPr>
              <a:t>Remember with subtraction we </a:t>
            </a:r>
            <a:r>
              <a:rPr lang="en-GB" sz="2400" b="1" cap="none" dirty="0">
                <a:solidFill>
                  <a:schemeClr val="bg1"/>
                </a:solidFill>
                <a:latin typeface="Comic Sans MS" panose="030F0702030302020204" pitchFamily="66" charset="0"/>
              </a:rPr>
              <a:t>always</a:t>
            </a:r>
            <a:r>
              <a:rPr lang="en-GB" sz="2400" cap="none" dirty="0">
                <a:solidFill>
                  <a:schemeClr val="bg1"/>
                </a:solidFill>
                <a:latin typeface="Comic Sans MS" panose="030F0702030302020204" pitchFamily="66" charset="0"/>
              </a:rPr>
              <a:t> start with the number that is greater. </a:t>
            </a:r>
          </a:p>
        </p:txBody>
      </p:sp>
      <p:pic>
        <p:nvPicPr>
          <p:cNvPr id="3" name="Picture 2">
            <a:extLst>
              <a:ext uri="{FF2B5EF4-FFF2-40B4-BE49-F238E27FC236}">
                <a16:creationId xmlns:a16="http://schemas.microsoft.com/office/drawing/2014/main" id="{E50103D6-77D6-49DA-96BB-65FC290FB898}"/>
              </a:ext>
            </a:extLst>
          </p:cNvPr>
          <p:cNvPicPr>
            <a:picLocks noChangeAspect="1"/>
          </p:cNvPicPr>
          <p:nvPr/>
        </p:nvPicPr>
        <p:blipFill>
          <a:blip r:embed="rId2"/>
          <a:stretch>
            <a:fillRect/>
          </a:stretch>
        </p:blipFill>
        <p:spPr>
          <a:xfrm>
            <a:off x="11167291" y="406564"/>
            <a:ext cx="905001" cy="952633"/>
          </a:xfrm>
          <a:prstGeom prst="rect">
            <a:avLst/>
          </a:prstGeom>
        </p:spPr>
      </p:pic>
      <p:sp>
        <p:nvSpPr>
          <p:cNvPr id="24" name="Title 1">
            <a:extLst>
              <a:ext uri="{FF2B5EF4-FFF2-40B4-BE49-F238E27FC236}">
                <a16:creationId xmlns:a16="http://schemas.microsoft.com/office/drawing/2014/main" id="{ADDB6464-34D6-4E6D-84D3-F379B43CB55D}"/>
              </a:ext>
            </a:extLst>
          </p:cNvPr>
          <p:cNvSpPr txBox="1">
            <a:spLocks/>
          </p:cNvSpPr>
          <p:nvPr/>
        </p:nvSpPr>
        <p:spPr>
          <a:xfrm>
            <a:off x="647421" y="5392512"/>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Create a place value chart and use concrete materials or drawings to represent the </a:t>
            </a:r>
            <a:r>
              <a:rPr lang="en-GB" sz="3200" b="1" cap="none" dirty="0">
                <a:solidFill>
                  <a:schemeClr val="tx1"/>
                </a:solidFill>
                <a:latin typeface="Comic Sans MS" panose="030F0702030302020204" pitchFamily="66" charset="0"/>
              </a:rPr>
              <a:t>bigger</a:t>
            </a:r>
            <a:r>
              <a:rPr lang="en-GB" sz="3200" cap="none" dirty="0">
                <a:solidFill>
                  <a:schemeClr val="tx1"/>
                </a:solidFill>
                <a:latin typeface="Comic Sans MS" panose="030F0702030302020204" pitchFamily="66" charset="0"/>
              </a:rPr>
              <a:t> number. </a:t>
            </a:r>
          </a:p>
        </p:txBody>
      </p:sp>
      <p:graphicFrame>
        <p:nvGraphicFramePr>
          <p:cNvPr id="26" name="Table 4">
            <a:extLst>
              <a:ext uri="{FF2B5EF4-FFF2-40B4-BE49-F238E27FC236}">
                <a16:creationId xmlns:a16="http://schemas.microsoft.com/office/drawing/2014/main" id="{84E6C66F-9EA8-4433-AF21-D0668F7EE5C5}"/>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27" name="Oval 26">
            <a:extLst>
              <a:ext uri="{FF2B5EF4-FFF2-40B4-BE49-F238E27FC236}">
                <a16:creationId xmlns:a16="http://schemas.microsoft.com/office/drawing/2014/main" id="{0BF6F097-90BA-423D-9C59-35FEBEF869F6}"/>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CF6C0E87-0885-46FC-AFB0-FC848E628210}"/>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7F3A6509-8A3B-48BC-BFDD-C328E025658F}"/>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33AB3B82-9319-4E3D-876D-DD7988155A2E}"/>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37A6085F-F323-41B8-8C47-0FDC6AC38CF2}"/>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49625D2-6C41-4B0F-A5FB-A0B655055143}"/>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9DDB3AE8-ED62-4BAC-89BF-BC1F4BF93A18}"/>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D0571238-20AE-4B70-A9A3-7D0E35BBFCA4}"/>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0DD9FF25-8BF8-4A32-BF0B-FE676461CF7B}"/>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CAB76F6E-FAA6-4559-ACFD-9F52F6768DA7}"/>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2B99E19B-CF17-40B8-82F6-724C08CE9FF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BDA21DEA-C674-4267-BAFF-9B39BB2D3CE3}"/>
              </a:ext>
            </a:extLst>
          </p:cNvPr>
          <p:cNvSpPr/>
          <p:nvPr/>
        </p:nvSpPr>
        <p:spPr>
          <a:xfrm>
            <a:off x="2226421" y="277993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A6BEFD50-0B92-49B3-880D-28251EA4C846}"/>
              </a:ext>
            </a:extLst>
          </p:cNvPr>
          <p:cNvSpPr/>
          <p:nvPr/>
        </p:nvSpPr>
        <p:spPr>
          <a:xfrm>
            <a:off x="2719053" y="277993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B276C333-A9CB-4EBB-918D-F00FE6B36F6F}"/>
              </a:ext>
            </a:extLst>
          </p:cNvPr>
          <p:cNvSpPr/>
          <p:nvPr/>
        </p:nvSpPr>
        <p:spPr>
          <a:xfrm>
            <a:off x="72962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CA3B9491-E91A-44EC-809E-2F576A25E85F}"/>
              </a:ext>
            </a:extLst>
          </p:cNvPr>
          <p:cNvSpPr/>
          <p:nvPr/>
        </p:nvSpPr>
        <p:spPr>
          <a:xfrm>
            <a:off x="122708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65C0F645-C0BA-4D7F-8C0B-AA3FE681A43D}"/>
              </a:ext>
            </a:extLst>
          </p:cNvPr>
          <p:cNvSpPr/>
          <p:nvPr/>
        </p:nvSpPr>
        <p:spPr>
          <a:xfrm>
            <a:off x="4653067" y="27799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5221197D-D143-44A6-A8FB-CB54BF7126AB}"/>
              </a:ext>
            </a:extLst>
          </p:cNvPr>
          <p:cNvSpPr/>
          <p:nvPr/>
        </p:nvSpPr>
        <p:spPr>
          <a:xfrm>
            <a:off x="5163376"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14E20DA7-A797-41CE-8EF4-79A504BC5EE3}"/>
              </a:ext>
            </a:extLst>
          </p:cNvPr>
          <p:cNvSpPr/>
          <p:nvPr/>
        </p:nvSpPr>
        <p:spPr>
          <a:xfrm>
            <a:off x="5713766" y="279267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4FDDE094-F956-4E72-9204-9BD810C6B667}"/>
              </a:ext>
            </a:extLst>
          </p:cNvPr>
          <p:cNvSpPr/>
          <p:nvPr/>
        </p:nvSpPr>
        <p:spPr>
          <a:xfrm>
            <a:off x="3616192" y="329366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15FB3CDC-6EF3-46BD-A0F5-A998D38C4C1D}"/>
              </a:ext>
            </a:extLst>
          </p:cNvPr>
          <p:cNvSpPr/>
          <p:nvPr/>
        </p:nvSpPr>
        <p:spPr>
          <a:xfrm>
            <a:off x="4122064" y="328419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F06A5B4B-B497-4DEB-AEB1-819082747D29}"/>
              </a:ext>
            </a:extLst>
          </p:cNvPr>
          <p:cNvSpPr/>
          <p:nvPr/>
        </p:nvSpPr>
        <p:spPr>
          <a:xfrm>
            <a:off x="4653067" y="327783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ABDF1F24-1AC5-4778-B660-91AEB4197710}"/>
              </a:ext>
            </a:extLst>
          </p:cNvPr>
          <p:cNvSpPr/>
          <p:nvPr/>
        </p:nvSpPr>
        <p:spPr>
          <a:xfrm>
            <a:off x="5189755" y="325404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043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7942- 4156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fontScale="925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Remember to </a:t>
            </a:r>
            <a:r>
              <a:rPr lang="en-GB" sz="3200" b="1" cap="none" dirty="0">
                <a:solidFill>
                  <a:schemeClr val="tx1"/>
                </a:solidFill>
                <a:latin typeface="Comic Sans MS" panose="030F0702030302020204" pitchFamily="66" charset="0"/>
              </a:rPr>
              <a:t>always</a:t>
            </a:r>
            <a:r>
              <a:rPr lang="en-GB" sz="3200" cap="none" dirty="0">
                <a:solidFill>
                  <a:schemeClr val="tx1"/>
                </a:solidFill>
                <a:latin typeface="Comic Sans MS" panose="030F0702030302020204" pitchFamily="66" charset="0"/>
              </a:rPr>
              <a:t> start with the ones. We CANNOT subtract 6 from 2, as there is not enough materials. What do we need to do? We need to carry a ten from the tens column. </a:t>
            </a:r>
          </a:p>
        </p:txBody>
      </p:sp>
      <p:pic>
        <p:nvPicPr>
          <p:cNvPr id="3" name="Picture 2">
            <a:extLst>
              <a:ext uri="{FF2B5EF4-FFF2-40B4-BE49-F238E27FC236}">
                <a16:creationId xmlns:a16="http://schemas.microsoft.com/office/drawing/2014/main" id="{E50103D6-77D6-49DA-96BB-65FC290FB898}"/>
              </a:ext>
            </a:extLst>
          </p:cNvPr>
          <p:cNvPicPr>
            <a:picLocks noChangeAspect="1"/>
          </p:cNvPicPr>
          <p:nvPr/>
        </p:nvPicPr>
        <p:blipFill>
          <a:blip r:embed="rId2"/>
          <a:stretch>
            <a:fillRect/>
          </a:stretch>
        </p:blipFill>
        <p:spPr>
          <a:xfrm>
            <a:off x="11167291" y="406564"/>
            <a:ext cx="905001" cy="952633"/>
          </a:xfrm>
          <a:prstGeom prst="rect">
            <a:avLst/>
          </a:prstGeom>
        </p:spPr>
      </p:pic>
      <p:sp>
        <p:nvSpPr>
          <p:cNvPr id="24" name="Oval 23">
            <a:extLst>
              <a:ext uri="{FF2B5EF4-FFF2-40B4-BE49-F238E27FC236}">
                <a16:creationId xmlns:a16="http://schemas.microsoft.com/office/drawing/2014/main" id="{E5BA40E7-C86B-4B81-B7B4-A3892FCF2E8F}"/>
              </a:ext>
            </a:extLst>
          </p:cNvPr>
          <p:cNvSpPr/>
          <p:nvPr/>
        </p:nvSpPr>
        <p:spPr>
          <a:xfrm>
            <a:off x="2226421" y="277993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9B97D394-1DC8-42AA-BB55-84BAF9117205}"/>
              </a:ext>
            </a:extLst>
          </p:cNvPr>
          <p:cNvSpPr/>
          <p:nvPr/>
        </p:nvSpPr>
        <p:spPr>
          <a:xfrm>
            <a:off x="2719053" y="277993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BF955F3D-978E-4AAC-BFAF-077DBA7CCBCF}"/>
              </a:ext>
            </a:extLst>
          </p:cNvPr>
          <p:cNvSpPr/>
          <p:nvPr/>
        </p:nvSpPr>
        <p:spPr>
          <a:xfrm>
            <a:off x="72962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8D0445A-B2F2-4926-8F21-280423874A9F}"/>
              </a:ext>
            </a:extLst>
          </p:cNvPr>
          <p:cNvSpPr/>
          <p:nvPr/>
        </p:nvSpPr>
        <p:spPr>
          <a:xfrm>
            <a:off x="122708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0AAB5D0-BB1B-48C6-B3C0-32D45C57188D}"/>
              </a:ext>
            </a:extLst>
          </p:cNvPr>
          <p:cNvSpPr/>
          <p:nvPr/>
        </p:nvSpPr>
        <p:spPr>
          <a:xfrm>
            <a:off x="4653067" y="27799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C0B82493-6961-4948-BFF1-8BFCAB8349FA}"/>
              </a:ext>
            </a:extLst>
          </p:cNvPr>
          <p:cNvSpPr/>
          <p:nvPr/>
        </p:nvSpPr>
        <p:spPr>
          <a:xfrm>
            <a:off x="5163376"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4F075D3C-FFEC-43A5-9008-3E3D9E5FE3FC}"/>
              </a:ext>
            </a:extLst>
          </p:cNvPr>
          <p:cNvSpPr/>
          <p:nvPr/>
        </p:nvSpPr>
        <p:spPr>
          <a:xfrm>
            <a:off x="5713766" y="279267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D53696E-7173-4BB3-A7F2-FCCB60ED6999}"/>
              </a:ext>
            </a:extLst>
          </p:cNvPr>
          <p:cNvSpPr/>
          <p:nvPr/>
        </p:nvSpPr>
        <p:spPr>
          <a:xfrm>
            <a:off x="3616192" y="329366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9C020DF5-0D60-4776-B510-CC6540F3A2FC}"/>
              </a:ext>
            </a:extLst>
          </p:cNvPr>
          <p:cNvSpPr/>
          <p:nvPr/>
        </p:nvSpPr>
        <p:spPr>
          <a:xfrm>
            <a:off x="4122064" y="328419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8BF10BA1-990F-4386-A054-9C6C3E68CD98}"/>
              </a:ext>
            </a:extLst>
          </p:cNvPr>
          <p:cNvSpPr/>
          <p:nvPr/>
        </p:nvSpPr>
        <p:spPr>
          <a:xfrm>
            <a:off x="4653067" y="327783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ADB9F3AD-73FC-4EA8-A7D4-4C156908C00D}"/>
              </a:ext>
            </a:extLst>
          </p:cNvPr>
          <p:cNvSpPr/>
          <p:nvPr/>
        </p:nvSpPr>
        <p:spPr>
          <a:xfrm>
            <a:off x="5189755" y="325404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15443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7942- 4156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Rounded Corners 39">
            <a:extLst>
              <a:ext uri="{FF2B5EF4-FFF2-40B4-BE49-F238E27FC236}">
                <a16:creationId xmlns:a16="http://schemas.microsoft.com/office/drawing/2014/main" id="{CF1B6612-0F0A-416E-AA5E-E5330A69A984}"/>
              </a:ext>
            </a:extLst>
          </p:cNvPr>
          <p:cNvSpPr/>
          <p:nvPr/>
        </p:nvSpPr>
        <p:spPr>
          <a:xfrm>
            <a:off x="7666573" y="2683843"/>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E50103D6-77D6-49DA-96BB-65FC290FB898}"/>
              </a:ext>
            </a:extLst>
          </p:cNvPr>
          <p:cNvPicPr>
            <a:picLocks noChangeAspect="1"/>
          </p:cNvPicPr>
          <p:nvPr/>
        </p:nvPicPr>
        <p:blipFill>
          <a:blip r:embed="rId2"/>
          <a:stretch>
            <a:fillRect/>
          </a:stretch>
        </p:blipFill>
        <p:spPr>
          <a:xfrm>
            <a:off x="11167291" y="406564"/>
            <a:ext cx="905001" cy="952633"/>
          </a:xfrm>
          <a:prstGeom prst="rect">
            <a:avLst/>
          </a:prstGeom>
        </p:spPr>
      </p:pic>
      <p:sp>
        <p:nvSpPr>
          <p:cNvPr id="24" name="Oval 23">
            <a:extLst>
              <a:ext uri="{FF2B5EF4-FFF2-40B4-BE49-F238E27FC236}">
                <a16:creationId xmlns:a16="http://schemas.microsoft.com/office/drawing/2014/main" id="{E5BA40E7-C86B-4B81-B7B4-A3892FCF2E8F}"/>
              </a:ext>
            </a:extLst>
          </p:cNvPr>
          <p:cNvSpPr/>
          <p:nvPr/>
        </p:nvSpPr>
        <p:spPr>
          <a:xfrm>
            <a:off x="2226421" y="277993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9B97D394-1DC8-42AA-BB55-84BAF9117205}"/>
              </a:ext>
            </a:extLst>
          </p:cNvPr>
          <p:cNvSpPr/>
          <p:nvPr/>
        </p:nvSpPr>
        <p:spPr>
          <a:xfrm>
            <a:off x="2719053" y="277993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BF955F3D-978E-4AAC-BFAF-077DBA7CCBCF}"/>
              </a:ext>
            </a:extLst>
          </p:cNvPr>
          <p:cNvSpPr/>
          <p:nvPr/>
        </p:nvSpPr>
        <p:spPr>
          <a:xfrm>
            <a:off x="72962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8D0445A-B2F2-4926-8F21-280423874A9F}"/>
              </a:ext>
            </a:extLst>
          </p:cNvPr>
          <p:cNvSpPr/>
          <p:nvPr/>
        </p:nvSpPr>
        <p:spPr>
          <a:xfrm>
            <a:off x="122708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0AAB5D0-BB1B-48C6-B3C0-32D45C57188D}"/>
              </a:ext>
            </a:extLst>
          </p:cNvPr>
          <p:cNvSpPr/>
          <p:nvPr/>
        </p:nvSpPr>
        <p:spPr>
          <a:xfrm>
            <a:off x="4653067" y="27799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C0B82493-6961-4948-BFF1-8BFCAB8349FA}"/>
              </a:ext>
            </a:extLst>
          </p:cNvPr>
          <p:cNvSpPr/>
          <p:nvPr/>
        </p:nvSpPr>
        <p:spPr>
          <a:xfrm>
            <a:off x="5163376"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4F075D3C-FFEC-43A5-9008-3E3D9E5FE3FC}"/>
              </a:ext>
            </a:extLst>
          </p:cNvPr>
          <p:cNvSpPr/>
          <p:nvPr/>
        </p:nvSpPr>
        <p:spPr>
          <a:xfrm>
            <a:off x="5713766" y="279267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D53696E-7173-4BB3-A7F2-FCCB60ED6999}"/>
              </a:ext>
            </a:extLst>
          </p:cNvPr>
          <p:cNvSpPr/>
          <p:nvPr/>
        </p:nvSpPr>
        <p:spPr>
          <a:xfrm>
            <a:off x="3616192" y="329366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9C020DF5-0D60-4776-B510-CC6540F3A2FC}"/>
              </a:ext>
            </a:extLst>
          </p:cNvPr>
          <p:cNvSpPr/>
          <p:nvPr/>
        </p:nvSpPr>
        <p:spPr>
          <a:xfrm>
            <a:off x="4122064" y="328419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8BF10BA1-990F-4386-A054-9C6C3E68CD98}"/>
              </a:ext>
            </a:extLst>
          </p:cNvPr>
          <p:cNvSpPr/>
          <p:nvPr/>
        </p:nvSpPr>
        <p:spPr>
          <a:xfrm>
            <a:off x="4653067" y="327783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ADB9F3AD-73FC-4EA8-A7D4-4C156908C00D}"/>
              </a:ext>
            </a:extLst>
          </p:cNvPr>
          <p:cNvSpPr/>
          <p:nvPr/>
        </p:nvSpPr>
        <p:spPr>
          <a:xfrm>
            <a:off x="5189755" y="325404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itle 1">
            <a:extLst>
              <a:ext uri="{FF2B5EF4-FFF2-40B4-BE49-F238E27FC236}">
                <a16:creationId xmlns:a16="http://schemas.microsoft.com/office/drawing/2014/main" id="{786B674F-CD24-4E37-8AB3-379344E40411}"/>
              </a:ext>
            </a:extLst>
          </p:cNvPr>
          <p:cNvSpPr txBox="1">
            <a:spLocks/>
          </p:cNvSpPr>
          <p:nvPr/>
        </p:nvSpPr>
        <p:spPr>
          <a:xfrm>
            <a:off x="647421" y="5514535"/>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We do not have enough to subtract 6 ones from the ones column. We need to carry a ten from the tens column. Remember the 1 ten will change into 10  ones. </a:t>
            </a:r>
          </a:p>
        </p:txBody>
      </p:sp>
      <p:cxnSp>
        <p:nvCxnSpPr>
          <p:cNvPr id="43" name="Straight Arrow Connector 42">
            <a:extLst>
              <a:ext uri="{FF2B5EF4-FFF2-40B4-BE49-F238E27FC236}">
                <a16:creationId xmlns:a16="http://schemas.microsoft.com/office/drawing/2014/main" id="{E14187F0-B872-4F94-92EA-455070FEFE49}"/>
              </a:ext>
            </a:extLst>
          </p:cNvPr>
          <p:cNvCxnSpPr>
            <a:cxnSpLocks/>
          </p:cNvCxnSpPr>
          <p:nvPr/>
        </p:nvCxnSpPr>
        <p:spPr>
          <a:xfrm>
            <a:off x="8262202" y="3232738"/>
            <a:ext cx="896181" cy="32205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6" name="Rectangle: Rounded Corners 55">
            <a:extLst>
              <a:ext uri="{FF2B5EF4-FFF2-40B4-BE49-F238E27FC236}">
                <a16:creationId xmlns:a16="http://schemas.microsoft.com/office/drawing/2014/main" id="{14B8112B-4FEC-45B1-B19E-7D1702444392}"/>
              </a:ext>
            </a:extLst>
          </p:cNvPr>
          <p:cNvSpPr/>
          <p:nvPr/>
        </p:nvSpPr>
        <p:spPr>
          <a:xfrm>
            <a:off x="9158383" y="340044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AEB229FD-759B-4C2A-8E52-97D2FD49F94B}"/>
              </a:ext>
            </a:extLst>
          </p:cNvPr>
          <p:cNvSpPr/>
          <p:nvPr/>
        </p:nvSpPr>
        <p:spPr>
          <a:xfrm>
            <a:off x="9246674" y="409728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AEB447C0-19F7-4D09-95E1-839095F83A15}"/>
              </a:ext>
            </a:extLst>
          </p:cNvPr>
          <p:cNvSpPr/>
          <p:nvPr/>
        </p:nvSpPr>
        <p:spPr>
          <a:xfrm>
            <a:off x="9786176" y="352118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C9EBF477-7752-438B-A599-BFFEC0A5F991}"/>
              </a:ext>
            </a:extLst>
          </p:cNvPr>
          <p:cNvSpPr/>
          <p:nvPr/>
        </p:nvSpPr>
        <p:spPr>
          <a:xfrm>
            <a:off x="11263677" y="4089933"/>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40072B68-37EC-4D3C-A542-481051A1A923}"/>
              </a:ext>
            </a:extLst>
          </p:cNvPr>
          <p:cNvSpPr/>
          <p:nvPr/>
        </p:nvSpPr>
        <p:spPr>
          <a:xfrm>
            <a:off x="9246674" y="3528532"/>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826C38BE-C247-4DCC-87CC-189A82424DB8}"/>
              </a:ext>
            </a:extLst>
          </p:cNvPr>
          <p:cNvSpPr/>
          <p:nvPr/>
        </p:nvSpPr>
        <p:spPr>
          <a:xfrm>
            <a:off x="10762522" y="411344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06517878-E27B-46E2-80C6-0D9BA59B9D19}"/>
              </a:ext>
            </a:extLst>
          </p:cNvPr>
          <p:cNvSpPr/>
          <p:nvPr/>
        </p:nvSpPr>
        <p:spPr>
          <a:xfrm>
            <a:off x="10307577" y="353462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77E130C0-D81C-4814-B846-1D1260DEB1ED}"/>
              </a:ext>
            </a:extLst>
          </p:cNvPr>
          <p:cNvSpPr/>
          <p:nvPr/>
        </p:nvSpPr>
        <p:spPr>
          <a:xfrm>
            <a:off x="10764025"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2B5E7D47-0FA5-4DBE-BD89-580109B32454}"/>
              </a:ext>
            </a:extLst>
          </p:cNvPr>
          <p:cNvSpPr/>
          <p:nvPr/>
        </p:nvSpPr>
        <p:spPr>
          <a:xfrm>
            <a:off x="9758701" y="410414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0002C80A-BB0A-4C41-8FA7-F8ECACDA5021}"/>
              </a:ext>
            </a:extLst>
          </p:cNvPr>
          <p:cNvSpPr/>
          <p:nvPr/>
        </p:nvSpPr>
        <p:spPr>
          <a:xfrm>
            <a:off x="11265087"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777BF33A-1A70-473A-A610-711D269464F7}"/>
              </a:ext>
            </a:extLst>
          </p:cNvPr>
          <p:cNvSpPr/>
          <p:nvPr/>
        </p:nvSpPr>
        <p:spPr>
          <a:xfrm>
            <a:off x="10278329" y="409517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07728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7942- 4156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Rounded Corners 39">
            <a:extLst>
              <a:ext uri="{FF2B5EF4-FFF2-40B4-BE49-F238E27FC236}">
                <a16:creationId xmlns:a16="http://schemas.microsoft.com/office/drawing/2014/main" id="{CF1B6612-0F0A-416E-AA5E-E5330A69A984}"/>
              </a:ext>
            </a:extLst>
          </p:cNvPr>
          <p:cNvSpPr/>
          <p:nvPr/>
        </p:nvSpPr>
        <p:spPr>
          <a:xfrm>
            <a:off x="7666573" y="2683843"/>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E50103D6-77D6-49DA-96BB-65FC290FB898}"/>
              </a:ext>
            </a:extLst>
          </p:cNvPr>
          <p:cNvPicPr>
            <a:picLocks noChangeAspect="1"/>
          </p:cNvPicPr>
          <p:nvPr/>
        </p:nvPicPr>
        <p:blipFill>
          <a:blip r:embed="rId2"/>
          <a:stretch>
            <a:fillRect/>
          </a:stretch>
        </p:blipFill>
        <p:spPr>
          <a:xfrm>
            <a:off x="11167291" y="406564"/>
            <a:ext cx="905001" cy="952633"/>
          </a:xfrm>
          <a:prstGeom prst="rect">
            <a:avLst/>
          </a:prstGeom>
        </p:spPr>
      </p:pic>
      <p:sp>
        <p:nvSpPr>
          <p:cNvPr id="24" name="Oval 23">
            <a:extLst>
              <a:ext uri="{FF2B5EF4-FFF2-40B4-BE49-F238E27FC236}">
                <a16:creationId xmlns:a16="http://schemas.microsoft.com/office/drawing/2014/main" id="{E5BA40E7-C86B-4B81-B7B4-A3892FCF2E8F}"/>
              </a:ext>
            </a:extLst>
          </p:cNvPr>
          <p:cNvSpPr/>
          <p:nvPr/>
        </p:nvSpPr>
        <p:spPr>
          <a:xfrm>
            <a:off x="2226421" y="277993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9B97D394-1DC8-42AA-BB55-84BAF9117205}"/>
              </a:ext>
            </a:extLst>
          </p:cNvPr>
          <p:cNvSpPr/>
          <p:nvPr/>
        </p:nvSpPr>
        <p:spPr>
          <a:xfrm>
            <a:off x="2719053" y="277993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BF955F3D-978E-4AAC-BFAF-077DBA7CCBCF}"/>
              </a:ext>
            </a:extLst>
          </p:cNvPr>
          <p:cNvSpPr/>
          <p:nvPr/>
        </p:nvSpPr>
        <p:spPr>
          <a:xfrm>
            <a:off x="72962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8D0445A-B2F2-4926-8F21-280423874A9F}"/>
              </a:ext>
            </a:extLst>
          </p:cNvPr>
          <p:cNvSpPr/>
          <p:nvPr/>
        </p:nvSpPr>
        <p:spPr>
          <a:xfrm>
            <a:off x="122708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0AAB5D0-BB1B-48C6-B3C0-32D45C57188D}"/>
              </a:ext>
            </a:extLst>
          </p:cNvPr>
          <p:cNvSpPr/>
          <p:nvPr/>
        </p:nvSpPr>
        <p:spPr>
          <a:xfrm>
            <a:off x="4653067" y="27799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C0B82493-6961-4948-BFF1-8BFCAB8349FA}"/>
              </a:ext>
            </a:extLst>
          </p:cNvPr>
          <p:cNvSpPr/>
          <p:nvPr/>
        </p:nvSpPr>
        <p:spPr>
          <a:xfrm>
            <a:off x="5163376"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4F075D3C-FFEC-43A5-9008-3E3D9E5FE3FC}"/>
              </a:ext>
            </a:extLst>
          </p:cNvPr>
          <p:cNvSpPr/>
          <p:nvPr/>
        </p:nvSpPr>
        <p:spPr>
          <a:xfrm>
            <a:off x="5713766" y="279267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D53696E-7173-4BB3-A7F2-FCCB60ED6999}"/>
              </a:ext>
            </a:extLst>
          </p:cNvPr>
          <p:cNvSpPr/>
          <p:nvPr/>
        </p:nvSpPr>
        <p:spPr>
          <a:xfrm>
            <a:off x="3616192" y="329366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9C020DF5-0D60-4776-B510-CC6540F3A2FC}"/>
              </a:ext>
            </a:extLst>
          </p:cNvPr>
          <p:cNvSpPr/>
          <p:nvPr/>
        </p:nvSpPr>
        <p:spPr>
          <a:xfrm>
            <a:off x="4122064" y="328419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8BF10BA1-990F-4386-A054-9C6C3E68CD98}"/>
              </a:ext>
            </a:extLst>
          </p:cNvPr>
          <p:cNvSpPr/>
          <p:nvPr/>
        </p:nvSpPr>
        <p:spPr>
          <a:xfrm>
            <a:off x="4653067" y="327783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ADB9F3AD-73FC-4EA8-A7D4-4C156908C00D}"/>
              </a:ext>
            </a:extLst>
          </p:cNvPr>
          <p:cNvSpPr/>
          <p:nvPr/>
        </p:nvSpPr>
        <p:spPr>
          <a:xfrm>
            <a:off x="5189755" y="325404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Rounded Corners 55">
            <a:extLst>
              <a:ext uri="{FF2B5EF4-FFF2-40B4-BE49-F238E27FC236}">
                <a16:creationId xmlns:a16="http://schemas.microsoft.com/office/drawing/2014/main" id="{14B8112B-4FEC-45B1-B19E-7D1702444392}"/>
              </a:ext>
            </a:extLst>
          </p:cNvPr>
          <p:cNvSpPr/>
          <p:nvPr/>
        </p:nvSpPr>
        <p:spPr>
          <a:xfrm>
            <a:off x="9158383" y="340044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AEB229FD-759B-4C2A-8E52-97D2FD49F94B}"/>
              </a:ext>
            </a:extLst>
          </p:cNvPr>
          <p:cNvSpPr/>
          <p:nvPr/>
        </p:nvSpPr>
        <p:spPr>
          <a:xfrm>
            <a:off x="9246674" y="409728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AEB447C0-19F7-4D09-95E1-839095F83A15}"/>
              </a:ext>
            </a:extLst>
          </p:cNvPr>
          <p:cNvSpPr/>
          <p:nvPr/>
        </p:nvSpPr>
        <p:spPr>
          <a:xfrm>
            <a:off x="9786176" y="352118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C9EBF477-7752-438B-A599-BFFEC0A5F991}"/>
              </a:ext>
            </a:extLst>
          </p:cNvPr>
          <p:cNvSpPr/>
          <p:nvPr/>
        </p:nvSpPr>
        <p:spPr>
          <a:xfrm>
            <a:off x="11263677" y="4089933"/>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40072B68-37EC-4D3C-A542-481051A1A923}"/>
              </a:ext>
            </a:extLst>
          </p:cNvPr>
          <p:cNvSpPr/>
          <p:nvPr/>
        </p:nvSpPr>
        <p:spPr>
          <a:xfrm>
            <a:off x="9246674" y="3528532"/>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826C38BE-C247-4DCC-87CC-189A82424DB8}"/>
              </a:ext>
            </a:extLst>
          </p:cNvPr>
          <p:cNvSpPr/>
          <p:nvPr/>
        </p:nvSpPr>
        <p:spPr>
          <a:xfrm>
            <a:off x="10762522" y="411344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06517878-E27B-46E2-80C6-0D9BA59B9D19}"/>
              </a:ext>
            </a:extLst>
          </p:cNvPr>
          <p:cNvSpPr/>
          <p:nvPr/>
        </p:nvSpPr>
        <p:spPr>
          <a:xfrm>
            <a:off x="10307577" y="353462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77E130C0-D81C-4814-B846-1D1260DEB1ED}"/>
              </a:ext>
            </a:extLst>
          </p:cNvPr>
          <p:cNvSpPr/>
          <p:nvPr/>
        </p:nvSpPr>
        <p:spPr>
          <a:xfrm>
            <a:off x="10764025"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2B5E7D47-0FA5-4DBE-BD89-580109B32454}"/>
              </a:ext>
            </a:extLst>
          </p:cNvPr>
          <p:cNvSpPr/>
          <p:nvPr/>
        </p:nvSpPr>
        <p:spPr>
          <a:xfrm>
            <a:off x="9758701" y="410414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0002C80A-BB0A-4C41-8FA7-F8ECACDA5021}"/>
              </a:ext>
            </a:extLst>
          </p:cNvPr>
          <p:cNvSpPr/>
          <p:nvPr/>
        </p:nvSpPr>
        <p:spPr>
          <a:xfrm>
            <a:off x="11265087"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777BF33A-1A70-473A-A610-711D269464F7}"/>
              </a:ext>
            </a:extLst>
          </p:cNvPr>
          <p:cNvSpPr/>
          <p:nvPr/>
        </p:nvSpPr>
        <p:spPr>
          <a:xfrm>
            <a:off x="10278329" y="409517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itle 1">
            <a:extLst>
              <a:ext uri="{FF2B5EF4-FFF2-40B4-BE49-F238E27FC236}">
                <a16:creationId xmlns:a16="http://schemas.microsoft.com/office/drawing/2014/main" id="{1DC69812-8978-4842-A5FC-AACF669AE6A0}"/>
              </a:ext>
            </a:extLst>
          </p:cNvPr>
          <p:cNvSpPr txBox="1">
            <a:spLocks/>
          </p:cNvSpPr>
          <p:nvPr/>
        </p:nvSpPr>
        <p:spPr>
          <a:xfrm>
            <a:off x="521318" y="5449645"/>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Remember to remove the 1 ten you carried over from the tens column. Now we have enough ones to subtract 6 ones from the ones column. </a:t>
            </a:r>
          </a:p>
        </p:txBody>
      </p:sp>
      <p:cxnSp>
        <p:nvCxnSpPr>
          <p:cNvPr id="45" name="Straight Connector 44">
            <a:extLst>
              <a:ext uri="{FF2B5EF4-FFF2-40B4-BE49-F238E27FC236}">
                <a16:creationId xmlns:a16="http://schemas.microsoft.com/office/drawing/2014/main" id="{0726A44B-2C08-44B1-9F42-852D8FDE740F}"/>
              </a:ext>
            </a:extLst>
          </p:cNvPr>
          <p:cNvCxnSpPr>
            <a:cxnSpLocks/>
          </p:cNvCxnSpPr>
          <p:nvPr/>
        </p:nvCxnSpPr>
        <p:spPr>
          <a:xfrm>
            <a:off x="7835698" y="270078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87297AE9-946D-4235-8E87-22DD6DD9999C}"/>
              </a:ext>
            </a:extLst>
          </p:cNvPr>
          <p:cNvCxnSpPr>
            <a:cxnSpLocks/>
          </p:cNvCxnSpPr>
          <p:nvPr/>
        </p:nvCxnSpPr>
        <p:spPr>
          <a:xfrm flipH="1">
            <a:off x="7778751" y="272501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0226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9247 – 6125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27E42D5-B09D-4D74-88F9-BDC132555BCE}"/>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C2EAEBB6-CEB3-4C0D-B6D5-3AD8807E124E}"/>
              </a:ext>
            </a:extLst>
          </p:cNvPr>
          <p:cNvSpPr/>
          <p:nvPr/>
        </p:nvSpPr>
        <p:spPr>
          <a:xfrm>
            <a:off x="2678000"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B089CA-66D5-411B-8623-F553FFD831FD}"/>
              </a:ext>
            </a:extLst>
          </p:cNvPr>
          <p:cNvSpPr/>
          <p:nvPr/>
        </p:nvSpPr>
        <p:spPr>
          <a:xfrm>
            <a:off x="729624" y="3418138"/>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FC45B4D8-18AE-4ED4-8709-FC53A49F1E5B}"/>
              </a:ext>
            </a:extLst>
          </p:cNvPr>
          <p:cNvSpPr/>
          <p:nvPr/>
        </p:nvSpPr>
        <p:spPr>
          <a:xfrm>
            <a:off x="1766864" y="3414080"/>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8ED2E817-2563-49AC-BBA2-8C580DEC73F9}"/>
              </a:ext>
            </a:extLst>
          </p:cNvPr>
          <p:cNvSpPr/>
          <p:nvPr/>
        </p:nvSpPr>
        <p:spPr>
          <a:xfrm>
            <a:off x="1239496" y="3418137"/>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peech Bubble: Oval 55">
            <a:extLst>
              <a:ext uri="{FF2B5EF4-FFF2-40B4-BE49-F238E27FC236}">
                <a16:creationId xmlns:a16="http://schemas.microsoft.com/office/drawing/2014/main" id="{8C0E5CFA-932C-4CC1-9578-ABEC5C7168C1}"/>
              </a:ext>
            </a:extLst>
          </p:cNvPr>
          <p:cNvSpPr/>
          <p:nvPr/>
        </p:nvSpPr>
        <p:spPr>
          <a:xfrm>
            <a:off x="7205739" y="2575"/>
            <a:ext cx="3605842" cy="1844292"/>
          </a:xfrm>
          <a:prstGeom prst="wedgeEllipseCallout">
            <a:avLst>
              <a:gd name="adj1" fmla="val -61505"/>
              <a:gd name="adj2" fmla="val -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B5F506B3-5343-446D-8FF5-15894B821320}"/>
              </a:ext>
            </a:extLst>
          </p:cNvPr>
          <p:cNvSpPr/>
          <p:nvPr/>
        </p:nvSpPr>
        <p:spPr>
          <a:xfrm>
            <a:off x="9590179" y="3404495"/>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85D8E48-78FD-4ED7-8915-3E9AFA0D7C78}"/>
              </a:ext>
            </a:extLst>
          </p:cNvPr>
          <p:cNvSpPr/>
          <p:nvPr/>
        </p:nvSpPr>
        <p:spPr>
          <a:xfrm>
            <a:off x="9126338" y="3414078"/>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5DE40D00-9AA0-4C9E-98BA-319B4698139B}"/>
              </a:ext>
            </a:extLst>
          </p:cNvPr>
          <p:cNvSpPr/>
          <p:nvPr/>
        </p:nvSpPr>
        <p:spPr>
          <a:xfrm>
            <a:off x="11040531"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8603BABF-AB87-4DE2-A2EA-E5D7264A29F3}"/>
              </a:ext>
            </a:extLst>
          </p:cNvPr>
          <p:cNvSpPr/>
          <p:nvPr/>
        </p:nvSpPr>
        <p:spPr>
          <a:xfrm>
            <a:off x="10582909" y="2816709"/>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F9E11606-8DC5-490E-ADA6-FCF6FB0B739E}"/>
              </a:ext>
            </a:extLst>
          </p:cNvPr>
          <p:cNvSpPr/>
          <p:nvPr/>
        </p:nvSpPr>
        <p:spPr>
          <a:xfrm>
            <a:off x="2325343" y="3414079"/>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fontScale="925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Take away the smaller number from the greater number. Remember to always start with the ones. Then subtract the tens. Subtract the hundreds. Then subtract the </a:t>
            </a:r>
            <a:r>
              <a:rPr lang="en-GB" sz="3200" cap="none" dirty="0" err="1">
                <a:solidFill>
                  <a:schemeClr val="tx1"/>
                </a:solidFill>
                <a:latin typeface="Comic Sans MS" panose="030F0702030302020204" pitchFamily="66" charset="0"/>
              </a:rPr>
              <a:t>thousdands</a:t>
            </a:r>
            <a:r>
              <a:rPr lang="en-GB" sz="3200" cap="none" dirty="0">
                <a:solidFill>
                  <a:schemeClr val="tx1"/>
                </a:solidFill>
                <a:latin typeface="Comic Sans MS" panose="030F0702030302020204" pitchFamily="66" charset="0"/>
              </a:rPr>
              <a:t>. </a:t>
            </a:r>
          </a:p>
        </p:txBody>
      </p:sp>
      <p:sp>
        <p:nvSpPr>
          <p:cNvPr id="55" name="Title 1">
            <a:extLst>
              <a:ext uri="{FF2B5EF4-FFF2-40B4-BE49-F238E27FC236}">
                <a16:creationId xmlns:a16="http://schemas.microsoft.com/office/drawing/2014/main" id="{1F675EB7-A683-481D-AD6F-FF4970BBF343}"/>
              </a:ext>
            </a:extLst>
          </p:cNvPr>
          <p:cNvSpPr txBox="1">
            <a:spLocks/>
          </p:cNvSpPr>
          <p:nvPr/>
        </p:nvSpPr>
        <p:spPr>
          <a:xfrm>
            <a:off x="7838532" y="182261"/>
            <a:ext cx="3076131" cy="1508760"/>
          </a:xfrm>
          <a:prstGeom prst="rect">
            <a:avLst/>
          </a:prstGeom>
        </p:spPr>
        <p:txBody>
          <a:bodyPr vert="horz" lIns="91440" tIns="45720" rIns="91440" bIns="45720" rtlCol="0" anchor="ctr">
            <a:normAutofit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GB" sz="2400" cap="none" dirty="0">
                <a:solidFill>
                  <a:schemeClr val="bg1"/>
                </a:solidFill>
                <a:latin typeface="Comic Sans MS" panose="030F0702030302020204" pitchFamily="66" charset="0"/>
              </a:rPr>
              <a:t>Remember with subtraction we </a:t>
            </a:r>
            <a:r>
              <a:rPr lang="en-GB" sz="2400" b="1" cap="none" dirty="0">
                <a:solidFill>
                  <a:schemeClr val="bg1"/>
                </a:solidFill>
                <a:latin typeface="Comic Sans MS" panose="030F0702030302020204" pitchFamily="66" charset="0"/>
              </a:rPr>
              <a:t>always</a:t>
            </a:r>
            <a:r>
              <a:rPr lang="en-GB" sz="2400" cap="none" dirty="0">
                <a:solidFill>
                  <a:schemeClr val="bg1"/>
                </a:solidFill>
                <a:latin typeface="Comic Sans MS" panose="030F0702030302020204" pitchFamily="66" charset="0"/>
              </a:rPr>
              <a:t> start with the number that is greater. </a:t>
            </a:r>
          </a:p>
        </p:txBody>
      </p:sp>
      <p:cxnSp>
        <p:nvCxnSpPr>
          <p:cNvPr id="5" name="Straight Connector 4">
            <a:extLst>
              <a:ext uri="{FF2B5EF4-FFF2-40B4-BE49-F238E27FC236}">
                <a16:creationId xmlns:a16="http://schemas.microsoft.com/office/drawing/2014/main" id="{0F90E3F9-E104-41A2-AB02-417BFC06849B}"/>
              </a:ext>
            </a:extLst>
          </p:cNvPr>
          <p:cNvCxnSpPr>
            <a:cxnSpLocks/>
          </p:cNvCxnSpPr>
          <p:nvPr/>
        </p:nvCxnSpPr>
        <p:spPr>
          <a:xfrm>
            <a:off x="9590179" y="329184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7099570-3E54-4DCC-A329-B60AFE7B9518}"/>
              </a:ext>
            </a:extLst>
          </p:cNvPr>
          <p:cNvCxnSpPr>
            <a:cxnSpLocks/>
          </p:cNvCxnSpPr>
          <p:nvPr/>
        </p:nvCxnSpPr>
        <p:spPr>
          <a:xfrm>
            <a:off x="9124012" y="327474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DCD6219-45A8-40C7-8399-13766F494CEB}"/>
              </a:ext>
            </a:extLst>
          </p:cNvPr>
          <p:cNvCxnSpPr>
            <a:cxnSpLocks/>
          </p:cNvCxnSpPr>
          <p:nvPr/>
        </p:nvCxnSpPr>
        <p:spPr>
          <a:xfrm>
            <a:off x="11068169" y="270104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4918CBA-56D1-4B7F-8FE8-82D712795DBE}"/>
              </a:ext>
            </a:extLst>
          </p:cNvPr>
          <p:cNvCxnSpPr>
            <a:cxnSpLocks/>
          </p:cNvCxnSpPr>
          <p:nvPr/>
        </p:nvCxnSpPr>
        <p:spPr>
          <a:xfrm>
            <a:off x="10600110" y="270104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A1001B6-BD2D-46F7-A35E-1F9C200BEBEB}"/>
              </a:ext>
            </a:extLst>
          </p:cNvPr>
          <p:cNvCxnSpPr>
            <a:cxnSpLocks/>
          </p:cNvCxnSpPr>
          <p:nvPr/>
        </p:nvCxnSpPr>
        <p:spPr>
          <a:xfrm>
            <a:off x="10091908" y="270104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48C8D38-84BA-4157-A95D-EF7AC7C22441}"/>
              </a:ext>
            </a:extLst>
          </p:cNvPr>
          <p:cNvCxnSpPr>
            <a:cxnSpLocks/>
          </p:cNvCxnSpPr>
          <p:nvPr/>
        </p:nvCxnSpPr>
        <p:spPr>
          <a:xfrm flipH="1">
            <a:off x="10056346" y="272501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347F445-4691-4162-82AD-5CC9F92BFA29}"/>
              </a:ext>
            </a:extLst>
          </p:cNvPr>
          <p:cNvCxnSpPr>
            <a:cxnSpLocks/>
          </p:cNvCxnSpPr>
          <p:nvPr/>
        </p:nvCxnSpPr>
        <p:spPr>
          <a:xfrm flipH="1">
            <a:off x="10589273" y="270779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2B5D359-DB51-4551-B2BA-E20B12E10B87}"/>
              </a:ext>
            </a:extLst>
          </p:cNvPr>
          <p:cNvCxnSpPr>
            <a:cxnSpLocks/>
          </p:cNvCxnSpPr>
          <p:nvPr/>
        </p:nvCxnSpPr>
        <p:spPr>
          <a:xfrm flipH="1">
            <a:off x="11068169" y="273775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1C68B03-12B2-4E2B-810E-7424171570DB}"/>
              </a:ext>
            </a:extLst>
          </p:cNvPr>
          <p:cNvCxnSpPr>
            <a:cxnSpLocks/>
          </p:cNvCxnSpPr>
          <p:nvPr/>
        </p:nvCxnSpPr>
        <p:spPr>
          <a:xfrm flipH="1">
            <a:off x="9099556" y="331607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7DD15CD-076B-4D27-801D-683EF6D20271}"/>
              </a:ext>
            </a:extLst>
          </p:cNvPr>
          <p:cNvCxnSpPr>
            <a:cxnSpLocks/>
          </p:cNvCxnSpPr>
          <p:nvPr/>
        </p:nvCxnSpPr>
        <p:spPr>
          <a:xfrm flipH="1">
            <a:off x="9590179" y="331607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EAD8208-4045-474D-A326-90B93AC151B9}"/>
              </a:ext>
            </a:extLst>
          </p:cNvPr>
          <p:cNvCxnSpPr>
            <a:cxnSpLocks/>
          </p:cNvCxnSpPr>
          <p:nvPr/>
        </p:nvCxnSpPr>
        <p:spPr>
          <a:xfrm>
            <a:off x="7772480" y="270862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503FA57-6A21-4CCB-B5EB-E444E0290009}"/>
              </a:ext>
            </a:extLst>
          </p:cNvPr>
          <p:cNvCxnSpPr>
            <a:cxnSpLocks/>
          </p:cNvCxnSpPr>
          <p:nvPr/>
        </p:nvCxnSpPr>
        <p:spPr>
          <a:xfrm flipH="1">
            <a:off x="7748024" y="274995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B179645-3EC7-472F-B1C4-C5935E142844}"/>
              </a:ext>
            </a:extLst>
          </p:cNvPr>
          <p:cNvCxnSpPr>
            <a:cxnSpLocks/>
          </p:cNvCxnSpPr>
          <p:nvPr/>
        </p:nvCxnSpPr>
        <p:spPr>
          <a:xfrm>
            <a:off x="7347370" y="269642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843102D-C36C-465A-9983-C9AED8315CFA}"/>
              </a:ext>
            </a:extLst>
          </p:cNvPr>
          <p:cNvCxnSpPr>
            <a:cxnSpLocks/>
          </p:cNvCxnSpPr>
          <p:nvPr/>
        </p:nvCxnSpPr>
        <p:spPr>
          <a:xfrm flipH="1">
            <a:off x="7322914" y="273775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B296DB53-9DE7-44A8-BD4E-DBCEEE6D3EDC}"/>
              </a:ext>
            </a:extLst>
          </p:cNvPr>
          <p:cNvCxnSpPr>
            <a:cxnSpLocks/>
          </p:cNvCxnSpPr>
          <p:nvPr/>
        </p:nvCxnSpPr>
        <p:spPr>
          <a:xfrm>
            <a:off x="4168203" y="274502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5DCC12E-E4ED-48AF-B54F-293D38DC793D}"/>
              </a:ext>
            </a:extLst>
          </p:cNvPr>
          <p:cNvCxnSpPr>
            <a:cxnSpLocks/>
          </p:cNvCxnSpPr>
          <p:nvPr/>
        </p:nvCxnSpPr>
        <p:spPr>
          <a:xfrm flipH="1">
            <a:off x="4143747" y="278635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23FCEE9-39EF-43EF-A44C-CDD0565EC013}"/>
              </a:ext>
            </a:extLst>
          </p:cNvPr>
          <p:cNvCxnSpPr>
            <a:cxnSpLocks/>
          </p:cNvCxnSpPr>
          <p:nvPr/>
        </p:nvCxnSpPr>
        <p:spPr>
          <a:xfrm>
            <a:off x="2353990" y="330184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458BD48-B645-4588-B5C0-FC5DD9376036}"/>
              </a:ext>
            </a:extLst>
          </p:cNvPr>
          <p:cNvCxnSpPr>
            <a:cxnSpLocks/>
          </p:cNvCxnSpPr>
          <p:nvPr/>
        </p:nvCxnSpPr>
        <p:spPr>
          <a:xfrm flipH="1">
            <a:off x="2329534" y="3343174"/>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03B698B9-F867-4955-B7D1-0648D755EE6C}"/>
              </a:ext>
            </a:extLst>
          </p:cNvPr>
          <p:cNvCxnSpPr>
            <a:cxnSpLocks/>
          </p:cNvCxnSpPr>
          <p:nvPr/>
        </p:nvCxnSpPr>
        <p:spPr>
          <a:xfrm>
            <a:off x="1821331" y="328299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47EE2FE-00F7-4B1D-AFBF-2881D6F5A67D}"/>
              </a:ext>
            </a:extLst>
          </p:cNvPr>
          <p:cNvCxnSpPr>
            <a:cxnSpLocks/>
          </p:cNvCxnSpPr>
          <p:nvPr/>
        </p:nvCxnSpPr>
        <p:spPr>
          <a:xfrm flipH="1">
            <a:off x="1796875" y="332432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FAD89D9-B019-460E-8DD1-4673C0578394}"/>
              </a:ext>
            </a:extLst>
          </p:cNvPr>
          <p:cNvCxnSpPr>
            <a:cxnSpLocks/>
          </p:cNvCxnSpPr>
          <p:nvPr/>
        </p:nvCxnSpPr>
        <p:spPr>
          <a:xfrm>
            <a:off x="1270316" y="329016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401172C-4A19-487C-B020-3090DC7855FF}"/>
              </a:ext>
            </a:extLst>
          </p:cNvPr>
          <p:cNvCxnSpPr>
            <a:cxnSpLocks/>
          </p:cNvCxnSpPr>
          <p:nvPr/>
        </p:nvCxnSpPr>
        <p:spPr>
          <a:xfrm flipH="1">
            <a:off x="1245860" y="333150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F59BB8F-8B75-4462-8DD4-8F358659B3D1}"/>
              </a:ext>
            </a:extLst>
          </p:cNvPr>
          <p:cNvCxnSpPr>
            <a:cxnSpLocks/>
          </p:cNvCxnSpPr>
          <p:nvPr/>
        </p:nvCxnSpPr>
        <p:spPr>
          <a:xfrm>
            <a:off x="789810" y="330184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9316907-F1E3-43D6-925F-6946851C5CE1}"/>
              </a:ext>
            </a:extLst>
          </p:cNvPr>
          <p:cNvCxnSpPr>
            <a:cxnSpLocks/>
          </p:cNvCxnSpPr>
          <p:nvPr/>
        </p:nvCxnSpPr>
        <p:spPr>
          <a:xfrm flipH="1">
            <a:off x="765354" y="3343174"/>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75BE67F-85AD-4D4E-ABD1-D5895BFAF8EF}"/>
              </a:ext>
            </a:extLst>
          </p:cNvPr>
          <p:cNvCxnSpPr>
            <a:cxnSpLocks/>
          </p:cNvCxnSpPr>
          <p:nvPr/>
        </p:nvCxnSpPr>
        <p:spPr>
          <a:xfrm>
            <a:off x="2715058" y="269642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B6B1261-F7FA-4964-9210-D21A72707003}"/>
              </a:ext>
            </a:extLst>
          </p:cNvPr>
          <p:cNvCxnSpPr>
            <a:cxnSpLocks/>
          </p:cNvCxnSpPr>
          <p:nvPr/>
        </p:nvCxnSpPr>
        <p:spPr>
          <a:xfrm flipH="1">
            <a:off x="2690602" y="273775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12D06DF-1210-432D-8C76-5C589D90F2D8}"/>
              </a:ext>
            </a:extLst>
          </p:cNvPr>
          <p:cNvCxnSpPr>
            <a:cxnSpLocks/>
          </p:cNvCxnSpPr>
          <p:nvPr/>
        </p:nvCxnSpPr>
        <p:spPr>
          <a:xfrm>
            <a:off x="2224393" y="266645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D2549B0-CDB6-4D62-AC69-F2EB2B4BE9F4}"/>
              </a:ext>
            </a:extLst>
          </p:cNvPr>
          <p:cNvCxnSpPr>
            <a:cxnSpLocks/>
          </p:cNvCxnSpPr>
          <p:nvPr/>
        </p:nvCxnSpPr>
        <p:spPr>
          <a:xfrm flipH="1">
            <a:off x="2199937" y="270779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560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7942- 4156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extLst>
              <p:ext uri="{D42A27DB-BD31-4B8C-83A1-F6EECF244321}">
                <p14:modId xmlns:p14="http://schemas.microsoft.com/office/powerpoint/2010/main" val="2395597412"/>
              </p:ext>
            </p:extLst>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E50103D6-77D6-49DA-96BB-65FC290FB898}"/>
              </a:ext>
            </a:extLst>
          </p:cNvPr>
          <p:cNvPicPr>
            <a:picLocks noChangeAspect="1"/>
          </p:cNvPicPr>
          <p:nvPr/>
        </p:nvPicPr>
        <p:blipFill>
          <a:blip r:embed="rId2"/>
          <a:stretch>
            <a:fillRect/>
          </a:stretch>
        </p:blipFill>
        <p:spPr>
          <a:xfrm>
            <a:off x="11167291" y="406564"/>
            <a:ext cx="905001" cy="952633"/>
          </a:xfrm>
          <a:prstGeom prst="rect">
            <a:avLst/>
          </a:prstGeom>
        </p:spPr>
      </p:pic>
      <p:sp>
        <p:nvSpPr>
          <p:cNvPr id="24" name="Oval 23">
            <a:extLst>
              <a:ext uri="{FF2B5EF4-FFF2-40B4-BE49-F238E27FC236}">
                <a16:creationId xmlns:a16="http://schemas.microsoft.com/office/drawing/2014/main" id="{E5BA40E7-C86B-4B81-B7B4-A3892FCF2E8F}"/>
              </a:ext>
            </a:extLst>
          </p:cNvPr>
          <p:cNvSpPr/>
          <p:nvPr/>
        </p:nvSpPr>
        <p:spPr>
          <a:xfrm>
            <a:off x="2226421" y="277993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9B97D394-1DC8-42AA-BB55-84BAF9117205}"/>
              </a:ext>
            </a:extLst>
          </p:cNvPr>
          <p:cNvSpPr/>
          <p:nvPr/>
        </p:nvSpPr>
        <p:spPr>
          <a:xfrm>
            <a:off x="2719053" y="277993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BF955F3D-978E-4AAC-BFAF-077DBA7CCBCF}"/>
              </a:ext>
            </a:extLst>
          </p:cNvPr>
          <p:cNvSpPr/>
          <p:nvPr/>
        </p:nvSpPr>
        <p:spPr>
          <a:xfrm>
            <a:off x="72962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8D0445A-B2F2-4926-8F21-280423874A9F}"/>
              </a:ext>
            </a:extLst>
          </p:cNvPr>
          <p:cNvSpPr/>
          <p:nvPr/>
        </p:nvSpPr>
        <p:spPr>
          <a:xfrm>
            <a:off x="122708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0AAB5D0-BB1B-48C6-B3C0-32D45C57188D}"/>
              </a:ext>
            </a:extLst>
          </p:cNvPr>
          <p:cNvSpPr/>
          <p:nvPr/>
        </p:nvSpPr>
        <p:spPr>
          <a:xfrm>
            <a:off x="4653067" y="27799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C0B82493-6961-4948-BFF1-8BFCAB8349FA}"/>
              </a:ext>
            </a:extLst>
          </p:cNvPr>
          <p:cNvSpPr/>
          <p:nvPr/>
        </p:nvSpPr>
        <p:spPr>
          <a:xfrm>
            <a:off x="5163376"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4F075D3C-FFEC-43A5-9008-3E3D9E5FE3FC}"/>
              </a:ext>
            </a:extLst>
          </p:cNvPr>
          <p:cNvSpPr/>
          <p:nvPr/>
        </p:nvSpPr>
        <p:spPr>
          <a:xfrm>
            <a:off x="5713766" y="279267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D53696E-7173-4BB3-A7F2-FCCB60ED6999}"/>
              </a:ext>
            </a:extLst>
          </p:cNvPr>
          <p:cNvSpPr/>
          <p:nvPr/>
        </p:nvSpPr>
        <p:spPr>
          <a:xfrm>
            <a:off x="3616192" y="329366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9C020DF5-0D60-4776-B510-CC6540F3A2FC}"/>
              </a:ext>
            </a:extLst>
          </p:cNvPr>
          <p:cNvSpPr/>
          <p:nvPr/>
        </p:nvSpPr>
        <p:spPr>
          <a:xfrm>
            <a:off x="4122064" y="328419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8BF10BA1-990F-4386-A054-9C6C3E68CD98}"/>
              </a:ext>
            </a:extLst>
          </p:cNvPr>
          <p:cNvSpPr/>
          <p:nvPr/>
        </p:nvSpPr>
        <p:spPr>
          <a:xfrm>
            <a:off x="4653067" y="327783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ADB9F3AD-73FC-4EA8-A7D4-4C156908C00D}"/>
              </a:ext>
            </a:extLst>
          </p:cNvPr>
          <p:cNvSpPr/>
          <p:nvPr/>
        </p:nvSpPr>
        <p:spPr>
          <a:xfrm>
            <a:off x="5189755" y="325404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Rounded Corners 55">
            <a:extLst>
              <a:ext uri="{FF2B5EF4-FFF2-40B4-BE49-F238E27FC236}">
                <a16:creationId xmlns:a16="http://schemas.microsoft.com/office/drawing/2014/main" id="{14B8112B-4FEC-45B1-B19E-7D1702444392}"/>
              </a:ext>
            </a:extLst>
          </p:cNvPr>
          <p:cNvSpPr/>
          <p:nvPr/>
        </p:nvSpPr>
        <p:spPr>
          <a:xfrm>
            <a:off x="9158383" y="340044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AEB229FD-759B-4C2A-8E52-97D2FD49F94B}"/>
              </a:ext>
            </a:extLst>
          </p:cNvPr>
          <p:cNvSpPr/>
          <p:nvPr/>
        </p:nvSpPr>
        <p:spPr>
          <a:xfrm>
            <a:off x="9246674" y="409728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AEB447C0-19F7-4D09-95E1-839095F83A15}"/>
              </a:ext>
            </a:extLst>
          </p:cNvPr>
          <p:cNvSpPr/>
          <p:nvPr/>
        </p:nvSpPr>
        <p:spPr>
          <a:xfrm>
            <a:off x="9786176" y="352118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C9EBF477-7752-438B-A599-BFFEC0A5F991}"/>
              </a:ext>
            </a:extLst>
          </p:cNvPr>
          <p:cNvSpPr/>
          <p:nvPr/>
        </p:nvSpPr>
        <p:spPr>
          <a:xfrm>
            <a:off x="11263677" y="4089933"/>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40072B68-37EC-4D3C-A542-481051A1A923}"/>
              </a:ext>
            </a:extLst>
          </p:cNvPr>
          <p:cNvSpPr/>
          <p:nvPr/>
        </p:nvSpPr>
        <p:spPr>
          <a:xfrm>
            <a:off x="9246674" y="3528532"/>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826C38BE-C247-4DCC-87CC-189A82424DB8}"/>
              </a:ext>
            </a:extLst>
          </p:cNvPr>
          <p:cNvSpPr/>
          <p:nvPr/>
        </p:nvSpPr>
        <p:spPr>
          <a:xfrm>
            <a:off x="10762522" y="411344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06517878-E27B-46E2-80C6-0D9BA59B9D19}"/>
              </a:ext>
            </a:extLst>
          </p:cNvPr>
          <p:cNvSpPr/>
          <p:nvPr/>
        </p:nvSpPr>
        <p:spPr>
          <a:xfrm>
            <a:off x="10307577" y="353462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77E130C0-D81C-4814-B846-1D1260DEB1ED}"/>
              </a:ext>
            </a:extLst>
          </p:cNvPr>
          <p:cNvSpPr/>
          <p:nvPr/>
        </p:nvSpPr>
        <p:spPr>
          <a:xfrm>
            <a:off x="10764025"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2B5E7D47-0FA5-4DBE-BD89-580109B32454}"/>
              </a:ext>
            </a:extLst>
          </p:cNvPr>
          <p:cNvSpPr/>
          <p:nvPr/>
        </p:nvSpPr>
        <p:spPr>
          <a:xfrm>
            <a:off x="9758701" y="410414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0002C80A-BB0A-4C41-8FA7-F8ECACDA5021}"/>
              </a:ext>
            </a:extLst>
          </p:cNvPr>
          <p:cNvSpPr/>
          <p:nvPr/>
        </p:nvSpPr>
        <p:spPr>
          <a:xfrm>
            <a:off x="11265087"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777BF33A-1A70-473A-A610-711D269464F7}"/>
              </a:ext>
            </a:extLst>
          </p:cNvPr>
          <p:cNvSpPr/>
          <p:nvPr/>
        </p:nvSpPr>
        <p:spPr>
          <a:xfrm>
            <a:off x="10278329" y="409517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itle 1">
            <a:extLst>
              <a:ext uri="{FF2B5EF4-FFF2-40B4-BE49-F238E27FC236}">
                <a16:creationId xmlns:a16="http://schemas.microsoft.com/office/drawing/2014/main" id="{3D5BE301-7717-4D95-B27C-FEE60A732E86}"/>
              </a:ext>
            </a:extLst>
          </p:cNvPr>
          <p:cNvSpPr txBox="1">
            <a:spLocks/>
          </p:cNvSpPr>
          <p:nvPr/>
        </p:nvSpPr>
        <p:spPr>
          <a:xfrm>
            <a:off x="473303" y="5428299"/>
            <a:ext cx="11323482" cy="1508760"/>
          </a:xfrm>
          <a:prstGeom prst="rect">
            <a:avLst/>
          </a:prstGeom>
        </p:spPr>
        <p:txBody>
          <a:bodyPr vert="horz" lIns="91440" tIns="45720" rIns="91440" bIns="45720" rtlCol="0" anchor="ctr">
            <a:normAutofit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2800" cap="none" dirty="0">
                <a:solidFill>
                  <a:schemeClr val="tx1"/>
                </a:solidFill>
                <a:latin typeface="Comic Sans MS" panose="030F0702030302020204" pitchFamily="66" charset="0"/>
              </a:rPr>
              <a:t>Now we can begin the subtraction. Subtract 6 ones from the new amount of 12 ones. Then subtract the tens… but let’s look… we do not have enough tens to subtract 5 tens. We need to carry 1 hundred into the tens column. </a:t>
            </a:r>
          </a:p>
        </p:txBody>
      </p:sp>
      <p:cxnSp>
        <p:nvCxnSpPr>
          <p:cNvPr id="47" name="Straight Connector 46">
            <a:extLst>
              <a:ext uri="{FF2B5EF4-FFF2-40B4-BE49-F238E27FC236}">
                <a16:creationId xmlns:a16="http://schemas.microsoft.com/office/drawing/2014/main" id="{30039B1A-F420-498B-A3AD-5BA5B8AF99C3}"/>
              </a:ext>
            </a:extLst>
          </p:cNvPr>
          <p:cNvCxnSpPr>
            <a:cxnSpLocks/>
          </p:cNvCxnSpPr>
          <p:nvPr/>
        </p:nvCxnSpPr>
        <p:spPr>
          <a:xfrm>
            <a:off x="11339097" y="39812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22088AE-6978-4B2C-AAAE-4B00A6BA64DA}"/>
              </a:ext>
            </a:extLst>
          </p:cNvPr>
          <p:cNvCxnSpPr>
            <a:cxnSpLocks/>
          </p:cNvCxnSpPr>
          <p:nvPr/>
        </p:nvCxnSpPr>
        <p:spPr>
          <a:xfrm flipH="1">
            <a:off x="11282150" y="40055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2BCA762-BC41-4551-BA59-E91364D791DF}"/>
              </a:ext>
            </a:extLst>
          </p:cNvPr>
          <p:cNvCxnSpPr>
            <a:cxnSpLocks/>
          </p:cNvCxnSpPr>
          <p:nvPr/>
        </p:nvCxnSpPr>
        <p:spPr>
          <a:xfrm>
            <a:off x="10815938" y="40059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435272A-8DF0-44C9-8309-DF1C3B36E7A3}"/>
              </a:ext>
            </a:extLst>
          </p:cNvPr>
          <p:cNvCxnSpPr>
            <a:cxnSpLocks/>
          </p:cNvCxnSpPr>
          <p:nvPr/>
        </p:nvCxnSpPr>
        <p:spPr>
          <a:xfrm flipH="1">
            <a:off x="10758991" y="40301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09B933C-F7B3-4BBE-ADF7-2D324DC354BB}"/>
              </a:ext>
            </a:extLst>
          </p:cNvPr>
          <p:cNvCxnSpPr>
            <a:cxnSpLocks/>
          </p:cNvCxnSpPr>
          <p:nvPr/>
        </p:nvCxnSpPr>
        <p:spPr>
          <a:xfrm>
            <a:off x="9277713" y="398863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765805E-7A5A-4FFA-9856-D8B600478E5B}"/>
              </a:ext>
            </a:extLst>
          </p:cNvPr>
          <p:cNvCxnSpPr>
            <a:cxnSpLocks/>
          </p:cNvCxnSpPr>
          <p:nvPr/>
        </p:nvCxnSpPr>
        <p:spPr>
          <a:xfrm flipH="1">
            <a:off x="9220766" y="401287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AFE7F30-2227-4A5E-96B7-F17CAB0724BC}"/>
              </a:ext>
            </a:extLst>
          </p:cNvPr>
          <p:cNvCxnSpPr>
            <a:cxnSpLocks/>
          </p:cNvCxnSpPr>
          <p:nvPr/>
        </p:nvCxnSpPr>
        <p:spPr>
          <a:xfrm>
            <a:off x="10322070" y="396199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B417ABF-6CB6-48BA-B22B-22EA30D7BC08}"/>
              </a:ext>
            </a:extLst>
          </p:cNvPr>
          <p:cNvCxnSpPr>
            <a:cxnSpLocks/>
          </p:cNvCxnSpPr>
          <p:nvPr/>
        </p:nvCxnSpPr>
        <p:spPr>
          <a:xfrm flipH="1">
            <a:off x="10265123" y="398623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0390694-0078-458C-9815-E491540BE55A}"/>
              </a:ext>
            </a:extLst>
          </p:cNvPr>
          <p:cNvCxnSpPr>
            <a:cxnSpLocks/>
          </p:cNvCxnSpPr>
          <p:nvPr/>
        </p:nvCxnSpPr>
        <p:spPr>
          <a:xfrm>
            <a:off x="9814700" y="403043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C434922-9C95-470B-A757-B45F7CE1059B}"/>
              </a:ext>
            </a:extLst>
          </p:cNvPr>
          <p:cNvCxnSpPr>
            <a:cxnSpLocks/>
          </p:cNvCxnSpPr>
          <p:nvPr/>
        </p:nvCxnSpPr>
        <p:spPr>
          <a:xfrm flipH="1">
            <a:off x="9757753" y="4054667"/>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011BE7D-FAE9-46D6-9133-A5D2A0532290}"/>
              </a:ext>
            </a:extLst>
          </p:cNvPr>
          <p:cNvCxnSpPr>
            <a:cxnSpLocks/>
          </p:cNvCxnSpPr>
          <p:nvPr/>
        </p:nvCxnSpPr>
        <p:spPr>
          <a:xfrm>
            <a:off x="11315642" y="345420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9BF1B8-E4F0-4B73-B30F-45A27D0DE687}"/>
              </a:ext>
            </a:extLst>
          </p:cNvPr>
          <p:cNvCxnSpPr>
            <a:cxnSpLocks/>
          </p:cNvCxnSpPr>
          <p:nvPr/>
        </p:nvCxnSpPr>
        <p:spPr>
          <a:xfrm flipH="1">
            <a:off x="11258695" y="347843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0" name="Speech Bubble: Rectangle with Corners Rounded 69">
            <a:extLst>
              <a:ext uri="{FF2B5EF4-FFF2-40B4-BE49-F238E27FC236}">
                <a16:creationId xmlns:a16="http://schemas.microsoft.com/office/drawing/2014/main" id="{7500651B-F070-40E4-846C-A4BBF7B7F043}"/>
              </a:ext>
            </a:extLst>
          </p:cNvPr>
          <p:cNvSpPr/>
          <p:nvPr/>
        </p:nvSpPr>
        <p:spPr>
          <a:xfrm>
            <a:off x="7409054" y="16688"/>
            <a:ext cx="3737317" cy="1826331"/>
          </a:xfrm>
          <a:prstGeom prst="wedgeRoundRectCallout">
            <a:avLst>
              <a:gd name="adj1" fmla="val 999"/>
              <a:gd name="adj2" fmla="val 60189"/>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077F2326-B99B-42C5-BA80-A99733E89A90}"/>
              </a:ext>
            </a:extLst>
          </p:cNvPr>
          <p:cNvSpPr/>
          <p:nvPr/>
        </p:nvSpPr>
        <p:spPr>
          <a:xfrm>
            <a:off x="7657293" y="72505"/>
            <a:ext cx="3301336" cy="1754326"/>
          </a:xfrm>
          <a:prstGeom prst="rect">
            <a:avLst/>
          </a:prstGeom>
        </p:spPr>
        <p:txBody>
          <a:bodyPr wrap="square">
            <a:spAutoFit/>
          </a:bodyPr>
          <a:lstStyle/>
          <a:p>
            <a:pPr algn="just"/>
            <a:r>
              <a:rPr lang="en-GB" dirty="0">
                <a:solidFill>
                  <a:srgbClr val="7030A0"/>
                </a:solidFill>
                <a:latin typeface="Comic Sans MS" panose="030F0702030302020204" pitchFamily="66" charset="0"/>
              </a:rPr>
              <a:t>If you are using drawings, cross out number you are subtracting. Or, if you are using concrete materials, remove the correct number from each place value. </a:t>
            </a:r>
          </a:p>
        </p:txBody>
      </p:sp>
    </p:spTree>
    <p:extLst>
      <p:ext uri="{BB962C8B-B14F-4D97-AF65-F5344CB8AC3E}">
        <p14:creationId xmlns:p14="http://schemas.microsoft.com/office/powerpoint/2010/main" val="4251605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7942- 4156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E50103D6-77D6-49DA-96BB-65FC290FB898}"/>
              </a:ext>
            </a:extLst>
          </p:cNvPr>
          <p:cNvPicPr>
            <a:picLocks noChangeAspect="1"/>
          </p:cNvPicPr>
          <p:nvPr/>
        </p:nvPicPr>
        <p:blipFill>
          <a:blip r:embed="rId2"/>
          <a:stretch>
            <a:fillRect/>
          </a:stretch>
        </p:blipFill>
        <p:spPr>
          <a:xfrm>
            <a:off x="11167291" y="406564"/>
            <a:ext cx="905001" cy="952633"/>
          </a:xfrm>
          <a:prstGeom prst="rect">
            <a:avLst/>
          </a:prstGeom>
        </p:spPr>
      </p:pic>
      <p:sp>
        <p:nvSpPr>
          <p:cNvPr id="24" name="Oval 23">
            <a:extLst>
              <a:ext uri="{FF2B5EF4-FFF2-40B4-BE49-F238E27FC236}">
                <a16:creationId xmlns:a16="http://schemas.microsoft.com/office/drawing/2014/main" id="{E5BA40E7-C86B-4B81-B7B4-A3892FCF2E8F}"/>
              </a:ext>
            </a:extLst>
          </p:cNvPr>
          <p:cNvSpPr/>
          <p:nvPr/>
        </p:nvSpPr>
        <p:spPr>
          <a:xfrm>
            <a:off x="2226421" y="277993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9B97D394-1DC8-42AA-BB55-84BAF9117205}"/>
              </a:ext>
            </a:extLst>
          </p:cNvPr>
          <p:cNvSpPr/>
          <p:nvPr/>
        </p:nvSpPr>
        <p:spPr>
          <a:xfrm>
            <a:off x="2719053" y="277993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BF955F3D-978E-4AAC-BFAF-077DBA7CCBCF}"/>
              </a:ext>
            </a:extLst>
          </p:cNvPr>
          <p:cNvSpPr/>
          <p:nvPr/>
        </p:nvSpPr>
        <p:spPr>
          <a:xfrm>
            <a:off x="72962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8D0445A-B2F2-4926-8F21-280423874A9F}"/>
              </a:ext>
            </a:extLst>
          </p:cNvPr>
          <p:cNvSpPr/>
          <p:nvPr/>
        </p:nvSpPr>
        <p:spPr>
          <a:xfrm>
            <a:off x="122708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0AAB5D0-BB1B-48C6-B3C0-32D45C57188D}"/>
              </a:ext>
            </a:extLst>
          </p:cNvPr>
          <p:cNvSpPr/>
          <p:nvPr/>
        </p:nvSpPr>
        <p:spPr>
          <a:xfrm>
            <a:off x="4653067" y="27799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C0B82493-6961-4948-BFF1-8BFCAB8349FA}"/>
              </a:ext>
            </a:extLst>
          </p:cNvPr>
          <p:cNvSpPr/>
          <p:nvPr/>
        </p:nvSpPr>
        <p:spPr>
          <a:xfrm>
            <a:off x="5163376"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4F075D3C-FFEC-43A5-9008-3E3D9E5FE3FC}"/>
              </a:ext>
            </a:extLst>
          </p:cNvPr>
          <p:cNvSpPr/>
          <p:nvPr/>
        </p:nvSpPr>
        <p:spPr>
          <a:xfrm>
            <a:off x="5713766" y="279267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D53696E-7173-4BB3-A7F2-FCCB60ED6999}"/>
              </a:ext>
            </a:extLst>
          </p:cNvPr>
          <p:cNvSpPr/>
          <p:nvPr/>
        </p:nvSpPr>
        <p:spPr>
          <a:xfrm>
            <a:off x="3616192" y="329366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9C020DF5-0D60-4776-B510-CC6540F3A2FC}"/>
              </a:ext>
            </a:extLst>
          </p:cNvPr>
          <p:cNvSpPr/>
          <p:nvPr/>
        </p:nvSpPr>
        <p:spPr>
          <a:xfrm>
            <a:off x="4122064" y="328419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8BF10BA1-990F-4386-A054-9C6C3E68CD98}"/>
              </a:ext>
            </a:extLst>
          </p:cNvPr>
          <p:cNvSpPr/>
          <p:nvPr/>
        </p:nvSpPr>
        <p:spPr>
          <a:xfrm>
            <a:off x="4653067" y="327783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Rounded Corners 55">
            <a:extLst>
              <a:ext uri="{FF2B5EF4-FFF2-40B4-BE49-F238E27FC236}">
                <a16:creationId xmlns:a16="http://schemas.microsoft.com/office/drawing/2014/main" id="{14B8112B-4FEC-45B1-B19E-7D1702444392}"/>
              </a:ext>
            </a:extLst>
          </p:cNvPr>
          <p:cNvSpPr/>
          <p:nvPr/>
        </p:nvSpPr>
        <p:spPr>
          <a:xfrm>
            <a:off x="9158383" y="340044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Rounded Corners 69">
            <a:extLst>
              <a:ext uri="{FF2B5EF4-FFF2-40B4-BE49-F238E27FC236}">
                <a16:creationId xmlns:a16="http://schemas.microsoft.com/office/drawing/2014/main" id="{DCBAE9B2-6278-43D8-B290-1D4129713B18}"/>
              </a:ext>
            </a:extLst>
          </p:cNvPr>
          <p:cNvSpPr/>
          <p:nvPr/>
        </p:nvSpPr>
        <p:spPr>
          <a:xfrm>
            <a:off x="5073998" y="3158909"/>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AEB229FD-759B-4C2A-8E52-97D2FD49F94B}"/>
              </a:ext>
            </a:extLst>
          </p:cNvPr>
          <p:cNvSpPr/>
          <p:nvPr/>
        </p:nvSpPr>
        <p:spPr>
          <a:xfrm>
            <a:off x="9246674" y="409728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AEB447C0-19F7-4D09-95E1-839095F83A15}"/>
              </a:ext>
            </a:extLst>
          </p:cNvPr>
          <p:cNvSpPr/>
          <p:nvPr/>
        </p:nvSpPr>
        <p:spPr>
          <a:xfrm>
            <a:off x="9786176" y="352118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C9EBF477-7752-438B-A599-BFFEC0A5F991}"/>
              </a:ext>
            </a:extLst>
          </p:cNvPr>
          <p:cNvSpPr/>
          <p:nvPr/>
        </p:nvSpPr>
        <p:spPr>
          <a:xfrm>
            <a:off x="11263677" y="4089933"/>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ADB9F3AD-73FC-4EA8-A7D4-4C156908C00D}"/>
              </a:ext>
            </a:extLst>
          </p:cNvPr>
          <p:cNvSpPr/>
          <p:nvPr/>
        </p:nvSpPr>
        <p:spPr>
          <a:xfrm>
            <a:off x="5189755" y="325404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40072B68-37EC-4D3C-A542-481051A1A923}"/>
              </a:ext>
            </a:extLst>
          </p:cNvPr>
          <p:cNvSpPr/>
          <p:nvPr/>
        </p:nvSpPr>
        <p:spPr>
          <a:xfrm>
            <a:off x="9246674" y="3528532"/>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826C38BE-C247-4DCC-87CC-189A82424DB8}"/>
              </a:ext>
            </a:extLst>
          </p:cNvPr>
          <p:cNvSpPr/>
          <p:nvPr/>
        </p:nvSpPr>
        <p:spPr>
          <a:xfrm>
            <a:off x="10762522" y="411344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06517878-E27B-46E2-80C6-0D9BA59B9D19}"/>
              </a:ext>
            </a:extLst>
          </p:cNvPr>
          <p:cNvSpPr/>
          <p:nvPr/>
        </p:nvSpPr>
        <p:spPr>
          <a:xfrm>
            <a:off x="10307577" y="353462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77E130C0-D81C-4814-B846-1D1260DEB1ED}"/>
              </a:ext>
            </a:extLst>
          </p:cNvPr>
          <p:cNvSpPr/>
          <p:nvPr/>
        </p:nvSpPr>
        <p:spPr>
          <a:xfrm>
            <a:off x="10764025"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2B5E7D47-0FA5-4DBE-BD89-580109B32454}"/>
              </a:ext>
            </a:extLst>
          </p:cNvPr>
          <p:cNvSpPr/>
          <p:nvPr/>
        </p:nvSpPr>
        <p:spPr>
          <a:xfrm>
            <a:off x="9758701" y="410414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0002C80A-BB0A-4C41-8FA7-F8ECACDA5021}"/>
              </a:ext>
            </a:extLst>
          </p:cNvPr>
          <p:cNvSpPr/>
          <p:nvPr/>
        </p:nvSpPr>
        <p:spPr>
          <a:xfrm>
            <a:off x="11265087"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777BF33A-1A70-473A-A610-711D269464F7}"/>
              </a:ext>
            </a:extLst>
          </p:cNvPr>
          <p:cNvSpPr/>
          <p:nvPr/>
        </p:nvSpPr>
        <p:spPr>
          <a:xfrm>
            <a:off x="10278329" y="409517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itle 1">
            <a:extLst>
              <a:ext uri="{FF2B5EF4-FFF2-40B4-BE49-F238E27FC236}">
                <a16:creationId xmlns:a16="http://schemas.microsoft.com/office/drawing/2014/main" id="{3D5BE301-7717-4D95-B27C-FEE60A732E86}"/>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2800" cap="none" dirty="0">
                <a:solidFill>
                  <a:schemeClr val="tx1"/>
                </a:solidFill>
                <a:latin typeface="Comic Sans MS" panose="030F0702030302020204" pitchFamily="66" charset="0"/>
              </a:rPr>
              <a:t>Carry 1 hundred into the tens column. Remember this will change to 10 tens because 1 hundred= 10 tens. </a:t>
            </a:r>
          </a:p>
        </p:txBody>
      </p:sp>
      <p:cxnSp>
        <p:nvCxnSpPr>
          <p:cNvPr id="47" name="Straight Connector 46">
            <a:extLst>
              <a:ext uri="{FF2B5EF4-FFF2-40B4-BE49-F238E27FC236}">
                <a16:creationId xmlns:a16="http://schemas.microsoft.com/office/drawing/2014/main" id="{30039B1A-F420-498B-A3AD-5BA5B8AF99C3}"/>
              </a:ext>
            </a:extLst>
          </p:cNvPr>
          <p:cNvCxnSpPr>
            <a:cxnSpLocks/>
          </p:cNvCxnSpPr>
          <p:nvPr/>
        </p:nvCxnSpPr>
        <p:spPr>
          <a:xfrm>
            <a:off x="11339097" y="39812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22088AE-6978-4B2C-AAAE-4B00A6BA64DA}"/>
              </a:ext>
            </a:extLst>
          </p:cNvPr>
          <p:cNvCxnSpPr>
            <a:cxnSpLocks/>
          </p:cNvCxnSpPr>
          <p:nvPr/>
        </p:nvCxnSpPr>
        <p:spPr>
          <a:xfrm flipH="1">
            <a:off x="11282150" y="40055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2BCA762-BC41-4551-BA59-E91364D791DF}"/>
              </a:ext>
            </a:extLst>
          </p:cNvPr>
          <p:cNvCxnSpPr>
            <a:cxnSpLocks/>
          </p:cNvCxnSpPr>
          <p:nvPr/>
        </p:nvCxnSpPr>
        <p:spPr>
          <a:xfrm>
            <a:off x="10815938" y="40059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435272A-8DF0-44C9-8309-DF1C3B36E7A3}"/>
              </a:ext>
            </a:extLst>
          </p:cNvPr>
          <p:cNvCxnSpPr>
            <a:cxnSpLocks/>
          </p:cNvCxnSpPr>
          <p:nvPr/>
        </p:nvCxnSpPr>
        <p:spPr>
          <a:xfrm flipH="1">
            <a:off x="10758991" y="40301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09B933C-F7B3-4BBE-ADF7-2D324DC354BB}"/>
              </a:ext>
            </a:extLst>
          </p:cNvPr>
          <p:cNvCxnSpPr>
            <a:cxnSpLocks/>
          </p:cNvCxnSpPr>
          <p:nvPr/>
        </p:nvCxnSpPr>
        <p:spPr>
          <a:xfrm>
            <a:off x="9277713" y="398863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765805E-7A5A-4FFA-9856-D8B600478E5B}"/>
              </a:ext>
            </a:extLst>
          </p:cNvPr>
          <p:cNvCxnSpPr>
            <a:cxnSpLocks/>
          </p:cNvCxnSpPr>
          <p:nvPr/>
        </p:nvCxnSpPr>
        <p:spPr>
          <a:xfrm flipH="1">
            <a:off x="9220766" y="401287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AFE7F30-2227-4A5E-96B7-F17CAB0724BC}"/>
              </a:ext>
            </a:extLst>
          </p:cNvPr>
          <p:cNvCxnSpPr>
            <a:cxnSpLocks/>
          </p:cNvCxnSpPr>
          <p:nvPr/>
        </p:nvCxnSpPr>
        <p:spPr>
          <a:xfrm>
            <a:off x="10322070" y="396199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B417ABF-6CB6-48BA-B22B-22EA30D7BC08}"/>
              </a:ext>
            </a:extLst>
          </p:cNvPr>
          <p:cNvCxnSpPr>
            <a:cxnSpLocks/>
          </p:cNvCxnSpPr>
          <p:nvPr/>
        </p:nvCxnSpPr>
        <p:spPr>
          <a:xfrm flipH="1">
            <a:off x="10265123" y="398623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0390694-0078-458C-9815-E491540BE55A}"/>
              </a:ext>
            </a:extLst>
          </p:cNvPr>
          <p:cNvCxnSpPr>
            <a:cxnSpLocks/>
          </p:cNvCxnSpPr>
          <p:nvPr/>
        </p:nvCxnSpPr>
        <p:spPr>
          <a:xfrm>
            <a:off x="9814700" y="403043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C434922-9C95-470B-A757-B45F7CE1059B}"/>
              </a:ext>
            </a:extLst>
          </p:cNvPr>
          <p:cNvCxnSpPr>
            <a:cxnSpLocks/>
          </p:cNvCxnSpPr>
          <p:nvPr/>
        </p:nvCxnSpPr>
        <p:spPr>
          <a:xfrm flipH="1">
            <a:off x="9757753" y="4054667"/>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011BE7D-FAE9-46D6-9133-A5D2A0532290}"/>
              </a:ext>
            </a:extLst>
          </p:cNvPr>
          <p:cNvCxnSpPr>
            <a:cxnSpLocks/>
          </p:cNvCxnSpPr>
          <p:nvPr/>
        </p:nvCxnSpPr>
        <p:spPr>
          <a:xfrm>
            <a:off x="11315642" y="345420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9BF1B8-E4F0-4B73-B30F-45A27D0DE687}"/>
              </a:ext>
            </a:extLst>
          </p:cNvPr>
          <p:cNvCxnSpPr>
            <a:cxnSpLocks/>
          </p:cNvCxnSpPr>
          <p:nvPr/>
        </p:nvCxnSpPr>
        <p:spPr>
          <a:xfrm flipH="1">
            <a:off x="11258695" y="347843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B3EDF77B-815B-445B-BDB7-7F458DF4D5F8}"/>
              </a:ext>
            </a:extLst>
          </p:cNvPr>
          <p:cNvCxnSpPr>
            <a:cxnSpLocks/>
          </p:cNvCxnSpPr>
          <p:nvPr/>
        </p:nvCxnSpPr>
        <p:spPr>
          <a:xfrm>
            <a:off x="5646868" y="3568444"/>
            <a:ext cx="743084" cy="7421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2" name="Rectangle: Rounded Corners 71">
            <a:extLst>
              <a:ext uri="{FF2B5EF4-FFF2-40B4-BE49-F238E27FC236}">
                <a16:creationId xmlns:a16="http://schemas.microsoft.com/office/drawing/2014/main" id="{435E998F-8B8D-4BED-86E6-FDD06709A0A5}"/>
              </a:ext>
            </a:extLst>
          </p:cNvPr>
          <p:cNvSpPr/>
          <p:nvPr/>
        </p:nvSpPr>
        <p:spPr>
          <a:xfrm>
            <a:off x="6341815" y="330007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793E02B4-EBD5-4028-AFF7-8CB6CD73B092}"/>
              </a:ext>
            </a:extLst>
          </p:cNvPr>
          <p:cNvSpPr/>
          <p:nvPr/>
        </p:nvSpPr>
        <p:spPr>
          <a:xfrm>
            <a:off x="6445200" y="341807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BFA8C382-1AED-4FF0-A17A-448D8ADAA4CA}"/>
              </a:ext>
            </a:extLst>
          </p:cNvPr>
          <p:cNvSpPr/>
          <p:nvPr/>
        </p:nvSpPr>
        <p:spPr>
          <a:xfrm>
            <a:off x="6902663" y="340442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E31C97A4-4287-4B11-87B8-4889886AA9A4}"/>
              </a:ext>
            </a:extLst>
          </p:cNvPr>
          <p:cNvSpPr/>
          <p:nvPr/>
        </p:nvSpPr>
        <p:spPr>
          <a:xfrm>
            <a:off x="7399947" y="343457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a:extLst>
              <a:ext uri="{FF2B5EF4-FFF2-40B4-BE49-F238E27FC236}">
                <a16:creationId xmlns:a16="http://schemas.microsoft.com/office/drawing/2014/main" id="{444C32AA-1A71-497D-BF7C-C576F6DD2C40}"/>
              </a:ext>
            </a:extLst>
          </p:cNvPr>
          <p:cNvSpPr/>
          <p:nvPr/>
        </p:nvSpPr>
        <p:spPr>
          <a:xfrm>
            <a:off x="7906956" y="3378158"/>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EAA8A218-B84D-4FFE-992A-CE78CF8C4DC7}"/>
              </a:ext>
            </a:extLst>
          </p:cNvPr>
          <p:cNvSpPr/>
          <p:nvPr/>
        </p:nvSpPr>
        <p:spPr>
          <a:xfrm>
            <a:off x="8383923" y="3378157"/>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a:extLst>
              <a:ext uri="{FF2B5EF4-FFF2-40B4-BE49-F238E27FC236}">
                <a16:creationId xmlns:a16="http://schemas.microsoft.com/office/drawing/2014/main" id="{4057811E-BEC0-4645-9EA5-E3E89A6D93BD}"/>
              </a:ext>
            </a:extLst>
          </p:cNvPr>
          <p:cNvSpPr/>
          <p:nvPr/>
        </p:nvSpPr>
        <p:spPr>
          <a:xfrm>
            <a:off x="6443814" y="392210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a:extLst>
              <a:ext uri="{FF2B5EF4-FFF2-40B4-BE49-F238E27FC236}">
                <a16:creationId xmlns:a16="http://schemas.microsoft.com/office/drawing/2014/main" id="{D6FD3AF5-69C6-49A6-8495-B25746C3676C}"/>
              </a:ext>
            </a:extLst>
          </p:cNvPr>
          <p:cNvSpPr/>
          <p:nvPr/>
        </p:nvSpPr>
        <p:spPr>
          <a:xfrm>
            <a:off x="6922747" y="3925056"/>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Oval 79">
            <a:extLst>
              <a:ext uri="{FF2B5EF4-FFF2-40B4-BE49-F238E27FC236}">
                <a16:creationId xmlns:a16="http://schemas.microsoft.com/office/drawing/2014/main" id="{39846359-38C2-42DB-8783-A613811874BC}"/>
              </a:ext>
            </a:extLst>
          </p:cNvPr>
          <p:cNvSpPr/>
          <p:nvPr/>
        </p:nvSpPr>
        <p:spPr>
          <a:xfrm>
            <a:off x="7399947" y="391153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Oval 80">
            <a:extLst>
              <a:ext uri="{FF2B5EF4-FFF2-40B4-BE49-F238E27FC236}">
                <a16:creationId xmlns:a16="http://schemas.microsoft.com/office/drawing/2014/main" id="{0B618106-C618-433C-8915-2238AF303041}"/>
              </a:ext>
            </a:extLst>
          </p:cNvPr>
          <p:cNvSpPr/>
          <p:nvPr/>
        </p:nvSpPr>
        <p:spPr>
          <a:xfrm>
            <a:off x="7906956" y="391080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Oval 81">
            <a:extLst>
              <a:ext uri="{FF2B5EF4-FFF2-40B4-BE49-F238E27FC236}">
                <a16:creationId xmlns:a16="http://schemas.microsoft.com/office/drawing/2014/main" id="{EF7E9206-32BF-4928-A655-79FEAFC43C25}"/>
              </a:ext>
            </a:extLst>
          </p:cNvPr>
          <p:cNvSpPr/>
          <p:nvPr/>
        </p:nvSpPr>
        <p:spPr>
          <a:xfrm>
            <a:off x="8384980" y="3899745"/>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84915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7942- 4156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E50103D6-77D6-49DA-96BB-65FC290FB898}"/>
              </a:ext>
            </a:extLst>
          </p:cNvPr>
          <p:cNvPicPr>
            <a:picLocks noChangeAspect="1"/>
          </p:cNvPicPr>
          <p:nvPr/>
        </p:nvPicPr>
        <p:blipFill>
          <a:blip r:embed="rId2"/>
          <a:stretch>
            <a:fillRect/>
          </a:stretch>
        </p:blipFill>
        <p:spPr>
          <a:xfrm>
            <a:off x="11167291" y="406564"/>
            <a:ext cx="905001" cy="952633"/>
          </a:xfrm>
          <a:prstGeom prst="rect">
            <a:avLst/>
          </a:prstGeom>
        </p:spPr>
      </p:pic>
      <p:sp>
        <p:nvSpPr>
          <p:cNvPr id="24" name="Oval 23">
            <a:extLst>
              <a:ext uri="{FF2B5EF4-FFF2-40B4-BE49-F238E27FC236}">
                <a16:creationId xmlns:a16="http://schemas.microsoft.com/office/drawing/2014/main" id="{E5BA40E7-C86B-4B81-B7B4-A3892FCF2E8F}"/>
              </a:ext>
            </a:extLst>
          </p:cNvPr>
          <p:cNvSpPr/>
          <p:nvPr/>
        </p:nvSpPr>
        <p:spPr>
          <a:xfrm>
            <a:off x="2226421" y="277993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9B97D394-1DC8-42AA-BB55-84BAF9117205}"/>
              </a:ext>
            </a:extLst>
          </p:cNvPr>
          <p:cNvSpPr/>
          <p:nvPr/>
        </p:nvSpPr>
        <p:spPr>
          <a:xfrm>
            <a:off x="2719053" y="277993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BF955F3D-978E-4AAC-BFAF-077DBA7CCBCF}"/>
              </a:ext>
            </a:extLst>
          </p:cNvPr>
          <p:cNvSpPr/>
          <p:nvPr/>
        </p:nvSpPr>
        <p:spPr>
          <a:xfrm>
            <a:off x="72962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8D0445A-B2F2-4926-8F21-280423874A9F}"/>
              </a:ext>
            </a:extLst>
          </p:cNvPr>
          <p:cNvSpPr/>
          <p:nvPr/>
        </p:nvSpPr>
        <p:spPr>
          <a:xfrm>
            <a:off x="122708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0AAB5D0-BB1B-48C6-B3C0-32D45C57188D}"/>
              </a:ext>
            </a:extLst>
          </p:cNvPr>
          <p:cNvSpPr/>
          <p:nvPr/>
        </p:nvSpPr>
        <p:spPr>
          <a:xfrm>
            <a:off x="4653067" y="27799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C0B82493-6961-4948-BFF1-8BFCAB8349FA}"/>
              </a:ext>
            </a:extLst>
          </p:cNvPr>
          <p:cNvSpPr/>
          <p:nvPr/>
        </p:nvSpPr>
        <p:spPr>
          <a:xfrm>
            <a:off x="5163376"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4F075D3C-FFEC-43A5-9008-3E3D9E5FE3FC}"/>
              </a:ext>
            </a:extLst>
          </p:cNvPr>
          <p:cNvSpPr/>
          <p:nvPr/>
        </p:nvSpPr>
        <p:spPr>
          <a:xfrm>
            <a:off x="5713766" y="279267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D53696E-7173-4BB3-A7F2-FCCB60ED6999}"/>
              </a:ext>
            </a:extLst>
          </p:cNvPr>
          <p:cNvSpPr/>
          <p:nvPr/>
        </p:nvSpPr>
        <p:spPr>
          <a:xfrm>
            <a:off x="3616192" y="329366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9C020DF5-0D60-4776-B510-CC6540F3A2FC}"/>
              </a:ext>
            </a:extLst>
          </p:cNvPr>
          <p:cNvSpPr/>
          <p:nvPr/>
        </p:nvSpPr>
        <p:spPr>
          <a:xfrm>
            <a:off x="4122064" y="328419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8BF10BA1-990F-4386-A054-9C6C3E68CD98}"/>
              </a:ext>
            </a:extLst>
          </p:cNvPr>
          <p:cNvSpPr/>
          <p:nvPr/>
        </p:nvSpPr>
        <p:spPr>
          <a:xfrm>
            <a:off x="4653067" y="327783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Rounded Corners 55">
            <a:extLst>
              <a:ext uri="{FF2B5EF4-FFF2-40B4-BE49-F238E27FC236}">
                <a16:creationId xmlns:a16="http://schemas.microsoft.com/office/drawing/2014/main" id="{14B8112B-4FEC-45B1-B19E-7D1702444392}"/>
              </a:ext>
            </a:extLst>
          </p:cNvPr>
          <p:cNvSpPr/>
          <p:nvPr/>
        </p:nvSpPr>
        <p:spPr>
          <a:xfrm>
            <a:off x="9158383" y="340044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Rounded Corners 69">
            <a:extLst>
              <a:ext uri="{FF2B5EF4-FFF2-40B4-BE49-F238E27FC236}">
                <a16:creationId xmlns:a16="http://schemas.microsoft.com/office/drawing/2014/main" id="{DCBAE9B2-6278-43D8-B290-1D4129713B18}"/>
              </a:ext>
            </a:extLst>
          </p:cNvPr>
          <p:cNvSpPr/>
          <p:nvPr/>
        </p:nvSpPr>
        <p:spPr>
          <a:xfrm>
            <a:off x="5073998" y="3158909"/>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AEB229FD-759B-4C2A-8E52-97D2FD49F94B}"/>
              </a:ext>
            </a:extLst>
          </p:cNvPr>
          <p:cNvSpPr/>
          <p:nvPr/>
        </p:nvSpPr>
        <p:spPr>
          <a:xfrm>
            <a:off x="9246674" y="409728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AEB447C0-19F7-4D09-95E1-839095F83A15}"/>
              </a:ext>
            </a:extLst>
          </p:cNvPr>
          <p:cNvSpPr/>
          <p:nvPr/>
        </p:nvSpPr>
        <p:spPr>
          <a:xfrm>
            <a:off x="9786176" y="352118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C9EBF477-7752-438B-A599-BFFEC0A5F991}"/>
              </a:ext>
            </a:extLst>
          </p:cNvPr>
          <p:cNvSpPr/>
          <p:nvPr/>
        </p:nvSpPr>
        <p:spPr>
          <a:xfrm>
            <a:off x="11263677" y="4089933"/>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ADB9F3AD-73FC-4EA8-A7D4-4C156908C00D}"/>
              </a:ext>
            </a:extLst>
          </p:cNvPr>
          <p:cNvSpPr/>
          <p:nvPr/>
        </p:nvSpPr>
        <p:spPr>
          <a:xfrm>
            <a:off x="5189755" y="325404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40072B68-37EC-4D3C-A542-481051A1A923}"/>
              </a:ext>
            </a:extLst>
          </p:cNvPr>
          <p:cNvSpPr/>
          <p:nvPr/>
        </p:nvSpPr>
        <p:spPr>
          <a:xfrm>
            <a:off x="9246674" y="3528532"/>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826C38BE-C247-4DCC-87CC-189A82424DB8}"/>
              </a:ext>
            </a:extLst>
          </p:cNvPr>
          <p:cNvSpPr/>
          <p:nvPr/>
        </p:nvSpPr>
        <p:spPr>
          <a:xfrm>
            <a:off x="10762522" y="411344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06517878-E27B-46E2-80C6-0D9BA59B9D19}"/>
              </a:ext>
            </a:extLst>
          </p:cNvPr>
          <p:cNvSpPr/>
          <p:nvPr/>
        </p:nvSpPr>
        <p:spPr>
          <a:xfrm>
            <a:off x="10307577" y="353462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77E130C0-D81C-4814-B846-1D1260DEB1ED}"/>
              </a:ext>
            </a:extLst>
          </p:cNvPr>
          <p:cNvSpPr/>
          <p:nvPr/>
        </p:nvSpPr>
        <p:spPr>
          <a:xfrm>
            <a:off x="10764025"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2B5E7D47-0FA5-4DBE-BD89-580109B32454}"/>
              </a:ext>
            </a:extLst>
          </p:cNvPr>
          <p:cNvSpPr/>
          <p:nvPr/>
        </p:nvSpPr>
        <p:spPr>
          <a:xfrm>
            <a:off x="9758701" y="410414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0002C80A-BB0A-4C41-8FA7-F8ECACDA5021}"/>
              </a:ext>
            </a:extLst>
          </p:cNvPr>
          <p:cNvSpPr/>
          <p:nvPr/>
        </p:nvSpPr>
        <p:spPr>
          <a:xfrm>
            <a:off x="11265087"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777BF33A-1A70-473A-A610-711D269464F7}"/>
              </a:ext>
            </a:extLst>
          </p:cNvPr>
          <p:cNvSpPr/>
          <p:nvPr/>
        </p:nvSpPr>
        <p:spPr>
          <a:xfrm>
            <a:off x="10278329" y="409517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itle 1">
            <a:extLst>
              <a:ext uri="{FF2B5EF4-FFF2-40B4-BE49-F238E27FC236}">
                <a16:creationId xmlns:a16="http://schemas.microsoft.com/office/drawing/2014/main" id="{3D5BE301-7717-4D95-B27C-FEE60A732E86}"/>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2800" cap="none" dirty="0">
                <a:solidFill>
                  <a:schemeClr val="tx1"/>
                </a:solidFill>
                <a:latin typeface="Comic Sans MS" panose="030F0702030302020204" pitchFamily="66" charset="0"/>
              </a:rPr>
              <a:t>Now, remember to remove the 1 hundred you carried into the tens column. </a:t>
            </a:r>
          </a:p>
        </p:txBody>
      </p:sp>
      <p:cxnSp>
        <p:nvCxnSpPr>
          <p:cNvPr id="47" name="Straight Connector 46">
            <a:extLst>
              <a:ext uri="{FF2B5EF4-FFF2-40B4-BE49-F238E27FC236}">
                <a16:creationId xmlns:a16="http://schemas.microsoft.com/office/drawing/2014/main" id="{30039B1A-F420-498B-A3AD-5BA5B8AF99C3}"/>
              </a:ext>
            </a:extLst>
          </p:cNvPr>
          <p:cNvCxnSpPr>
            <a:cxnSpLocks/>
          </p:cNvCxnSpPr>
          <p:nvPr/>
        </p:nvCxnSpPr>
        <p:spPr>
          <a:xfrm>
            <a:off x="11339097" y="39812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22088AE-6978-4B2C-AAAE-4B00A6BA64DA}"/>
              </a:ext>
            </a:extLst>
          </p:cNvPr>
          <p:cNvCxnSpPr>
            <a:cxnSpLocks/>
          </p:cNvCxnSpPr>
          <p:nvPr/>
        </p:nvCxnSpPr>
        <p:spPr>
          <a:xfrm flipH="1">
            <a:off x="11282150" y="40055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2BCA762-BC41-4551-BA59-E91364D791DF}"/>
              </a:ext>
            </a:extLst>
          </p:cNvPr>
          <p:cNvCxnSpPr>
            <a:cxnSpLocks/>
          </p:cNvCxnSpPr>
          <p:nvPr/>
        </p:nvCxnSpPr>
        <p:spPr>
          <a:xfrm>
            <a:off x="10815938" y="40059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435272A-8DF0-44C9-8309-DF1C3B36E7A3}"/>
              </a:ext>
            </a:extLst>
          </p:cNvPr>
          <p:cNvCxnSpPr>
            <a:cxnSpLocks/>
          </p:cNvCxnSpPr>
          <p:nvPr/>
        </p:nvCxnSpPr>
        <p:spPr>
          <a:xfrm flipH="1">
            <a:off x="10758991" y="40301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09B933C-F7B3-4BBE-ADF7-2D324DC354BB}"/>
              </a:ext>
            </a:extLst>
          </p:cNvPr>
          <p:cNvCxnSpPr>
            <a:cxnSpLocks/>
          </p:cNvCxnSpPr>
          <p:nvPr/>
        </p:nvCxnSpPr>
        <p:spPr>
          <a:xfrm>
            <a:off x="9277713" y="398863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765805E-7A5A-4FFA-9856-D8B600478E5B}"/>
              </a:ext>
            </a:extLst>
          </p:cNvPr>
          <p:cNvCxnSpPr>
            <a:cxnSpLocks/>
          </p:cNvCxnSpPr>
          <p:nvPr/>
        </p:nvCxnSpPr>
        <p:spPr>
          <a:xfrm flipH="1">
            <a:off x="9220766" y="401287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AFE7F30-2227-4A5E-96B7-F17CAB0724BC}"/>
              </a:ext>
            </a:extLst>
          </p:cNvPr>
          <p:cNvCxnSpPr>
            <a:cxnSpLocks/>
          </p:cNvCxnSpPr>
          <p:nvPr/>
        </p:nvCxnSpPr>
        <p:spPr>
          <a:xfrm>
            <a:off x="10322070" y="396199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B417ABF-6CB6-48BA-B22B-22EA30D7BC08}"/>
              </a:ext>
            </a:extLst>
          </p:cNvPr>
          <p:cNvCxnSpPr>
            <a:cxnSpLocks/>
          </p:cNvCxnSpPr>
          <p:nvPr/>
        </p:nvCxnSpPr>
        <p:spPr>
          <a:xfrm flipH="1">
            <a:off x="10265123" y="398623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0390694-0078-458C-9815-E491540BE55A}"/>
              </a:ext>
            </a:extLst>
          </p:cNvPr>
          <p:cNvCxnSpPr>
            <a:cxnSpLocks/>
          </p:cNvCxnSpPr>
          <p:nvPr/>
        </p:nvCxnSpPr>
        <p:spPr>
          <a:xfrm>
            <a:off x="9814700" y="403043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C434922-9C95-470B-A757-B45F7CE1059B}"/>
              </a:ext>
            </a:extLst>
          </p:cNvPr>
          <p:cNvCxnSpPr>
            <a:cxnSpLocks/>
          </p:cNvCxnSpPr>
          <p:nvPr/>
        </p:nvCxnSpPr>
        <p:spPr>
          <a:xfrm flipH="1">
            <a:off x="9757753" y="4054667"/>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011BE7D-FAE9-46D6-9133-A5D2A0532290}"/>
              </a:ext>
            </a:extLst>
          </p:cNvPr>
          <p:cNvCxnSpPr>
            <a:cxnSpLocks/>
          </p:cNvCxnSpPr>
          <p:nvPr/>
        </p:nvCxnSpPr>
        <p:spPr>
          <a:xfrm>
            <a:off x="11315642" y="345420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9BF1B8-E4F0-4B73-B30F-45A27D0DE687}"/>
              </a:ext>
            </a:extLst>
          </p:cNvPr>
          <p:cNvCxnSpPr>
            <a:cxnSpLocks/>
          </p:cNvCxnSpPr>
          <p:nvPr/>
        </p:nvCxnSpPr>
        <p:spPr>
          <a:xfrm flipH="1">
            <a:off x="11258695" y="347843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Rectangle: Rounded Corners 71">
            <a:extLst>
              <a:ext uri="{FF2B5EF4-FFF2-40B4-BE49-F238E27FC236}">
                <a16:creationId xmlns:a16="http://schemas.microsoft.com/office/drawing/2014/main" id="{435E998F-8B8D-4BED-86E6-FDD06709A0A5}"/>
              </a:ext>
            </a:extLst>
          </p:cNvPr>
          <p:cNvSpPr/>
          <p:nvPr/>
        </p:nvSpPr>
        <p:spPr>
          <a:xfrm>
            <a:off x="6341815" y="330007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793E02B4-EBD5-4028-AFF7-8CB6CD73B092}"/>
              </a:ext>
            </a:extLst>
          </p:cNvPr>
          <p:cNvSpPr/>
          <p:nvPr/>
        </p:nvSpPr>
        <p:spPr>
          <a:xfrm>
            <a:off x="6445200" y="341807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BFA8C382-1AED-4FF0-A17A-448D8ADAA4CA}"/>
              </a:ext>
            </a:extLst>
          </p:cNvPr>
          <p:cNvSpPr/>
          <p:nvPr/>
        </p:nvSpPr>
        <p:spPr>
          <a:xfrm>
            <a:off x="6902663" y="340442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E31C97A4-4287-4B11-87B8-4889886AA9A4}"/>
              </a:ext>
            </a:extLst>
          </p:cNvPr>
          <p:cNvSpPr/>
          <p:nvPr/>
        </p:nvSpPr>
        <p:spPr>
          <a:xfrm>
            <a:off x="7399947" y="343457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a:extLst>
              <a:ext uri="{FF2B5EF4-FFF2-40B4-BE49-F238E27FC236}">
                <a16:creationId xmlns:a16="http://schemas.microsoft.com/office/drawing/2014/main" id="{444C32AA-1A71-497D-BF7C-C576F6DD2C40}"/>
              </a:ext>
            </a:extLst>
          </p:cNvPr>
          <p:cNvSpPr/>
          <p:nvPr/>
        </p:nvSpPr>
        <p:spPr>
          <a:xfrm>
            <a:off x="7906956" y="3378158"/>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EAA8A218-B84D-4FFE-992A-CE78CF8C4DC7}"/>
              </a:ext>
            </a:extLst>
          </p:cNvPr>
          <p:cNvSpPr/>
          <p:nvPr/>
        </p:nvSpPr>
        <p:spPr>
          <a:xfrm>
            <a:off x="8383923" y="3378157"/>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a:extLst>
              <a:ext uri="{FF2B5EF4-FFF2-40B4-BE49-F238E27FC236}">
                <a16:creationId xmlns:a16="http://schemas.microsoft.com/office/drawing/2014/main" id="{4057811E-BEC0-4645-9EA5-E3E89A6D93BD}"/>
              </a:ext>
            </a:extLst>
          </p:cNvPr>
          <p:cNvSpPr/>
          <p:nvPr/>
        </p:nvSpPr>
        <p:spPr>
          <a:xfrm>
            <a:off x="6443814" y="392210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a:extLst>
              <a:ext uri="{FF2B5EF4-FFF2-40B4-BE49-F238E27FC236}">
                <a16:creationId xmlns:a16="http://schemas.microsoft.com/office/drawing/2014/main" id="{D6FD3AF5-69C6-49A6-8495-B25746C3676C}"/>
              </a:ext>
            </a:extLst>
          </p:cNvPr>
          <p:cNvSpPr/>
          <p:nvPr/>
        </p:nvSpPr>
        <p:spPr>
          <a:xfrm>
            <a:off x="6922747" y="3925056"/>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Oval 79">
            <a:extLst>
              <a:ext uri="{FF2B5EF4-FFF2-40B4-BE49-F238E27FC236}">
                <a16:creationId xmlns:a16="http://schemas.microsoft.com/office/drawing/2014/main" id="{39846359-38C2-42DB-8783-A613811874BC}"/>
              </a:ext>
            </a:extLst>
          </p:cNvPr>
          <p:cNvSpPr/>
          <p:nvPr/>
        </p:nvSpPr>
        <p:spPr>
          <a:xfrm>
            <a:off x="7399947" y="391153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Oval 80">
            <a:extLst>
              <a:ext uri="{FF2B5EF4-FFF2-40B4-BE49-F238E27FC236}">
                <a16:creationId xmlns:a16="http://schemas.microsoft.com/office/drawing/2014/main" id="{0B618106-C618-433C-8915-2238AF303041}"/>
              </a:ext>
            </a:extLst>
          </p:cNvPr>
          <p:cNvSpPr/>
          <p:nvPr/>
        </p:nvSpPr>
        <p:spPr>
          <a:xfrm>
            <a:off x="7906956" y="391080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Oval 81">
            <a:extLst>
              <a:ext uri="{FF2B5EF4-FFF2-40B4-BE49-F238E27FC236}">
                <a16:creationId xmlns:a16="http://schemas.microsoft.com/office/drawing/2014/main" id="{EF7E9206-32BF-4928-A655-79FEAFC43C25}"/>
              </a:ext>
            </a:extLst>
          </p:cNvPr>
          <p:cNvSpPr/>
          <p:nvPr/>
        </p:nvSpPr>
        <p:spPr>
          <a:xfrm>
            <a:off x="8384980" y="3899745"/>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3" name="Straight Connector 82">
            <a:extLst>
              <a:ext uri="{FF2B5EF4-FFF2-40B4-BE49-F238E27FC236}">
                <a16:creationId xmlns:a16="http://schemas.microsoft.com/office/drawing/2014/main" id="{9922EAD1-933B-4951-9F5B-F5EA7C2D7F8B}"/>
              </a:ext>
            </a:extLst>
          </p:cNvPr>
          <p:cNvCxnSpPr>
            <a:cxnSpLocks/>
          </p:cNvCxnSpPr>
          <p:nvPr/>
        </p:nvCxnSpPr>
        <p:spPr>
          <a:xfrm>
            <a:off x="5252130" y="319873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1E41CB56-F25B-4B98-9CFF-3B6F238A3557}"/>
              </a:ext>
            </a:extLst>
          </p:cNvPr>
          <p:cNvCxnSpPr>
            <a:cxnSpLocks/>
          </p:cNvCxnSpPr>
          <p:nvPr/>
        </p:nvCxnSpPr>
        <p:spPr>
          <a:xfrm flipH="1">
            <a:off x="5195183" y="322296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86804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7942- 4156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E50103D6-77D6-49DA-96BB-65FC290FB898}"/>
              </a:ext>
            </a:extLst>
          </p:cNvPr>
          <p:cNvPicPr>
            <a:picLocks noChangeAspect="1"/>
          </p:cNvPicPr>
          <p:nvPr/>
        </p:nvPicPr>
        <p:blipFill>
          <a:blip r:embed="rId2"/>
          <a:stretch>
            <a:fillRect/>
          </a:stretch>
        </p:blipFill>
        <p:spPr>
          <a:xfrm>
            <a:off x="11167291" y="406564"/>
            <a:ext cx="905001" cy="952633"/>
          </a:xfrm>
          <a:prstGeom prst="rect">
            <a:avLst/>
          </a:prstGeom>
        </p:spPr>
      </p:pic>
      <p:sp>
        <p:nvSpPr>
          <p:cNvPr id="24" name="Oval 23">
            <a:extLst>
              <a:ext uri="{FF2B5EF4-FFF2-40B4-BE49-F238E27FC236}">
                <a16:creationId xmlns:a16="http://schemas.microsoft.com/office/drawing/2014/main" id="{E5BA40E7-C86B-4B81-B7B4-A3892FCF2E8F}"/>
              </a:ext>
            </a:extLst>
          </p:cNvPr>
          <p:cNvSpPr/>
          <p:nvPr/>
        </p:nvSpPr>
        <p:spPr>
          <a:xfrm>
            <a:off x="2226421" y="277993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9B97D394-1DC8-42AA-BB55-84BAF9117205}"/>
              </a:ext>
            </a:extLst>
          </p:cNvPr>
          <p:cNvSpPr/>
          <p:nvPr/>
        </p:nvSpPr>
        <p:spPr>
          <a:xfrm>
            <a:off x="2719053" y="277993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BF955F3D-978E-4AAC-BFAF-077DBA7CCBCF}"/>
              </a:ext>
            </a:extLst>
          </p:cNvPr>
          <p:cNvSpPr/>
          <p:nvPr/>
        </p:nvSpPr>
        <p:spPr>
          <a:xfrm>
            <a:off x="72962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8D0445A-B2F2-4926-8F21-280423874A9F}"/>
              </a:ext>
            </a:extLst>
          </p:cNvPr>
          <p:cNvSpPr/>
          <p:nvPr/>
        </p:nvSpPr>
        <p:spPr>
          <a:xfrm>
            <a:off x="122708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0AAB5D0-BB1B-48C6-B3C0-32D45C57188D}"/>
              </a:ext>
            </a:extLst>
          </p:cNvPr>
          <p:cNvSpPr/>
          <p:nvPr/>
        </p:nvSpPr>
        <p:spPr>
          <a:xfrm>
            <a:off x="4653067" y="27799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C0B82493-6961-4948-BFF1-8BFCAB8349FA}"/>
              </a:ext>
            </a:extLst>
          </p:cNvPr>
          <p:cNvSpPr/>
          <p:nvPr/>
        </p:nvSpPr>
        <p:spPr>
          <a:xfrm>
            <a:off x="5163376"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4F075D3C-FFEC-43A5-9008-3E3D9E5FE3FC}"/>
              </a:ext>
            </a:extLst>
          </p:cNvPr>
          <p:cNvSpPr/>
          <p:nvPr/>
        </p:nvSpPr>
        <p:spPr>
          <a:xfrm>
            <a:off x="5713766" y="279267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D53696E-7173-4BB3-A7F2-FCCB60ED6999}"/>
              </a:ext>
            </a:extLst>
          </p:cNvPr>
          <p:cNvSpPr/>
          <p:nvPr/>
        </p:nvSpPr>
        <p:spPr>
          <a:xfrm>
            <a:off x="3616192" y="329366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9C020DF5-0D60-4776-B510-CC6540F3A2FC}"/>
              </a:ext>
            </a:extLst>
          </p:cNvPr>
          <p:cNvSpPr/>
          <p:nvPr/>
        </p:nvSpPr>
        <p:spPr>
          <a:xfrm>
            <a:off x="4122064" y="328419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8BF10BA1-990F-4386-A054-9C6C3E68CD98}"/>
              </a:ext>
            </a:extLst>
          </p:cNvPr>
          <p:cNvSpPr/>
          <p:nvPr/>
        </p:nvSpPr>
        <p:spPr>
          <a:xfrm>
            <a:off x="4653067" y="327783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Rounded Corners 55">
            <a:extLst>
              <a:ext uri="{FF2B5EF4-FFF2-40B4-BE49-F238E27FC236}">
                <a16:creationId xmlns:a16="http://schemas.microsoft.com/office/drawing/2014/main" id="{14B8112B-4FEC-45B1-B19E-7D1702444392}"/>
              </a:ext>
            </a:extLst>
          </p:cNvPr>
          <p:cNvSpPr/>
          <p:nvPr/>
        </p:nvSpPr>
        <p:spPr>
          <a:xfrm>
            <a:off x="9158383" y="340044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AEB229FD-759B-4C2A-8E52-97D2FD49F94B}"/>
              </a:ext>
            </a:extLst>
          </p:cNvPr>
          <p:cNvSpPr/>
          <p:nvPr/>
        </p:nvSpPr>
        <p:spPr>
          <a:xfrm>
            <a:off x="9246674" y="409728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AEB447C0-19F7-4D09-95E1-839095F83A15}"/>
              </a:ext>
            </a:extLst>
          </p:cNvPr>
          <p:cNvSpPr/>
          <p:nvPr/>
        </p:nvSpPr>
        <p:spPr>
          <a:xfrm>
            <a:off x="9786176" y="352118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C9EBF477-7752-438B-A599-BFFEC0A5F991}"/>
              </a:ext>
            </a:extLst>
          </p:cNvPr>
          <p:cNvSpPr/>
          <p:nvPr/>
        </p:nvSpPr>
        <p:spPr>
          <a:xfrm>
            <a:off x="11263677" y="4089933"/>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40072B68-37EC-4D3C-A542-481051A1A923}"/>
              </a:ext>
            </a:extLst>
          </p:cNvPr>
          <p:cNvSpPr/>
          <p:nvPr/>
        </p:nvSpPr>
        <p:spPr>
          <a:xfrm>
            <a:off x="9246674" y="3528532"/>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826C38BE-C247-4DCC-87CC-189A82424DB8}"/>
              </a:ext>
            </a:extLst>
          </p:cNvPr>
          <p:cNvSpPr/>
          <p:nvPr/>
        </p:nvSpPr>
        <p:spPr>
          <a:xfrm>
            <a:off x="10762522" y="411344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06517878-E27B-46E2-80C6-0D9BA59B9D19}"/>
              </a:ext>
            </a:extLst>
          </p:cNvPr>
          <p:cNvSpPr/>
          <p:nvPr/>
        </p:nvSpPr>
        <p:spPr>
          <a:xfrm>
            <a:off x="10307577" y="353462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77E130C0-D81C-4814-B846-1D1260DEB1ED}"/>
              </a:ext>
            </a:extLst>
          </p:cNvPr>
          <p:cNvSpPr/>
          <p:nvPr/>
        </p:nvSpPr>
        <p:spPr>
          <a:xfrm>
            <a:off x="10764025"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2B5E7D47-0FA5-4DBE-BD89-580109B32454}"/>
              </a:ext>
            </a:extLst>
          </p:cNvPr>
          <p:cNvSpPr/>
          <p:nvPr/>
        </p:nvSpPr>
        <p:spPr>
          <a:xfrm>
            <a:off x="9758701" y="410414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0002C80A-BB0A-4C41-8FA7-F8ECACDA5021}"/>
              </a:ext>
            </a:extLst>
          </p:cNvPr>
          <p:cNvSpPr/>
          <p:nvPr/>
        </p:nvSpPr>
        <p:spPr>
          <a:xfrm>
            <a:off x="11265087"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777BF33A-1A70-473A-A610-711D269464F7}"/>
              </a:ext>
            </a:extLst>
          </p:cNvPr>
          <p:cNvSpPr/>
          <p:nvPr/>
        </p:nvSpPr>
        <p:spPr>
          <a:xfrm>
            <a:off x="10278329" y="409517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itle 1">
            <a:extLst>
              <a:ext uri="{FF2B5EF4-FFF2-40B4-BE49-F238E27FC236}">
                <a16:creationId xmlns:a16="http://schemas.microsoft.com/office/drawing/2014/main" id="{3D5BE301-7717-4D95-B27C-FEE60A732E86}"/>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2800" cap="none" dirty="0">
                <a:solidFill>
                  <a:schemeClr val="tx1"/>
                </a:solidFill>
                <a:latin typeface="Comic Sans MS" panose="030F0702030302020204" pitchFamily="66" charset="0"/>
              </a:rPr>
              <a:t>Let’s continue with the subtraction. We need to subtract 5 tens from our new amount of 13 tens. </a:t>
            </a:r>
          </a:p>
        </p:txBody>
      </p:sp>
      <p:cxnSp>
        <p:nvCxnSpPr>
          <p:cNvPr id="47" name="Straight Connector 46">
            <a:extLst>
              <a:ext uri="{FF2B5EF4-FFF2-40B4-BE49-F238E27FC236}">
                <a16:creationId xmlns:a16="http://schemas.microsoft.com/office/drawing/2014/main" id="{30039B1A-F420-498B-A3AD-5BA5B8AF99C3}"/>
              </a:ext>
            </a:extLst>
          </p:cNvPr>
          <p:cNvCxnSpPr>
            <a:cxnSpLocks/>
          </p:cNvCxnSpPr>
          <p:nvPr/>
        </p:nvCxnSpPr>
        <p:spPr>
          <a:xfrm>
            <a:off x="11339097" y="39812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22088AE-6978-4B2C-AAAE-4B00A6BA64DA}"/>
              </a:ext>
            </a:extLst>
          </p:cNvPr>
          <p:cNvCxnSpPr>
            <a:cxnSpLocks/>
          </p:cNvCxnSpPr>
          <p:nvPr/>
        </p:nvCxnSpPr>
        <p:spPr>
          <a:xfrm flipH="1">
            <a:off x="11282150" y="40055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2BCA762-BC41-4551-BA59-E91364D791DF}"/>
              </a:ext>
            </a:extLst>
          </p:cNvPr>
          <p:cNvCxnSpPr>
            <a:cxnSpLocks/>
          </p:cNvCxnSpPr>
          <p:nvPr/>
        </p:nvCxnSpPr>
        <p:spPr>
          <a:xfrm>
            <a:off x="10815938" y="40059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435272A-8DF0-44C9-8309-DF1C3B36E7A3}"/>
              </a:ext>
            </a:extLst>
          </p:cNvPr>
          <p:cNvCxnSpPr>
            <a:cxnSpLocks/>
          </p:cNvCxnSpPr>
          <p:nvPr/>
        </p:nvCxnSpPr>
        <p:spPr>
          <a:xfrm flipH="1">
            <a:off x="10758991" y="40301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09B933C-F7B3-4BBE-ADF7-2D324DC354BB}"/>
              </a:ext>
            </a:extLst>
          </p:cNvPr>
          <p:cNvCxnSpPr>
            <a:cxnSpLocks/>
          </p:cNvCxnSpPr>
          <p:nvPr/>
        </p:nvCxnSpPr>
        <p:spPr>
          <a:xfrm>
            <a:off x="9277713" y="398863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765805E-7A5A-4FFA-9856-D8B600478E5B}"/>
              </a:ext>
            </a:extLst>
          </p:cNvPr>
          <p:cNvCxnSpPr>
            <a:cxnSpLocks/>
          </p:cNvCxnSpPr>
          <p:nvPr/>
        </p:nvCxnSpPr>
        <p:spPr>
          <a:xfrm flipH="1">
            <a:off x="9220766" y="401287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AFE7F30-2227-4A5E-96B7-F17CAB0724BC}"/>
              </a:ext>
            </a:extLst>
          </p:cNvPr>
          <p:cNvCxnSpPr>
            <a:cxnSpLocks/>
          </p:cNvCxnSpPr>
          <p:nvPr/>
        </p:nvCxnSpPr>
        <p:spPr>
          <a:xfrm>
            <a:off x="10322070" y="396199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B417ABF-6CB6-48BA-B22B-22EA30D7BC08}"/>
              </a:ext>
            </a:extLst>
          </p:cNvPr>
          <p:cNvCxnSpPr>
            <a:cxnSpLocks/>
          </p:cNvCxnSpPr>
          <p:nvPr/>
        </p:nvCxnSpPr>
        <p:spPr>
          <a:xfrm flipH="1">
            <a:off x="10265123" y="398623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0390694-0078-458C-9815-E491540BE55A}"/>
              </a:ext>
            </a:extLst>
          </p:cNvPr>
          <p:cNvCxnSpPr>
            <a:cxnSpLocks/>
          </p:cNvCxnSpPr>
          <p:nvPr/>
        </p:nvCxnSpPr>
        <p:spPr>
          <a:xfrm>
            <a:off x="9814700" y="403043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C434922-9C95-470B-A757-B45F7CE1059B}"/>
              </a:ext>
            </a:extLst>
          </p:cNvPr>
          <p:cNvCxnSpPr>
            <a:cxnSpLocks/>
          </p:cNvCxnSpPr>
          <p:nvPr/>
        </p:nvCxnSpPr>
        <p:spPr>
          <a:xfrm flipH="1">
            <a:off x="9757753" y="4054667"/>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011BE7D-FAE9-46D6-9133-A5D2A0532290}"/>
              </a:ext>
            </a:extLst>
          </p:cNvPr>
          <p:cNvCxnSpPr>
            <a:cxnSpLocks/>
          </p:cNvCxnSpPr>
          <p:nvPr/>
        </p:nvCxnSpPr>
        <p:spPr>
          <a:xfrm>
            <a:off x="11315642" y="345420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9BF1B8-E4F0-4B73-B30F-45A27D0DE687}"/>
              </a:ext>
            </a:extLst>
          </p:cNvPr>
          <p:cNvCxnSpPr>
            <a:cxnSpLocks/>
          </p:cNvCxnSpPr>
          <p:nvPr/>
        </p:nvCxnSpPr>
        <p:spPr>
          <a:xfrm flipH="1">
            <a:off x="11258695" y="347843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Rectangle: Rounded Corners 71">
            <a:extLst>
              <a:ext uri="{FF2B5EF4-FFF2-40B4-BE49-F238E27FC236}">
                <a16:creationId xmlns:a16="http://schemas.microsoft.com/office/drawing/2014/main" id="{435E998F-8B8D-4BED-86E6-FDD06709A0A5}"/>
              </a:ext>
            </a:extLst>
          </p:cNvPr>
          <p:cNvSpPr/>
          <p:nvPr/>
        </p:nvSpPr>
        <p:spPr>
          <a:xfrm>
            <a:off x="6341815" y="330007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793E02B4-EBD5-4028-AFF7-8CB6CD73B092}"/>
              </a:ext>
            </a:extLst>
          </p:cNvPr>
          <p:cNvSpPr/>
          <p:nvPr/>
        </p:nvSpPr>
        <p:spPr>
          <a:xfrm>
            <a:off x="6445200" y="341807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BFA8C382-1AED-4FF0-A17A-448D8ADAA4CA}"/>
              </a:ext>
            </a:extLst>
          </p:cNvPr>
          <p:cNvSpPr/>
          <p:nvPr/>
        </p:nvSpPr>
        <p:spPr>
          <a:xfrm>
            <a:off x="6902663" y="340442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E31C97A4-4287-4B11-87B8-4889886AA9A4}"/>
              </a:ext>
            </a:extLst>
          </p:cNvPr>
          <p:cNvSpPr/>
          <p:nvPr/>
        </p:nvSpPr>
        <p:spPr>
          <a:xfrm>
            <a:off x="7399947" y="343457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a:extLst>
              <a:ext uri="{FF2B5EF4-FFF2-40B4-BE49-F238E27FC236}">
                <a16:creationId xmlns:a16="http://schemas.microsoft.com/office/drawing/2014/main" id="{444C32AA-1A71-497D-BF7C-C576F6DD2C40}"/>
              </a:ext>
            </a:extLst>
          </p:cNvPr>
          <p:cNvSpPr/>
          <p:nvPr/>
        </p:nvSpPr>
        <p:spPr>
          <a:xfrm>
            <a:off x="7906956" y="3378158"/>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EAA8A218-B84D-4FFE-992A-CE78CF8C4DC7}"/>
              </a:ext>
            </a:extLst>
          </p:cNvPr>
          <p:cNvSpPr/>
          <p:nvPr/>
        </p:nvSpPr>
        <p:spPr>
          <a:xfrm>
            <a:off x="8383923" y="3378157"/>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a:extLst>
              <a:ext uri="{FF2B5EF4-FFF2-40B4-BE49-F238E27FC236}">
                <a16:creationId xmlns:a16="http://schemas.microsoft.com/office/drawing/2014/main" id="{4057811E-BEC0-4645-9EA5-E3E89A6D93BD}"/>
              </a:ext>
            </a:extLst>
          </p:cNvPr>
          <p:cNvSpPr/>
          <p:nvPr/>
        </p:nvSpPr>
        <p:spPr>
          <a:xfrm>
            <a:off x="6443814" y="392210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a:extLst>
              <a:ext uri="{FF2B5EF4-FFF2-40B4-BE49-F238E27FC236}">
                <a16:creationId xmlns:a16="http://schemas.microsoft.com/office/drawing/2014/main" id="{D6FD3AF5-69C6-49A6-8495-B25746C3676C}"/>
              </a:ext>
            </a:extLst>
          </p:cNvPr>
          <p:cNvSpPr/>
          <p:nvPr/>
        </p:nvSpPr>
        <p:spPr>
          <a:xfrm>
            <a:off x="6922747" y="3925056"/>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Oval 79">
            <a:extLst>
              <a:ext uri="{FF2B5EF4-FFF2-40B4-BE49-F238E27FC236}">
                <a16:creationId xmlns:a16="http://schemas.microsoft.com/office/drawing/2014/main" id="{39846359-38C2-42DB-8783-A613811874BC}"/>
              </a:ext>
            </a:extLst>
          </p:cNvPr>
          <p:cNvSpPr/>
          <p:nvPr/>
        </p:nvSpPr>
        <p:spPr>
          <a:xfrm>
            <a:off x="7399947" y="391153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Oval 80">
            <a:extLst>
              <a:ext uri="{FF2B5EF4-FFF2-40B4-BE49-F238E27FC236}">
                <a16:creationId xmlns:a16="http://schemas.microsoft.com/office/drawing/2014/main" id="{0B618106-C618-433C-8915-2238AF303041}"/>
              </a:ext>
            </a:extLst>
          </p:cNvPr>
          <p:cNvSpPr/>
          <p:nvPr/>
        </p:nvSpPr>
        <p:spPr>
          <a:xfrm>
            <a:off x="7906956" y="391080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Oval 81">
            <a:extLst>
              <a:ext uri="{FF2B5EF4-FFF2-40B4-BE49-F238E27FC236}">
                <a16:creationId xmlns:a16="http://schemas.microsoft.com/office/drawing/2014/main" id="{EF7E9206-32BF-4928-A655-79FEAFC43C25}"/>
              </a:ext>
            </a:extLst>
          </p:cNvPr>
          <p:cNvSpPr/>
          <p:nvPr/>
        </p:nvSpPr>
        <p:spPr>
          <a:xfrm>
            <a:off x="8384980" y="3899745"/>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1" name="Straight Connector 70">
            <a:extLst>
              <a:ext uri="{FF2B5EF4-FFF2-40B4-BE49-F238E27FC236}">
                <a16:creationId xmlns:a16="http://schemas.microsoft.com/office/drawing/2014/main" id="{964056B6-FB21-4E61-A50D-D8EFFA27EF2E}"/>
              </a:ext>
            </a:extLst>
          </p:cNvPr>
          <p:cNvCxnSpPr>
            <a:cxnSpLocks/>
          </p:cNvCxnSpPr>
          <p:nvPr/>
        </p:nvCxnSpPr>
        <p:spPr>
          <a:xfrm>
            <a:off x="8429994" y="383231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2DF999A-09B0-42EF-BD3D-DFE95CE93A95}"/>
              </a:ext>
            </a:extLst>
          </p:cNvPr>
          <p:cNvCxnSpPr>
            <a:cxnSpLocks/>
          </p:cNvCxnSpPr>
          <p:nvPr/>
        </p:nvCxnSpPr>
        <p:spPr>
          <a:xfrm flipH="1">
            <a:off x="8373047" y="385655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C3B1FF4B-5819-4B6E-8C44-61D3555AD5EF}"/>
              </a:ext>
            </a:extLst>
          </p:cNvPr>
          <p:cNvCxnSpPr>
            <a:cxnSpLocks/>
          </p:cNvCxnSpPr>
          <p:nvPr/>
        </p:nvCxnSpPr>
        <p:spPr>
          <a:xfrm>
            <a:off x="7939809" y="383231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99FB3CD-A3FE-4396-AAA7-C0B73EE4D673}"/>
              </a:ext>
            </a:extLst>
          </p:cNvPr>
          <p:cNvCxnSpPr>
            <a:cxnSpLocks/>
          </p:cNvCxnSpPr>
          <p:nvPr/>
        </p:nvCxnSpPr>
        <p:spPr>
          <a:xfrm flipH="1">
            <a:off x="7882862" y="385655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1102382C-1A76-47B6-B0F3-54C9F8F1DCC7}"/>
              </a:ext>
            </a:extLst>
          </p:cNvPr>
          <p:cNvCxnSpPr>
            <a:cxnSpLocks/>
          </p:cNvCxnSpPr>
          <p:nvPr/>
        </p:nvCxnSpPr>
        <p:spPr>
          <a:xfrm>
            <a:off x="7447151" y="38044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EB4A644-D47D-4F97-A4BC-15EA570AB59E}"/>
              </a:ext>
            </a:extLst>
          </p:cNvPr>
          <p:cNvCxnSpPr>
            <a:cxnSpLocks/>
          </p:cNvCxnSpPr>
          <p:nvPr/>
        </p:nvCxnSpPr>
        <p:spPr>
          <a:xfrm flipH="1">
            <a:off x="7390204" y="38286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58D81E6-C504-4B7B-9DB8-DCB1C382E7B7}"/>
              </a:ext>
            </a:extLst>
          </p:cNvPr>
          <p:cNvCxnSpPr>
            <a:cxnSpLocks/>
          </p:cNvCxnSpPr>
          <p:nvPr/>
        </p:nvCxnSpPr>
        <p:spPr>
          <a:xfrm>
            <a:off x="6970333" y="380301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3D48A1E-45F8-4E4E-9C8A-7359D709F368}"/>
              </a:ext>
            </a:extLst>
          </p:cNvPr>
          <p:cNvCxnSpPr>
            <a:cxnSpLocks/>
          </p:cNvCxnSpPr>
          <p:nvPr/>
        </p:nvCxnSpPr>
        <p:spPr>
          <a:xfrm flipH="1">
            <a:off x="6913386" y="382725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2FFDDDC-F549-47CD-A15A-F48D0F4803D2}"/>
              </a:ext>
            </a:extLst>
          </p:cNvPr>
          <p:cNvCxnSpPr>
            <a:cxnSpLocks/>
          </p:cNvCxnSpPr>
          <p:nvPr/>
        </p:nvCxnSpPr>
        <p:spPr>
          <a:xfrm>
            <a:off x="6474744" y="378655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2659C2E-5CEA-4AF2-AFB9-AE0E36A0768E}"/>
              </a:ext>
            </a:extLst>
          </p:cNvPr>
          <p:cNvCxnSpPr>
            <a:cxnSpLocks/>
          </p:cNvCxnSpPr>
          <p:nvPr/>
        </p:nvCxnSpPr>
        <p:spPr>
          <a:xfrm flipH="1">
            <a:off x="6417797" y="3810786"/>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96" name="Speech Bubble: Rectangle with Corners Rounded 95">
            <a:extLst>
              <a:ext uri="{FF2B5EF4-FFF2-40B4-BE49-F238E27FC236}">
                <a16:creationId xmlns:a16="http://schemas.microsoft.com/office/drawing/2014/main" id="{524348E5-A5CA-459C-9D4B-CBA3C975B437}"/>
              </a:ext>
            </a:extLst>
          </p:cNvPr>
          <p:cNvSpPr/>
          <p:nvPr/>
        </p:nvSpPr>
        <p:spPr>
          <a:xfrm>
            <a:off x="7409054" y="16688"/>
            <a:ext cx="3737317" cy="1826331"/>
          </a:xfrm>
          <a:prstGeom prst="wedgeRoundRectCallout">
            <a:avLst>
              <a:gd name="adj1" fmla="val 999"/>
              <a:gd name="adj2" fmla="val 60189"/>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Rectangle 96">
            <a:extLst>
              <a:ext uri="{FF2B5EF4-FFF2-40B4-BE49-F238E27FC236}">
                <a16:creationId xmlns:a16="http://schemas.microsoft.com/office/drawing/2014/main" id="{83E5C285-AD76-45E8-97A1-B1FE24310067}"/>
              </a:ext>
            </a:extLst>
          </p:cNvPr>
          <p:cNvSpPr/>
          <p:nvPr/>
        </p:nvSpPr>
        <p:spPr>
          <a:xfrm>
            <a:off x="7657293" y="72505"/>
            <a:ext cx="3301336" cy="1754326"/>
          </a:xfrm>
          <a:prstGeom prst="rect">
            <a:avLst/>
          </a:prstGeom>
        </p:spPr>
        <p:txBody>
          <a:bodyPr wrap="square">
            <a:spAutoFit/>
          </a:bodyPr>
          <a:lstStyle/>
          <a:p>
            <a:pPr algn="just"/>
            <a:r>
              <a:rPr lang="en-GB" dirty="0">
                <a:solidFill>
                  <a:srgbClr val="7030A0"/>
                </a:solidFill>
                <a:latin typeface="Comic Sans MS" panose="030F0702030302020204" pitchFamily="66" charset="0"/>
              </a:rPr>
              <a:t>If you are using drawings, cross out number you are subtracting. Or, if you are using concrete materials, remove the correct number from each place value. </a:t>
            </a:r>
          </a:p>
        </p:txBody>
      </p:sp>
    </p:spTree>
    <p:extLst>
      <p:ext uri="{BB962C8B-B14F-4D97-AF65-F5344CB8AC3E}">
        <p14:creationId xmlns:p14="http://schemas.microsoft.com/office/powerpoint/2010/main" val="451870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7942- 4156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E50103D6-77D6-49DA-96BB-65FC290FB898}"/>
              </a:ext>
            </a:extLst>
          </p:cNvPr>
          <p:cNvPicPr>
            <a:picLocks noChangeAspect="1"/>
          </p:cNvPicPr>
          <p:nvPr/>
        </p:nvPicPr>
        <p:blipFill>
          <a:blip r:embed="rId2"/>
          <a:stretch>
            <a:fillRect/>
          </a:stretch>
        </p:blipFill>
        <p:spPr>
          <a:xfrm>
            <a:off x="11167291" y="406564"/>
            <a:ext cx="905001" cy="952633"/>
          </a:xfrm>
          <a:prstGeom prst="rect">
            <a:avLst/>
          </a:prstGeom>
        </p:spPr>
      </p:pic>
      <p:sp>
        <p:nvSpPr>
          <p:cNvPr id="24" name="Oval 23">
            <a:extLst>
              <a:ext uri="{FF2B5EF4-FFF2-40B4-BE49-F238E27FC236}">
                <a16:creationId xmlns:a16="http://schemas.microsoft.com/office/drawing/2014/main" id="{E5BA40E7-C86B-4B81-B7B4-A3892FCF2E8F}"/>
              </a:ext>
            </a:extLst>
          </p:cNvPr>
          <p:cNvSpPr/>
          <p:nvPr/>
        </p:nvSpPr>
        <p:spPr>
          <a:xfrm>
            <a:off x="2226421" y="277993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9B97D394-1DC8-42AA-BB55-84BAF9117205}"/>
              </a:ext>
            </a:extLst>
          </p:cNvPr>
          <p:cNvSpPr/>
          <p:nvPr/>
        </p:nvSpPr>
        <p:spPr>
          <a:xfrm>
            <a:off x="2719053" y="277993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BF955F3D-978E-4AAC-BFAF-077DBA7CCBCF}"/>
              </a:ext>
            </a:extLst>
          </p:cNvPr>
          <p:cNvSpPr/>
          <p:nvPr/>
        </p:nvSpPr>
        <p:spPr>
          <a:xfrm>
            <a:off x="72962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8D0445A-B2F2-4926-8F21-280423874A9F}"/>
              </a:ext>
            </a:extLst>
          </p:cNvPr>
          <p:cNvSpPr/>
          <p:nvPr/>
        </p:nvSpPr>
        <p:spPr>
          <a:xfrm>
            <a:off x="122708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0AAB5D0-BB1B-48C6-B3C0-32D45C57188D}"/>
              </a:ext>
            </a:extLst>
          </p:cNvPr>
          <p:cNvSpPr/>
          <p:nvPr/>
        </p:nvSpPr>
        <p:spPr>
          <a:xfrm>
            <a:off x="4653067" y="27799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C0B82493-6961-4948-BFF1-8BFCAB8349FA}"/>
              </a:ext>
            </a:extLst>
          </p:cNvPr>
          <p:cNvSpPr/>
          <p:nvPr/>
        </p:nvSpPr>
        <p:spPr>
          <a:xfrm>
            <a:off x="5163376"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4F075D3C-FFEC-43A5-9008-3E3D9E5FE3FC}"/>
              </a:ext>
            </a:extLst>
          </p:cNvPr>
          <p:cNvSpPr/>
          <p:nvPr/>
        </p:nvSpPr>
        <p:spPr>
          <a:xfrm>
            <a:off x="5713766" y="279267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D53696E-7173-4BB3-A7F2-FCCB60ED6999}"/>
              </a:ext>
            </a:extLst>
          </p:cNvPr>
          <p:cNvSpPr/>
          <p:nvPr/>
        </p:nvSpPr>
        <p:spPr>
          <a:xfrm>
            <a:off x="3616192" y="329366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9C020DF5-0D60-4776-B510-CC6540F3A2FC}"/>
              </a:ext>
            </a:extLst>
          </p:cNvPr>
          <p:cNvSpPr/>
          <p:nvPr/>
        </p:nvSpPr>
        <p:spPr>
          <a:xfrm>
            <a:off x="4122064" y="328419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8BF10BA1-990F-4386-A054-9C6C3E68CD98}"/>
              </a:ext>
            </a:extLst>
          </p:cNvPr>
          <p:cNvSpPr/>
          <p:nvPr/>
        </p:nvSpPr>
        <p:spPr>
          <a:xfrm>
            <a:off x="4653067" y="327783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Rounded Corners 55">
            <a:extLst>
              <a:ext uri="{FF2B5EF4-FFF2-40B4-BE49-F238E27FC236}">
                <a16:creationId xmlns:a16="http://schemas.microsoft.com/office/drawing/2014/main" id="{14B8112B-4FEC-45B1-B19E-7D1702444392}"/>
              </a:ext>
            </a:extLst>
          </p:cNvPr>
          <p:cNvSpPr/>
          <p:nvPr/>
        </p:nvSpPr>
        <p:spPr>
          <a:xfrm>
            <a:off x="9158383" y="340044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AEB229FD-759B-4C2A-8E52-97D2FD49F94B}"/>
              </a:ext>
            </a:extLst>
          </p:cNvPr>
          <p:cNvSpPr/>
          <p:nvPr/>
        </p:nvSpPr>
        <p:spPr>
          <a:xfrm>
            <a:off x="9246674" y="409728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AEB447C0-19F7-4D09-95E1-839095F83A15}"/>
              </a:ext>
            </a:extLst>
          </p:cNvPr>
          <p:cNvSpPr/>
          <p:nvPr/>
        </p:nvSpPr>
        <p:spPr>
          <a:xfrm>
            <a:off x="9786176" y="352118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C9EBF477-7752-438B-A599-BFFEC0A5F991}"/>
              </a:ext>
            </a:extLst>
          </p:cNvPr>
          <p:cNvSpPr/>
          <p:nvPr/>
        </p:nvSpPr>
        <p:spPr>
          <a:xfrm>
            <a:off x="11263677" y="4089933"/>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40072B68-37EC-4D3C-A542-481051A1A923}"/>
              </a:ext>
            </a:extLst>
          </p:cNvPr>
          <p:cNvSpPr/>
          <p:nvPr/>
        </p:nvSpPr>
        <p:spPr>
          <a:xfrm>
            <a:off x="9246674" y="3528532"/>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826C38BE-C247-4DCC-87CC-189A82424DB8}"/>
              </a:ext>
            </a:extLst>
          </p:cNvPr>
          <p:cNvSpPr/>
          <p:nvPr/>
        </p:nvSpPr>
        <p:spPr>
          <a:xfrm>
            <a:off x="10762522" y="411344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06517878-E27B-46E2-80C6-0D9BA59B9D19}"/>
              </a:ext>
            </a:extLst>
          </p:cNvPr>
          <p:cNvSpPr/>
          <p:nvPr/>
        </p:nvSpPr>
        <p:spPr>
          <a:xfrm>
            <a:off x="10307577" y="353462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77E130C0-D81C-4814-B846-1D1260DEB1ED}"/>
              </a:ext>
            </a:extLst>
          </p:cNvPr>
          <p:cNvSpPr/>
          <p:nvPr/>
        </p:nvSpPr>
        <p:spPr>
          <a:xfrm>
            <a:off x="10764025"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2B5E7D47-0FA5-4DBE-BD89-580109B32454}"/>
              </a:ext>
            </a:extLst>
          </p:cNvPr>
          <p:cNvSpPr/>
          <p:nvPr/>
        </p:nvSpPr>
        <p:spPr>
          <a:xfrm>
            <a:off x="9758701" y="410414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0002C80A-BB0A-4C41-8FA7-F8ECACDA5021}"/>
              </a:ext>
            </a:extLst>
          </p:cNvPr>
          <p:cNvSpPr/>
          <p:nvPr/>
        </p:nvSpPr>
        <p:spPr>
          <a:xfrm>
            <a:off x="11265087"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777BF33A-1A70-473A-A610-711D269464F7}"/>
              </a:ext>
            </a:extLst>
          </p:cNvPr>
          <p:cNvSpPr/>
          <p:nvPr/>
        </p:nvSpPr>
        <p:spPr>
          <a:xfrm>
            <a:off x="10278329" y="409517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itle 1">
            <a:extLst>
              <a:ext uri="{FF2B5EF4-FFF2-40B4-BE49-F238E27FC236}">
                <a16:creationId xmlns:a16="http://schemas.microsoft.com/office/drawing/2014/main" id="{3D5BE301-7717-4D95-B27C-FEE60A732E86}"/>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2800" cap="none" dirty="0">
                <a:solidFill>
                  <a:schemeClr val="tx1"/>
                </a:solidFill>
                <a:latin typeface="Comic Sans MS" panose="030F0702030302020204" pitchFamily="66" charset="0"/>
              </a:rPr>
              <a:t>Now we need to subtract the hundreds, then subtract the thousands. </a:t>
            </a:r>
          </a:p>
        </p:txBody>
      </p:sp>
      <p:cxnSp>
        <p:nvCxnSpPr>
          <p:cNvPr id="47" name="Straight Connector 46">
            <a:extLst>
              <a:ext uri="{FF2B5EF4-FFF2-40B4-BE49-F238E27FC236}">
                <a16:creationId xmlns:a16="http://schemas.microsoft.com/office/drawing/2014/main" id="{30039B1A-F420-498B-A3AD-5BA5B8AF99C3}"/>
              </a:ext>
            </a:extLst>
          </p:cNvPr>
          <p:cNvCxnSpPr>
            <a:cxnSpLocks/>
          </p:cNvCxnSpPr>
          <p:nvPr/>
        </p:nvCxnSpPr>
        <p:spPr>
          <a:xfrm>
            <a:off x="11339097" y="39812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22088AE-6978-4B2C-AAAE-4B00A6BA64DA}"/>
              </a:ext>
            </a:extLst>
          </p:cNvPr>
          <p:cNvCxnSpPr>
            <a:cxnSpLocks/>
          </p:cNvCxnSpPr>
          <p:nvPr/>
        </p:nvCxnSpPr>
        <p:spPr>
          <a:xfrm flipH="1">
            <a:off x="11282150" y="40055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2BCA762-BC41-4551-BA59-E91364D791DF}"/>
              </a:ext>
            </a:extLst>
          </p:cNvPr>
          <p:cNvCxnSpPr>
            <a:cxnSpLocks/>
          </p:cNvCxnSpPr>
          <p:nvPr/>
        </p:nvCxnSpPr>
        <p:spPr>
          <a:xfrm>
            <a:off x="10815938" y="40059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435272A-8DF0-44C9-8309-DF1C3B36E7A3}"/>
              </a:ext>
            </a:extLst>
          </p:cNvPr>
          <p:cNvCxnSpPr>
            <a:cxnSpLocks/>
          </p:cNvCxnSpPr>
          <p:nvPr/>
        </p:nvCxnSpPr>
        <p:spPr>
          <a:xfrm flipH="1">
            <a:off x="10758991" y="40301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09B933C-F7B3-4BBE-ADF7-2D324DC354BB}"/>
              </a:ext>
            </a:extLst>
          </p:cNvPr>
          <p:cNvCxnSpPr>
            <a:cxnSpLocks/>
          </p:cNvCxnSpPr>
          <p:nvPr/>
        </p:nvCxnSpPr>
        <p:spPr>
          <a:xfrm>
            <a:off x="9277713" y="398863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765805E-7A5A-4FFA-9856-D8B600478E5B}"/>
              </a:ext>
            </a:extLst>
          </p:cNvPr>
          <p:cNvCxnSpPr>
            <a:cxnSpLocks/>
          </p:cNvCxnSpPr>
          <p:nvPr/>
        </p:nvCxnSpPr>
        <p:spPr>
          <a:xfrm flipH="1">
            <a:off x="9220766" y="401287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AFE7F30-2227-4A5E-96B7-F17CAB0724BC}"/>
              </a:ext>
            </a:extLst>
          </p:cNvPr>
          <p:cNvCxnSpPr>
            <a:cxnSpLocks/>
          </p:cNvCxnSpPr>
          <p:nvPr/>
        </p:nvCxnSpPr>
        <p:spPr>
          <a:xfrm>
            <a:off x="10322070" y="396199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B417ABF-6CB6-48BA-B22B-22EA30D7BC08}"/>
              </a:ext>
            </a:extLst>
          </p:cNvPr>
          <p:cNvCxnSpPr>
            <a:cxnSpLocks/>
          </p:cNvCxnSpPr>
          <p:nvPr/>
        </p:nvCxnSpPr>
        <p:spPr>
          <a:xfrm flipH="1">
            <a:off x="10265123" y="398623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0390694-0078-458C-9815-E491540BE55A}"/>
              </a:ext>
            </a:extLst>
          </p:cNvPr>
          <p:cNvCxnSpPr>
            <a:cxnSpLocks/>
          </p:cNvCxnSpPr>
          <p:nvPr/>
        </p:nvCxnSpPr>
        <p:spPr>
          <a:xfrm>
            <a:off x="9814700" y="403043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C434922-9C95-470B-A757-B45F7CE1059B}"/>
              </a:ext>
            </a:extLst>
          </p:cNvPr>
          <p:cNvCxnSpPr>
            <a:cxnSpLocks/>
          </p:cNvCxnSpPr>
          <p:nvPr/>
        </p:nvCxnSpPr>
        <p:spPr>
          <a:xfrm flipH="1">
            <a:off x="9757753" y="4054667"/>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011BE7D-FAE9-46D6-9133-A5D2A0532290}"/>
              </a:ext>
            </a:extLst>
          </p:cNvPr>
          <p:cNvCxnSpPr>
            <a:cxnSpLocks/>
          </p:cNvCxnSpPr>
          <p:nvPr/>
        </p:nvCxnSpPr>
        <p:spPr>
          <a:xfrm>
            <a:off x="11315642" y="345420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9BF1B8-E4F0-4B73-B30F-45A27D0DE687}"/>
              </a:ext>
            </a:extLst>
          </p:cNvPr>
          <p:cNvCxnSpPr>
            <a:cxnSpLocks/>
          </p:cNvCxnSpPr>
          <p:nvPr/>
        </p:nvCxnSpPr>
        <p:spPr>
          <a:xfrm flipH="1">
            <a:off x="11258695" y="347843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Rectangle: Rounded Corners 71">
            <a:extLst>
              <a:ext uri="{FF2B5EF4-FFF2-40B4-BE49-F238E27FC236}">
                <a16:creationId xmlns:a16="http://schemas.microsoft.com/office/drawing/2014/main" id="{435E998F-8B8D-4BED-86E6-FDD06709A0A5}"/>
              </a:ext>
            </a:extLst>
          </p:cNvPr>
          <p:cNvSpPr/>
          <p:nvPr/>
        </p:nvSpPr>
        <p:spPr>
          <a:xfrm>
            <a:off x="6341815" y="330007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793E02B4-EBD5-4028-AFF7-8CB6CD73B092}"/>
              </a:ext>
            </a:extLst>
          </p:cNvPr>
          <p:cNvSpPr/>
          <p:nvPr/>
        </p:nvSpPr>
        <p:spPr>
          <a:xfrm>
            <a:off x="6445200" y="341807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BFA8C382-1AED-4FF0-A17A-448D8ADAA4CA}"/>
              </a:ext>
            </a:extLst>
          </p:cNvPr>
          <p:cNvSpPr/>
          <p:nvPr/>
        </p:nvSpPr>
        <p:spPr>
          <a:xfrm>
            <a:off x="6902663" y="340442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E31C97A4-4287-4B11-87B8-4889886AA9A4}"/>
              </a:ext>
            </a:extLst>
          </p:cNvPr>
          <p:cNvSpPr/>
          <p:nvPr/>
        </p:nvSpPr>
        <p:spPr>
          <a:xfrm>
            <a:off x="7399947" y="343457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a:extLst>
              <a:ext uri="{FF2B5EF4-FFF2-40B4-BE49-F238E27FC236}">
                <a16:creationId xmlns:a16="http://schemas.microsoft.com/office/drawing/2014/main" id="{444C32AA-1A71-497D-BF7C-C576F6DD2C40}"/>
              </a:ext>
            </a:extLst>
          </p:cNvPr>
          <p:cNvSpPr/>
          <p:nvPr/>
        </p:nvSpPr>
        <p:spPr>
          <a:xfrm>
            <a:off x="7906956" y="3378158"/>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EAA8A218-B84D-4FFE-992A-CE78CF8C4DC7}"/>
              </a:ext>
            </a:extLst>
          </p:cNvPr>
          <p:cNvSpPr/>
          <p:nvPr/>
        </p:nvSpPr>
        <p:spPr>
          <a:xfrm>
            <a:off x="8383923" y="3378157"/>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a:extLst>
              <a:ext uri="{FF2B5EF4-FFF2-40B4-BE49-F238E27FC236}">
                <a16:creationId xmlns:a16="http://schemas.microsoft.com/office/drawing/2014/main" id="{4057811E-BEC0-4645-9EA5-E3E89A6D93BD}"/>
              </a:ext>
            </a:extLst>
          </p:cNvPr>
          <p:cNvSpPr/>
          <p:nvPr/>
        </p:nvSpPr>
        <p:spPr>
          <a:xfrm>
            <a:off x="6443814" y="392210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a:extLst>
              <a:ext uri="{FF2B5EF4-FFF2-40B4-BE49-F238E27FC236}">
                <a16:creationId xmlns:a16="http://schemas.microsoft.com/office/drawing/2014/main" id="{D6FD3AF5-69C6-49A6-8495-B25746C3676C}"/>
              </a:ext>
            </a:extLst>
          </p:cNvPr>
          <p:cNvSpPr/>
          <p:nvPr/>
        </p:nvSpPr>
        <p:spPr>
          <a:xfrm>
            <a:off x="6922747" y="3925056"/>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Oval 79">
            <a:extLst>
              <a:ext uri="{FF2B5EF4-FFF2-40B4-BE49-F238E27FC236}">
                <a16:creationId xmlns:a16="http://schemas.microsoft.com/office/drawing/2014/main" id="{39846359-38C2-42DB-8783-A613811874BC}"/>
              </a:ext>
            </a:extLst>
          </p:cNvPr>
          <p:cNvSpPr/>
          <p:nvPr/>
        </p:nvSpPr>
        <p:spPr>
          <a:xfrm>
            <a:off x="7399947" y="391153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Oval 80">
            <a:extLst>
              <a:ext uri="{FF2B5EF4-FFF2-40B4-BE49-F238E27FC236}">
                <a16:creationId xmlns:a16="http://schemas.microsoft.com/office/drawing/2014/main" id="{0B618106-C618-433C-8915-2238AF303041}"/>
              </a:ext>
            </a:extLst>
          </p:cNvPr>
          <p:cNvSpPr/>
          <p:nvPr/>
        </p:nvSpPr>
        <p:spPr>
          <a:xfrm>
            <a:off x="7906956" y="391080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Oval 81">
            <a:extLst>
              <a:ext uri="{FF2B5EF4-FFF2-40B4-BE49-F238E27FC236}">
                <a16:creationId xmlns:a16="http://schemas.microsoft.com/office/drawing/2014/main" id="{EF7E9206-32BF-4928-A655-79FEAFC43C25}"/>
              </a:ext>
            </a:extLst>
          </p:cNvPr>
          <p:cNvSpPr/>
          <p:nvPr/>
        </p:nvSpPr>
        <p:spPr>
          <a:xfrm>
            <a:off x="8384980" y="3899745"/>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1" name="Straight Connector 70">
            <a:extLst>
              <a:ext uri="{FF2B5EF4-FFF2-40B4-BE49-F238E27FC236}">
                <a16:creationId xmlns:a16="http://schemas.microsoft.com/office/drawing/2014/main" id="{964056B6-FB21-4E61-A50D-D8EFFA27EF2E}"/>
              </a:ext>
            </a:extLst>
          </p:cNvPr>
          <p:cNvCxnSpPr>
            <a:cxnSpLocks/>
          </p:cNvCxnSpPr>
          <p:nvPr/>
        </p:nvCxnSpPr>
        <p:spPr>
          <a:xfrm>
            <a:off x="8429994" y="383231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2DF999A-09B0-42EF-BD3D-DFE95CE93A95}"/>
              </a:ext>
            </a:extLst>
          </p:cNvPr>
          <p:cNvCxnSpPr>
            <a:cxnSpLocks/>
          </p:cNvCxnSpPr>
          <p:nvPr/>
        </p:nvCxnSpPr>
        <p:spPr>
          <a:xfrm flipH="1">
            <a:off x="8373047" y="385655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C3B1FF4B-5819-4B6E-8C44-61D3555AD5EF}"/>
              </a:ext>
            </a:extLst>
          </p:cNvPr>
          <p:cNvCxnSpPr>
            <a:cxnSpLocks/>
          </p:cNvCxnSpPr>
          <p:nvPr/>
        </p:nvCxnSpPr>
        <p:spPr>
          <a:xfrm>
            <a:off x="7939809" y="383231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99FB3CD-A3FE-4396-AAA7-C0B73EE4D673}"/>
              </a:ext>
            </a:extLst>
          </p:cNvPr>
          <p:cNvCxnSpPr>
            <a:cxnSpLocks/>
          </p:cNvCxnSpPr>
          <p:nvPr/>
        </p:nvCxnSpPr>
        <p:spPr>
          <a:xfrm flipH="1">
            <a:off x="7882862" y="385655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1102382C-1A76-47B6-B0F3-54C9F8F1DCC7}"/>
              </a:ext>
            </a:extLst>
          </p:cNvPr>
          <p:cNvCxnSpPr>
            <a:cxnSpLocks/>
          </p:cNvCxnSpPr>
          <p:nvPr/>
        </p:nvCxnSpPr>
        <p:spPr>
          <a:xfrm>
            <a:off x="7447151" y="38044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EB4A644-D47D-4F97-A4BC-15EA570AB59E}"/>
              </a:ext>
            </a:extLst>
          </p:cNvPr>
          <p:cNvCxnSpPr>
            <a:cxnSpLocks/>
          </p:cNvCxnSpPr>
          <p:nvPr/>
        </p:nvCxnSpPr>
        <p:spPr>
          <a:xfrm flipH="1">
            <a:off x="7390204" y="38286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58D81E6-C504-4B7B-9DB8-DCB1C382E7B7}"/>
              </a:ext>
            </a:extLst>
          </p:cNvPr>
          <p:cNvCxnSpPr>
            <a:cxnSpLocks/>
          </p:cNvCxnSpPr>
          <p:nvPr/>
        </p:nvCxnSpPr>
        <p:spPr>
          <a:xfrm>
            <a:off x="6970333" y="380301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3D48A1E-45F8-4E4E-9C8A-7359D709F368}"/>
              </a:ext>
            </a:extLst>
          </p:cNvPr>
          <p:cNvCxnSpPr>
            <a:cxnSpLocks/>
          </p:cNvCxnSpPr>
          <p:nvPr/>
        </p:nvCxnSpPr>
        <p:spPr>
          <a:xfrm flipH="1">
            <a:off x="6913386" y="382725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2FFDDDC-F549-47CD-A15A-F48D0F4803D2}"/>
              </a:ext>
            </a:extLst>
          </p:cNvPr>
          <p:cNvCxnSpPr>
            <a:cxnSpLocks/>
          </p:cNvCxnSpPr>
          <p:nvPr/>
        </p:nvCxnSpPr>
        <p:spPr>
          <a:xfrm>
            <a:off x="6474744" y="378655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2659C2E-5CEA-4AF2-AFB9-AE0E36A0768E}"/>
              </a:ext>
            </a:extLst>
          </p:cNvPr>
          <p:cNvCxnSpPr>
            <a:cxnSpLocks/>
          </p:cNvCxnSpPr>
          <p:nvPr/>
        </p:nvCxnSpPr>
        <p:spPr>
          <a:xfrm flipH="1">
            <a:off x="6417797" y="3810786"/>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DD4B6DD-C9A4-4430-8871-BAAFECE1E4D5}"/>
              </a:ext>
            </a:extLst>
          </p:cNvPr>
          <p:cNvCxnSpPr>
            <a:cxnSpLocks/>
          </p:cNvCxnSpPr>
          <p:nvPr/>
        </p:nvCxnSpPr>
        <p:spPr>
          <a:xfrm>
            <a:off x="4684883" y="319873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C3601AD9-081E-4BB8-BE14-09A2696644B9}"/>
              </a:ext>
            </a:extLst>
          </p:cNvPr>
          <p:cNvCxnSpPr>
            <a:cxnSpLocks/>
          </p:cNvCxnSpPr>
          <p:nvPr/>
        </p:nvCxnSpPr>
        <p:spPr>
          <a:xfrm flipH="1">
            <a:off x="4627936" y="322296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B0A2F952-77F3-488A-8EA8-51EB100D6FB3}"/>
              </a:ext>
            </a:extLst>
          </p:cNvPr>
          <p:cNvCxnSpPr>
            <a:cxnSpLocks/>
          </p:cNvCxnSpPr>
          <p:nvPr/>
        </p:nvCxnSpPr>
        <p:spPr>
          <a:xfrm>
            <a:off x="1259866" y="325359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270F216-B000-4EEB-9A8F-D2CFA5D040E2}"/>
              </a:ext>
            </a:extLst>
          </p:cNvPr>
          <p:cNvCxnSpPr>
            <a:cxnSpLocks/>
          </p:cNvCxnSpPr>
          <p:nvPr/>
        </p:nvCxnSpPr>
        <p:spPr>
          <a:xfrm flipH="1">
            <a:off x="1202919" y="327783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2F56CEB-B8D6-4674-BE2B-70637CE7A077}"/>
              </a:ext>
            </a:extLst>
          </p:cNvPr>
          <p:cNvCxnSpPr>
            <a:cxnSpLocks/>
          </p:cNvCxnSpPr>
          <p:nvPr/>
        </p:nvCxnSpPr>
        <p:spPr>
          <a:xfrm>
            <a:off x="766175" y="323692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9ECFEA6-0560-48A5-A234-D5750E623975}"/>
              </a:ext>
            </a:extLst>
          </p:cNvPr>
          <p:cNvCxnSpPr>
            <a:cxnSpLocks/>
          </p:cNvCxnSpPr>
          <p:nvPr/>
        </p:nvCxnSpPr>
        <p:spPr>
          <a:xfrm flipH="1">
            <a:off x="709228" y="3261156"/>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A3452334-6896-452E-B318-62846EAF1706}"/>
              </a:ext>
            </a:extLst>
          </p:cNvPr>
          <p:cNvCxnSpPr>
            <a:cxnSpLocks/>
          </p:cNvCxnSpPr>
          <p:nvPr/>
        </p:nvCxnSpPr>
        <p:spPr>
          <a:xfrm>
            <a:off x="2789186" y="274243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87974C36-9344-4EF6-A01A-DC73C24402B9}"/>
              </a:ext>
            </a:extLst>
          </p:cNvPr>
          <p:cNvCxnSpPr>
            <a:cxnSpLocks/>
          </p:cNvCxnSpPr>
          <p:nvPr/>
        </p:nvCxnSpPr>
        <p:spPr>
          <a:xfrm flipH="1">
            <a:off x="2732239" y="276667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35081228-4FB2-4EEA-9C80-62585555E4E1}"/>
              </a:ext>
            </a:extLst>
          </p:cNvPr>
          <p:cNvCxnSpPr>
            <a:cxnSpLocks/>
          </p:cNvCxnSpPr>
          <p:nvPr/>
        </p:nvCxnSpPr>
        <p:spPr>
          <a:xfrm>
            <a:off x="2295235" y="268109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D1696D8-05B4-4A57-ACE6-F27347BB1B99}"/>
              </a:ext>
            </a:extLst>
          </p:cNvPr>
          <p:cNvCxnSpPr>
            <a:cxnSpLocks/>
          </p:cNvCxnSpPr>
          <p:nvPr/>
        </p:nvCxnSpPr>
        <p:spPr>
          <a:xfrm flipH="1">
            <a:off x="2238288" y="270532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01" name="Speech Bubble: Rectangle with Corners Rounded 100">
            <a:extLst>
              <a:ext uri="{FF2B5EF4-FFF2-40B4-BE49-F238E27FC236}">
                <a16:creationId xmlns:a16="http://schemas.microsoft.com/office/drawing/2014/main" id="{C502C69B-DF8E-40CF-9F6E-B9933951B115}"/>
              </a:ext>
            </a:extLst>
          </p:cNvPr>
          <p:cNvSpPr/>
          <p:nvPr/>
        </p:nvSpPr>
        <p:spPr>
          <a:xfrm>
            <a:off x="7409054" y="30756"/>
            <a:ext cx="3737317" cy="1826331"/>
          </a:xfrm>
          <a:prstGeom prst="wedgeRoundRectCallout">
            <a:avLst>
              <a:gd name="adj1" fmla="val 999"/>
              <a:gd name="adj2" fmla="val 60189"/>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Rectangle 101">
            <a:extLst>
              <a:ext uri="{FF2B5EF4-FFF2-40B4-BE49-F238E27FC236}">
                <a16:creationId xmlns:a16="http://schemas.microsoft.com/office/drawing/2014/main" id="{84481B6F-1E24-4EBD-BEEB-EA8CD5DBE4E3}"/>
              </a:ext>
            </a:extLst>
          </p:cNvPr>
          <p:cNvSpPr/>
          <p:nvPr/>
        </p:nvSpPr>
        <p:spPr>
          <a:xfrm>
            <a:off x="7657293" y="86573"/>
            <a:ext cx="3301336" cy="1754326"/>
          </a:xfrm>
          <a:prstGeom prst="rect">
            <a:avLst/>
          </a:prstGeom>
        </p:spPr>
        <p:txBody>
          <a:bodyPr wrap="square">
            <a:spAutoFit/>
          </a:bodyPr>
          <a:lstStyle/>
          <a:p>
            <a:pPr algn="just"/>
            <a:r>
              <a:rPr lang="en-GB" dirty="0">
                <a:solidFill>
                  <a:srgbClr val="7030A0"/>
                </a:solidFill>
                <a:latin typeface="Comic Sans MS" panose="030F0702030302020204" pitchFamily="66" charset="0"/>
              </a:rPr>
              <a:t>If you are using drawings, cross out number you are subtracting. Or, if you are using concrete materials, remove the correct number from each place value. </a:t>
            </a:r>
          </a:p>
        </p:txBody>
      </p:sp>
    </p:spTree>
    <p:extLst>
      <p:ext uri="{BB962C8B-B14F-4D97-AF65-F5344CB8AC3E}">
        <p14:creationId xmlns:p14="http://schemas.microsoft.com/office/powerpoint/2010/main" val="4009674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7942- 4156 = 3786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E50103D6-77D6-49DA-96BB-65FC290FB898}"/>
              </a:ext>
            </a:extLst>
          </p:cNvPr>
          <p:cNvPicPr>
            <a:picLocks noChangeAspect="1"/>
          </p:cNvPicPr>
          <p:nvPr/>
        </p:nvPicPr>
        <p:blipFill>
          <a:blip r:embed="rId2"/>
          <a:stretch>
            <a:fillRect/>
          </a:stretch>
        </p:blipFill>
        <p:spPr>
          <a:xfrm>
            <a:off x="11167291" y="406564"/>
            <a:ext cx="905001" cy="952633"/>
          </a:xfrm>
          <a:prstGeom prst="rect">
            <a:avLst/>
          </a:prstGeom>
        </p:spPr>
      </p:pic>
      <p:sp>
        <p:nvSpPr>
          <p:cNvPr id="24" name="Oval 23">
            <a:extLst>
              <a:ext uri="{FF2B5EF4-FFF2-40B4-BE49-F238E27FC236}">
                <a16:creationId xmlns:a16="http://schemas.microsoft.com/office/drawing/2014/main" id="{E5BA40E7-C86B-4B81-B7B4-A3892FCF2E8F}"/>
              </a:ext>
            </a:extLst>
          </p:cNvPr>
          <p:cNvSpPr/>
          <p:nvPr/>
        </p:nvSpPr>
        <p:spPr>
          <a:xfrm>
            <a:off x="2226421" y="277993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9B97D394-1DC8-42AA-BB55-84BAF9117205}"/>
              </a:ext>
            </a:extLst>
          </p:cNvPr>
          <p:cNvSpPr/>
          <p:nvPr/>
        </p:nvSpPr>
        <p:spPr>
          <a:xfrm>
            <a:off x="2719053" y="277993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BF955F3D-978E-4AAC-BFAF-077DBA7CCBCF}"/>
              </a:ext>
            </a:extLst>
          </p:cNvPr>
          <p:cNvSpPr/>
          <p:nvPr/>
        </p:nvSpPr>
        <p:spPr>
          <a:xfrm>
            <a:off x="72962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88D0445A-B2F2-4926-8F21-280423874A9F}"/>
              </a:ext>
            </a:extLst>
          </p:cNvPr>
          <p:cNvSpPr/>
          <p:nvPr/>
        </p:nvSpPr>
        <p:spPr>
          <a:xfrm>
            <a:off x="1227084" y="333554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0AAB5D0-BB1B-48C6-B3C0-32D45C57188D}"/>
              </a:ext>
            </a:extLst>
          </p:cNvPr>
          <p:cNvSpPr/>
          <p:nvPr/>
        </p:nvSpPr>
        <p:spPr>
          <a:xfrm>
            <a:off x="4653067" y="27799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C0B82493-6961-4948-BFF1-8BFCAB8349FA}"/>
              </a:ext>
            </a:extLst>
          </p:cNvPr>
          <p:cNvSpPr/>
          <p:nvPr/>
        </p:nvSpPr>
        <p:spPr>
          <a:xfrm>
            <a:off x="5163376"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4F075D3C-FFEC-43A5-9008-3E3D9E5FE3FC}"/>
              </a:ext>
            </a:extLst>
          </p:cNvPr>
          <p:cNvSpPr/>
          <p:nvPr/>
        </p:nvSpPr>
        <p:spPr>
          <a:xfrm>
            <a:off x="5713766" y="279267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D53696E-7173-4BB3-A7F2-FCCB60ED6999}"/>
              </a:ext>
            </a:extLst>
          </p:cNvPr>
          <p:cNvSpPr/>
          <p:nvPr/>
        </p:nvSpPr>
        <p:spPr>
          <a:xfrm>
            <a:off x="3616192" y="329366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9C020DF5-0D60-4776-B510-CC6540F3A2FC}"/>
              </a:ext>
            </a:extLst>
          </p:cNvPr>
          <p:cNvSpPr/>
          <p:nvPr/>
        </p:nvSpPr>
        <p:spPr>
          <a:xfrm>
            <a:off x="4122064" y="328419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8BF10BA1-990F-4386-A054-9C6C3E68CD98}"/>
              </a:ext>
            </a:extLst>
          </p:cNvPr>
          <p:cNvSpPr/>
          <p:nvPr/>
        </p:nvSpPr>
        <p:spPr>
          <a:xfrm>
            <a:off x="4653067" y="327783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ectangle: Rounded Corners 55">
            <a:extLst>
              <a:ext uri="{FF2B5EF4-FFF2-40B4-BE49-F238E27FC236}">
                <a16:creationId xmlns:a16="http://schemas.microsoft.com/office/drawing/2014/main" id="{14B8112B-4FEC-45B1-B19E-7D1702444392}"/>
              </a:ext>
            </a:extLst>
          </p:cNvPr>
          <p:cNvSpPr/>
          <p:nvPr/>
        </p:nvSpPr>
        <p:spPr>
          <a:xfrm>
            <a:off x="9158383" y="340044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AEB229FD-759B-4C2A-8E52-97D2FD49F94B}"/>
              </a:ext>
            </a:extLst>
          </p:cNvPr>
          <p:cNvSpPr/>
          <p:nvPr/>
        </p:nvSpPr>
        <p:spPr>
          <a:xfrm>
            <a:off x="9246674" y="409728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AEB447C0-19F7-4D09-95E1-839095F83A15}"/>
              </a:ext>
            </a:extLst>
          </p:cNvPr>
          <p:cNvSpPr/>
          <p:nvPr/>
        </p:nvSpPr>
        <p:spPr>
          <a:xfrm>
            <a:off x="9786176" y="3521181"/>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C9EBF477-7752-438B-A599-BFFEC0A5F991}"/>
              </a:ext>
            </a:extLst>
          </p:cNvPr>
          <p:cNvSpPr/>
          <p:nvPr/>
        </p:nvSpPr>
        <p:spPr>
          <a:xfrm>
            <a:off x="11263677" y="4089933"/>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40072B68-37EC-4D3C-A542-481051A1A923}"/>
              </a:ext>
            </a:extLst>
          </p:cNvPr>
          <p:cNvSpPr/>
          <p:nvPr/>
        </p:nvSpPr>
        <p:spPr>
          <a:xfrm>
            <a:off x="9246674" y="3528532"/>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826C38BE-C247-4DCC-87CC-189A82424DB8}"/>
              </a:ext>
            </a:extLst>
          </p:cNvPr>
          <p:cNvSpPr/>
          <p:nvPr/>
        </p:nvSpPr>
        <p:spPr>
          <a:xfrm>
            <a:off x="10762522" y="411344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06517878-E27B-46E2-80C6-0D9BA59B9D19}"/>
              </a:ext>
            </a:extLst>
          </p:cNvPr>
          <p:cNvSpPr/>
          <p:nvPr/>
        </p:nvSpPr>
        <p:spPr>
          <a:xfrm>
            <a:off x="10307577" y="3534625"/>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Oval 62">
            <a:extLst>
              <a:ext uri="{FF2B5EF4-FFF2-40B4-BE49-F238E27FC236}">
                <a16:creationId xmlns:a16="http://schemas.microsoft.com/office/drawing/2014/main" id="{77E130C0-D81C-4814-B846-1D1260DEB1ED}"/>
              </a:ext>
            </a:extLst>
          </p:cNvPr>
          <p:cNvSpPr/>
          <p:nvPr/>
        </p:nvSpPr>
        <p:spPr>
          <a:xfrm>
            <a:off x="10764025"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2B5E7D47-0FA5-4DBE-BD89-580109B32454}"/>
              </a:ext>
            </a:extLst>
          </p:cNvPr>
          <p:cNvSpPr/>
          <p:nvPr/>
        </p:nvSpPr>
        <p:spPr>
          <a:xfrm>
            <a:off x="9758701" y="410414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0002C80A-BB0A-4C41-8FA7-F8ECACDA5021}"/>
              </a:ext>
            </a:extLst>
          </p:cNvPr>
          <p:cNvSpPr/>
          <p:nvPr/>
        </p:nvSpPr>
        <p:spPr>
          <a:xfrm>
            <a:off x="11265087" y="3521180"/>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777BF33A-1A70-473A-A610-711D269464F7}"/>
              </a:ext>
            </a:extLst>
          </p:cNvPr>
          <p:cNvSpPr/>
          <p:nvPr/>
        </p:nvSpPr>
        <p:spPr>
          <a:xfrm>
            <a:off x="10278329" y="4095174"/>
            <a:ext cx="329140" cy="285720"/>
          </a:xfrm>
          <a:prstGeom prst="ellipse">
            <a:avLst/>
          </a:prstGeom>
          <a:solidFill>
            <a:srgbClr val="FF0066"/>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itle 1">
            <a:extLst>
              <a:ext uri="{FF2B5EF4-FFF2-40B4-BE49-F238E27FC236}">
                <a16:creationId xmlns:a16="http://schemas.microsoft.com/office/drawing/2014/main" id="{3D5BE301-7717-4D95-B27C-FEE60A732E86}"/>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2800" cap="none" dirty="0">
                <a:solidFill>
                  <a:schemeClr val="tx1"/>
                </a:solidFill>
                <a:latin typeface="Comic Sans MS" panose="030F0702030302020204" pitchFamily="66" charset="0"/>
              </a:rPr>
              <a:t>See the next slide to see how this would look using the column subtraction method.</a:t>
            </a:r>
          </a:p>
        </p:txBody>
      </p:sp>
      <p:cxnSp>
        <p:nvCxnSpPr>
          <p:cNvPr id="47" name="Straight Connector 46">
            <a:extLst>
              <a:ext uri="{FF2B5EF4-FFF2-40B4-BE49-F238E27FC236}">
                <a16:creationId xmlns:a16="http://schemas.microsoft.com/office/drawing/2014/main" id="{30039B1A-F420-498B-A3AD-5BA5B8AF99C3}"/>
              </a:ext>
            </a:extLst>
          </p:cNvPr>
          <p:cNvCxnSpPr>
            <a:cxnSpLocks/>
          </p:cNvCxnSpPr>
          <p:nvPr/>
        </p:nvCxnSpPr>
        <p:spPr>
          <a:xfrm>
            <a:off x="11339097" y="398128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22088AE-6978-4B2C-AAAE-4B00A6BA64DA}"/>
              </a:ext>
            </a:extLst>
          </p:cNvPr>
          <p:cNvCxnSpPr>
            <a:cxnSpLocks/>
          </p:cNvCxnSpPr>
          <p:nvPr/>
        </p:nvCxnSpPr>
        <p:spPr>
          <a:xfrm flipH="1">
            <a:off x="11282150" y="400551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2BCA762-BC41-4551-BA59-E91364D791DF}"/>
              </a:ext>
            </a:extLst>
          </p:cNvPr>
          <p:cNvCxnSpPr>
            <a:cxnSpLocks/>
          </p:cNvCxnSpPr>
          <p:nvPr/>
        </p:nvCxnSpPr>
        <p:spPr>
          <a:xfrm>
            <a:off x="10815938" y="40059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435272A-8DF0-44C9-8309-DF1C3B36E7A3}"/>
              </a:ext>
            </a:extLst>
          </p:cNvPr>
          <p:cNvCxnSpPr>
            <a:cxnSpLocks/>
          </p:cNvCxnSpPr>
          <p:nvPr/>
        </p:nvCxnSpPr>
        <p:spPr>
          <a:xfrm flipH="1">
            <a:off x="10758991" y="40301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09B933C-F7B3-4BBE-ADF7-2D324DC354BB}"/>
              </a:ext>
            </a:extLst>
          </p:cNvPr>
          <p:cNvCxnSpPr>
            <a:cxnSpLocks/>
          </p:cNvCxnSpPr>
          <p:nvPr/>
        </p:nvCxnSpPr>
        <p:spPr>
          <a:xfrm>
            <a:off x="9277713" y="398863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765805E-7A5A-4FFA-9856-D8B600478E5B}"/>
              </a:ext>
            </a:extLst>
          </p:cNvPr>
          <p:cNvCxnSpPr>
            <a:cxnSpLocks/>
          </p:cNvCxnSpPr>
          <p:nvPr/>
        </p:nvCxnSpPr>
        <p:spPr>
          <a:xfrm flipH="1">
            <a:off x="9220766" y="401287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AFE7F30-2227-4A5E-96B7-F17CAB0724BC}"/>
              </a:ext>
            </a:extLst>
          </p:cNvPr>
          <p:cNvCxnSpPr>
            <a:cxnSpLocks/>
          </p:cNvCxnSpPr>
          <p:nvPr/>
        </p:nvCxnSpPr>
        <p:spPr>
          <a:xfrm>
            <a:off x="10322070" y="396199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B417ABF-6CB6-48BA-B22B-22EA30D7BC08}"/>
              </a:ext>
            </a:extLst>
          </p:cNvPr>
          <p:cNvCxnSpPr>
            <a:cxnSpLocks/>
          </p:cNvCxnSpPr>
          <p:nvPr/>
        </p:nvCxnSpPr>
        <p:spPr>
          <a:xfrm flipH="1">
            <a:off x="10265123" y="398623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0390694-0078-458C-9815-E491540BE55A}"/>
              </a:ext>
            </a:extLst>
          </p:cNvPr>
          <p:cNvCxnSpPr>
            <a:cxnSpLocks/>
          </p:cNvCxnSpPr>
          <p:nvPr/>
        </p:nvCxnSpPr>
        <p:spPr>
          <a:xfrm>
            <a:off x="9814700" y="403043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C434922-9C95-470B-A757-B45F7CE1059B}"/>
              </a:ext>
            </a:extLst>
          </p:cNvPr>
          <p:cNvCxnSpPr>
            <a:cxnSpLocks/>
          </p:cNvCxnSpPr>
          <p:nvPr/>
        </p:nvCxnSpPr>
        <p:spPr>
          <a:xfrm flipH="1">
            <a:off x="9757753" y="4054667"/>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011BE7D-FAE9-46D6-9133-A5D2A0532290}"/>
              </a:ext>
            </a:extLst>
          </p:cNvPr>
          <p:cNvCxnSpPr>
            <a:cxnSpLocks/>
          </p:cNvCxnSpPr>
          <p:nvPr/>
        </p:nvCxnSpPr>
        <p:spPr>
          <a:xfrm>
            <a:off x="11315642" y="345420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19BF1B8-E4F0-4B73-B30F-45A27D0DE687}"/>
              </a:ext>
            </a:extLst>
          </p:cNvPr>
          <p:cNvCxnSpPr>
            <a:cxnSpLocks/>
          </p:cNvCxnSpPr>
          <p:nvPr/>
        </p:nvCxnSpPr>
        <p:spPr>
          <a:xfrm flipH="1">
            <a:off x="11258695" y="347843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Rectangle: Rounded Corners 71">
            <a:extLst>
              <a:ext uri="{FF2B5EF4-FFF2-40B4-BE49-F238E27FC236}">
                <a16:creationId xmlns:a16="http://schemas.microsoft.com/office/drawing/2014/main" id="{435E998F-8B8D-4BED-86E6-FDD06709A0A5}"/>
              </a:ext>
            </a:extLst>
          </p:cNvPr>
          <p:cNvSpPr/>
          <p:nvPr/>
        </p:nvSpPr>
        <p:spPr>
          <a:xfrm>
            <a:off x="6341815" y="3300073"/>
            <a:ext cx="2495012" cy="10843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793E02B4-EBD5-4028-AFF7-8CB6CD73B092}"/>
              </a:ext>
            </a:extLst>
          </p:cNvPr>
          <p:cNvSpPr/>
          <p:nvPr/>
        </p:nvSpPr>
        <p:spPr>
          <a:xfrm>
            <a:off x="6445200" y="341807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BFA8C382-1AED-4FF0-A17A-448D8ADAA4CA}"/>
              </a:ext>
            </a:extLst>
          </p:cNvPr>
          <p:cNvSpPr/>
          <p:nvPr/>
        </p:nvSpPr>
        <p:spPr>
          <a:xfrm>
            <a:off x="6902663" y="340442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E31C97A4-4287-4B11-87B8-4889886AA9A4}"/>
              </a:ext>
            </a:extLst>
          </p:cNvPr>
          <p:cNvSpPr/>
          <p:nvPr/>
        </p:nvSpPr>
        <p:spPr>
          <a:xfrm>
            <a:off x="7399947" y="343457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Oval 75">
            <a:extLst>
              <a:ext uri="{FF2B5EF4-FFF2-40B4-BE49-F238E27FC236}">
                <a16:creationId xmlns:a16="http://schemas.microsoft.com/office/drawing/2014/main" id="{444C32AA-1A71-497D-BF7C-C576F6DD2C40}"/>
              </a:ext>
            </a:extLst>
          </p:cNvPr>
          <p:cNvSpPr/>
          <p:nvPr/>
        </p:nvSpPr>
        <p:spPr>
          <a:xfrm>
            <a:off x="7906956" y="3378158"/>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EAA8A218-B84D-4FFE-992A-CE78CF8C4DC7}"/>
              </a:ext>
            </a:extLst>
          </p:cNvPr>
          <p:cNvSpPr/>
          <p:nvPr/>
        </p:nvSpPr>
        <p:spPr>
          <a:xfrm>
            <a:off x="8383923" y="3378157"/>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a:extLst>
              <a:ext uri="{FF2B5EF4-FFF2-40B4-BE49-F238E27FC236}">
                <a16:creationId xmlns:a16="http://schemas.microsoft.com/office/drawing/2014/main" id="{4057811E-BEC0-4645-9EA5-E3E89A6D93BD}"/>
              </a:ext>
            </a:extLst>
          </p:cNvPr>
          <p:cNvSpPr/>
          <p:nvPr/>
        </p:nvSpPr>
        <p:spPr>
          <a:xfrm>
            <a:off x="6443814" y="392210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Oval 78">
            <a:extLst>
              <a:ext uri="{FF2B5EF4-FFF2-40B4-BE49-F238E27FC236}">
                <a16:creationId xmlns:a16="http://schemas.microsoft.com/office/drawing/2014/main" id="{D6FD3AF5-69C6-49A6-8495-B25746C3676C}"/>
              </a:ext>
            </a:extLst>
          </p:cNvPr>
          <p:cNvSpPr/>
          <p:nvPr/>
        </p:nvSpPr>
        <p:spPr>
          <a:xfrm>
            <a:off x="6922747" y="3925056"/>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Oval 79">
            <a:extLst>
              <a:ext uri="{FF2B5EF4-FFF2-40B4-BE49-F238E27FC236}">
                <a16:creationId xmlns:a16="http://schemas.microsoft.com/office/drawing/2014/main" id="{39846359-38C2-42DB-8783-A613811874BC}"/>
              </a:ext>
            </a:extLst>
          </p:cNvPr>
          <p:cNvSpPr/>
          <p:nvPr/>
        </p:nvSpPr>
        <p:spPr>
          <a:xfrm>
            <a:off x="7399947" y="391153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Oval 80">
            <a:extLst>
              <a:ext uri="{FF2B5EF4-FFF2-40B4-BE49-F238E27FC236}">
                <a16:creationId xmlns:a16="http://schemas.microsoft.com/office/drawing/2014/main" id="{0B618106-C618-433C-8915-2238AF303041}"/>
              </a:ext>
            </a:extLst>
          </p:cNvPr>
          <p:cNvSpPr/>
          <p:nvPr/>
        </p:nvSpPr>
        <p:spPr>
          <a:xfrm>
            <a:off x="7906956" y="391080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Oval 81">
            <a:extLst>
              <a:ext uri="{FF2B5EF4-FFF2-40B4-BE49-F238E27FC236}">
                <a16:creationId xmlns:a16="http://schemas.microsoft.com/office/drawing/2014/main" id="{EF7E9206-32BF-4928-A655-79FEAFC43C25}"/>
              </a:ext>
            </a:extLst>
          </p:cNvPr>
          <p:cNvSpPr/>
          <p:nvPr/>
        </p:nvSpPr>
        <p:spPr>
          <a:xfrm>
            <a:off x="8384980" y="3899745"/>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1" name="Straight Connector 70">
            <a:extLst>
              <a:ext uri="{FF2B5EF4-FFF2-40B4-BE49-F238E27FC236}">
                <a16:creationId xmlns:a16="http://schemas.microsoft.com/office/drawing/2014/main" id="{964056B6-FB21-4E61-A50D-D8EFFA27EF2E}"/>
              </a:ext>
            </a:extLst>
          </p:cNvPr>
          <p:cNvCxnSpPr>
            <a:cxnSpLocks/>
          </p:cNvCxnSpPr>
          <p:nvPr/>
        </p:nvCxnSpPr>
        <p:spPr>
          <a:xfrm>
            <a:off x="8429994" y="383231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2DF999A-09B0-42EF-BD3D-DFE95CE93A95}"/>
              </a:ext>
            </a:extLst>
          </p:cNvPr>
          <p:cNvCxnSpPr>
            <a:cxnSpLocks/>
          </p:cNvCxnSpPr>
          <p:nvPr/>
        </p:nvCxnSpPr>
        <p:spPr>
          <a:xfrm flipH="1">
            <a:off x="8373047" y="385655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C3B1FF4B-5819-4B6E-8C44-61D3555AD5EF}"/>
              </a:ext>
            </a:extLst>
          </p:cNvPr>
          <p:cNvCxnSpPr>
            <a:cxnSpLocks/>
          </p:cNvCxnSpPr>
          <p:nvPr/>
        </p:nvCxnSpPr>
        <p:spPr>
          <a:xfrm>
            <a:off x="7939809" y="383231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99FB3CD-A3FE-4396-AAA7-C0B73EE4D673}"/>
              </a:ext>
            </a:extLst>
          </p:cNvPr>
          <p:cNvCxnSpPr>
            <a:cxnSpLocks/>
          </p:cNvCxnSpPr>
          <p:nvPr/>
        </p:nvCxnSpPr>
        <p:spPr>
          <a:xfrm flipH="1">
            <a:off x="7882862" y="385655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1102382C-1A76-47B6-B0F3-54C9F8F1DCC7}"/>
              </a:ext>
            </a:extLst>
          </p:cNvPr>
          <p:cNvCxnSpPr>
            <a:cxnSpLocks/>
          </p:cNvCxnSpPr>
          <p:nvPr/>
        </p:nvCxnSpPr>
        <p:spPr>
          <a:xfrm>
            <a:off x="7447151" y="3804404"/>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EB4A644-D47D-4F97-A4BC-15EA570AB59E}"/>
              </a:ext>
            </a:extLst>
          </p:cNvPr>
          <p:cNvCxnSpPr>
            <a:cxnSpLocks/>
          </p:cNvCxnSpPr>
          <p:nvPr/>
        </p:nvCxnSpPr>
        <p:spPr>
          <a:xfrm flipH="1">
            <a:off x="7390204" y="382863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58D81E6-C504-4B7B-9DB8-DCB1C382E7B7}"/>
              </a:ext>
            </a:extLst>
          </p:cNvPr>
          <p:cNvCxnSpPr>
            <a:cxnSpLocks/>
          </p:cNvCxnSpPr>
          <p:nvPr/>
        </p:nvCxnSpPr>
        <p:spPr>
          <a:xfrm>
            <a:off x="6970333" y="380301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3D48A1E-45F8-4E4E-9C8A-7359D709F368}"/>
              </a:ext>
            </a:extLst>
          </p:cNvPr>
          <p:cNvCxnSpPr>
            <a:cxnSpLocks/>
          </p:cNvCxnSpPr>
          <p:nvPr/>
        </p:nvCxnSpPr>
        <p:spPr>
          <a:xfrm flipH="1">
            <a:off x="6913386" y="382725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2FFDDDC-F549-47CD-A15A-F48D0F4803D2}"/>
              </a:ext>
            </a:extLst>
          </p:cNvPr>
          <p:cNvCxnSpPr>
            <a:cxnSpLocks/>
          </p:cNvCxnSpPr>
          <p:nvPr/>
        </p:nvCxnSpPr>
        <p:spPr>
          <a:xfrm>
            <a:off x="6474744" y="378655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2659C2E-5CEA-4AF2-AFB9-AE0E36A0768E}"/>
              </a:ext>
            </a:extLst>
          </p:cNvPr>
          <p:cNvCxnSpPr>
            <a:cxnSpLocks/>
          </p:cNvCxnSpPr>
          <p:nvPr/>
        </p:nvCxnSpPr>
        <p:spPr>
          <a:xfrm flipH="1">
            <a:off x="6417797" y="3810786"/>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DD4B6DD-C9A4-4430-8871-BAAFECE1E4D5}"/>
              </a:ext>
            </a:extLst>
          </p:cNvPr>
          <p:cNvCxnSpPr>
            <a:cxnSpLocks/>
          </p:cNvCxnSpPr>
          <p:nvPr/>
        </p:nvCxnSpPr>
        <p:spPr>
          <a:xfrm>
            <a:off x="4684883" y="3198733"/>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C3601AD9-081E-4BB8-BE14-09A2696644B9}"/>
              </a:ext>
            </a:extLst>
          </p:cNvPr>
          <p:cNvCxnSpPr>
            <a:cxnSpLocks/>
          </p:cNvCxnSpPr>
          <p:nvPr/>
        </p:nvCxnSpPr>
        <p:spPr>
          <a:xfrm flipH="1">
            <a:off x="4627936" y="322296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B0A2F952-77F3-488A-8EA8-51EB100D6FB3}"/>
              </a:ext>
            </a:extLst>
          </p:cNvPr>
          <p:cNvCxnSpPr>
            <a:cxnSpLocks/>
          </p:cNvCxnSpPr>
          <p:nvPr/>
        </p:nvCxnSpPr>
        <p:spPr>
          <a:xfrm>
            <a:off x="1259866" y="325359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270F216-B000-4EEB-9A8F-D2CFA5D040E2}"/>
              </a:ext>
            </a:extLst>
          </p:cNvPr>
          <p:cNvCxnSpPr>
            <a:cxnSpLocks/>
          </p:cNvCxnSpPr>
          <p:nvPr/>
        </p:nvCxnSpPr>
        <p:spPr>
          <a:xfrm flipH="1">
            <a:off x="1202919" y="3277830"/>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E2F56CEB-B8D6-4674-BE2B-70637CE7A077}"/>
              </a:ext>
            </a:extLst>
          </p:cNvPr>
          <p:cNvCxnSpPr>
            <a:cxnSpLocks/>
          </p:cNvCxnSpPr>
          <p:nvPr/>
        </p:nvCxnSpPr>
        <p:spPr>
          <a:xfrm>
            <a:off x="766175" y="323692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9ECFEA6-0560-48A5-A234-D5750E623975}"/>
              </a:ext>
            </a:extLst>
          </p:cNvPr>
          <p:cNvCxnSpPr>
            <a:cxnSpLocks/>
          </p:cNvCxnSpPr>
          <p:nvPr/>
        </p:nvCxnSpPr>
        <p:spPr>
          <a:xfrm flipH="1">
            <a:off x="709228" y="3261156"/>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A3452334-6896-452E-B318-62846EAF1706}"/>
              </a:ext>
            </a:extLst>
          </p:cNvPr>
          <p:cNvCxnSpPr>
            <a:cxnSpLocks/>
          </p:cNvCxnSpPr>
          <p:nvPr/>
        </p:nvCxnSpPr>
        <p:spPr>
          <a:xfrm>
            <a:off x="2789186" y="274243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87974C36-9344-4EF6-A01A-DC73C24402B9}"/>
              </a:ext>
            </a:extLst>
          </p:cNvPr>
          <p:cNvCxnSpPr>
            <a:cxnSpLocks/>
          </p:cNvCxnSpPr>
          <p:nvPr/>
        </p:nvCxnSpPr>
        <p:spPr>
          <a:xfrm flipH="1">
            <a:off x="2732239" y="276667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35081228-4FB2-4EEA-9C80-62585555E4E1}"/>
              </a:ext>
            </a:extLst>
          </p:cNvPr>
          <p:cNvCxnSpPr>
            <a:cxnSpLocks/>
          </p:cNvCxnSpPr>
          <p:nvPr/>
        </p:nvCxnSpPr>
        <p:spPr>
          <a:xfrm>
            <a:off x="2295235" y="268109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D1696D8-05B4-4A57-ACE6-F27347BB1B99}"/>
              </a:ext>
            </a:extLst>
          </p:cNvPr>
          <p:cNvCxnSpPr>
            <a:cxnSpLocks/>
          </p:cNvCxnSpPr>
          <p:nvPr/>
        </p:nvCxnSpPr>
        <p:spPr>
          <a:xfrm flipH="1">
            <a:off x="2238288" y="270532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83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AC335F-5C8C-4B70-A932-0DA5E93BA108}"/>
              </a:ext>
            </a:extLst>
          </p:cNvPr>
          <p:cNvSpPr txBox="1"/>
          <p:nvPr/>
        </p:nvSpPr>
        <p:spPr>
          <a:xfrm>
            <a:off x="3559125" y="337806"/>
            <a:ext cx="9509760" cy="1015663"/>
          </a:xfrm>
          <a:prstGeom prst="rect">
            <a:avLst/>
          </a:prstGeom>
          <a:noFill/>
        </p:spPr>
        <p:txBody>
          <a:bodyPr wrap="square" rtlCol="0">
            <a:spAutoFit/>
          </a:bodyPr>
          <a:lstStyle/>
          <a:p>
            <a:r>
              <a:rPr lang="en-GB" sz="6000" dirty="0">
                <a:solidFill>
                  <a:srgbClr val="FFFF00"/>
                </a:solidFill>
                <a:latin typeface="Berlin Sans FB" panose="020E0602020502020306" pitchFamily="34" charset="0"/>
              </a:rPr>
              <a:t> Th  H  T  O</a:t>
            </a:r>
            <a:endParaRPr lang="en-GB" sz="6000" dirty="0">
              <a:latin typeface="Berlin Sans FB" panose="020E0602020502020306" pitchFamily="34" charset="0"/>
            </a:endParaRPr>
          </a:p>
        </p:txBody>
      </p:sp>
      <p:cxnSp>
        <p:nvCxnSpPr>
          <p:cNvPr id="3" name="Straight Connector 2">
            <a:extLst>
              <a:ext uri="{FF2B5EF4-FFF2-40B4-BE49-F238E27FC236}">
                <a16:creationId xmlns:a16="http://schemas.microsoft.com/office/drawing/2014/main" id="{7C604DA4-16CD-4CE6-9A00-7DC8F1AD9925}"/>
              </a:ext>
            </a:extLst>
          </p:cNvPr>
          <p:cNvCxnSpPr>
            <a:cxnSpLocks/>
          </p:cNvCxnSpPr>
          <p:nvPr/>
        </p:nvCxnSpPr>
        <p:spPr>
          <a:xfrm>
            <a:off x="4142929" y="4446293"/>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586E738A-DC83-492E-B3C7-B1A2655C5307}"/>
              </a:ext>
            </a:extLst>
          </p:cNvPr>
          <p:cNvSpPr txBox="1">
            <a:spLocks/>
          </p:cNvSpPr>
          <p:nvPr/>
        </p:nvSpPr>
        <p:spPr>
          <a:xfrm>
            <a:off x="434259" y="5156723"/>
            <a:ext cx="11323482" cy="1775655"/>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2400" cap="none" dirty="0">
                <a:solidFill>
                  <a:schemeClr val="tx2"/>
                </a:solidFill>
                <a:latin typeface="Comic Sans MS" panose="030F0702030302020204" pitchFamily="66" charset="0"/>
              </a:rPr>
              <a:t>Set out the problem as a column subtraction. Remember to show each time you have carried a number and changed it into another place value. Start with the ones, then subtract the tens, then the hundreds and finally subtract the thousands. Use your place value chart and concrete materials as you go. Remember the base 10 rule.</a:t>
            </a:r>
          </a:p>
        </p:txBody>
      </p:sp>
      <p:sp>
        <p:nvSpPr>
          <p:cNvPr id="6" name="Speech Bubble: Oval 5">
            <a:extLst>
              <a:ext uri="{FF2B5EF4-FFF2-40B4-BE49-F238E27FC236}">
                <a16:creationId xmlns:a16="http://schemas.microsoft.com/office/drawing/2014/main" id="{57DDF1E9-9C31-4F6A-9513-D2DD1E833CB0}"/>
              </a:ext>
            </a:extLst>
          </p:cNvPr>
          <p:cNvSpPr/>
          <p:nvPr/>
        </p:nvSpPr>
        <p:spPr>
          <a:xfrm>
            <a:off x="92319" y="2394813"/>
            <a:ext cx="3527418" cy="2641422"/>
          </a:xfrm>
          <a:prstGeom prst="wedgeEllipseCallout">
            <a:avLst>
              <a:gd name="adj1" fmla="val 57917"/>
              <a:gd name="adj2" fmla="val -227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1">
            <a:extLst>
              <a:ext uri="{FF2B5EF4-FFF2-40B4-BE49-F238E27FC236}">
                <a16:creationId xmlns:a16="http://schemas.microsoft.com/office/drawing/2014/main" id="{041C9C97-12D5-4E08-8B3B-4B1FEE64B36F}"/>
              </a:ext>
            </a:extLst>
          </p:cNvPr>
          <p:cNvSpPr txBox="1">
            <a:spLocks/>
          </p:cNvSpPr>
          <p:nvPr/>
        </p:nvSpPr>
        <p:spPr>
          <a:xfrm>
            <a:off x="645642" y="2687508"/>
            <a:ext cx="2951982" cy="2085716"/>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00000"/>
              </a:lnSpc>
            </a:pPr>
            <a:r>
              <a:rPr lang="en-GB" sz="2400" cap="none" dirty="0">
                <a:solidFill>
                  <a:schemeClr val="bg1"/>
                </a:solidFill>
                <a:latin typeface="Comic Sans MS" panose="030F0702030302020204" pitchFamily="66" charset="0"/>
              </a:rPr>
              <a:t>Remember, when subtracting, the greater number </a:t>
            </a:r>
            <a:r>
              <a:rPr lang="en-GB" sz="2400" b="1" cap="none" dirty="0">
                <a:solidFill>
                  <a:schemeClr val="bg1"/>
                </a:solidFill>
                <a:latin typeface="Comic Sans MS" panose="030F0702030302020204" pitchFamily="66" charset="0"/>
              </a:rPr>
              <a:t>always </a:t>
            </a:r>
            <a:r>
              <a:rPr lang="en-GB" sz="2400" cap="none" dirty="0">
                <a:solidFill>
                  <a:schemeClr val="bg1"/>
                </a:solidFill>
                <a:latin typeface="Comic Sans MS" panose="030F0702030302020204" pitchFamily="66" charset="0"/>
              </a:rPr>
              <a:t>goes on the top!</a:t>
            </a:r>
          </a:p>
        </p:txBody>
      </p:sp>
      <p:sp>
        <p:nvSpPr>
          <p:cNvPr id="8" name="TextBox 7">
            <a:extLst>
              <a:ext uri="{FF2B5EF4-FFF2-40B4-BE49-F238E27FC236}">
                <a16:creationId xmlns:a16="http://schemas.microsoft.com/office/drawing/2014/main" id="{487EE789-F4D1-4334-A751-9DFFB5FD9193}"/>
              </a:ext>
            </a:extLst>
          </p:cNvPr>
          <p:cNvSpPr txBox="1"/>
          <p:nvPr/>
        </p:nvSpPr>
        <p:spPr>
          <a:xfrm>
            <a:off x="5666726" y="1069504"/>
            <a:ext cx="1009824" cy="1015663"/>
          </a:xfrm>
          <a:prstGeom prst="rect">
            <a:avLst/>
          </a:prstGeom>
          <a:noFill/>
        </p:spPr>
        <p:txBody>
          <a:bodyPr wrap="square" rtlCol="0">
            <a:spAutoFit/>
          </a:bodyPr>
          <a:lstStyle/>
          <a:p>
            <a:r>
              <a:rPr lang="en-GB" sz="6000" dirty="0">
                <a:solidFill>
                  <a:srgbClr val="92D050"/>
                </a:solidFill>
                <a:latin typeface="Comic Sans MS" panose="030F0702030302020204" pitchFamily="66" charset="0"/>
              </a:rPr>
              <a:t>13</a:t>
            </a:r>
          </a:p>
        </p:txBody>
      </p:sp>
      <p:cxnSp>
        <p:nvCxnSpPr>
          <p:cNvPr id="10" name="Straight Connector 9">
            <a:extLst>
              <a:ext uri="{FF2B5EF4-FFF2-40B4-BE49-F238E27FC236}">
                <a16:creationId xmlns:a16="http://schemas.microsoft.com/office/drawing/2014/main" id="{A05F9C88-5497-4217-A3F9-45BF05EB1F60}"/>
              </a:ext>
            </a:extLst>
          </p:cNvPr>
          <p:cNvCxnSpPr>
            <a:cxnSpLocks/>
          </p:cNvCxnSpPr>
          <p:nvPr/>
        </p:nvCxnSpPr>
        <p:spPr>
          <a:xfrm>
            <a:off x="4142929" y="5156723"/>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758852E-3DA2-4E20-BA05-8D0219280E66}"/>
              </a:ext>
            </a:extLst>
          </p:cNvPr>
          <p:cNvSpPr/>
          <p:nvPr/>
        </p:nvSpPr>
        <p:spPr>
          <a:xfrm>
            <a:off x="3619737" y="2424237"/>
            <a:ext cx="6602437" cy="2862322"/>
          </a:xfrm>
          <a:prstGeom prst="rect">
            <a:avLst/>
          </a:prstGeom>
        </p:spPr>
        <p:txBody>
          <a:bodyPr wrap="square">
            <a:spAutoFit/>
          </a:bodyPr>
          <a:lstStyle/>
          <a:p>
            <a:r>
              <a:rPr lang="en-GB" sz="6000" dirty="0">
                <a:latin typeface="Berlin Sans FB" panose="020E0602020502020306" pitchFamily="34" charset="0"/>
              </a:rPr>
              <a:t>  7   9   4  2</a:t>
            </a:r>
          </a:p>
          <a:p>
            <a:r>
              <a:rPr lang="en-GB" sz="6000" dirty="0">
                <a:latin typeface="Berlin Sans FB" panose="020E0602020502020306" pitchFamily="34" charset="0"/>
              </a:rPr>
              <a:t>- 4   1   5  6</a:t>
            </a:r>
          </a:p>
          <a:p>
            <a:r>
              <a:rPr lang="en-GB" sz="6000" dirty="0">
                <a:latin typeface="Berlin Sans FB" panose="020E0602020502020306" pitchFamily="34" charset="0"/>
              </a:rPr>
              <a:t>   3   7  8  6</a:t>
            </a:r>
          </a:p>
        </p:txBody>
      </p:sp>
      <p:sp>
        <p:nvSpPr>
          <p:cNvPr id="13" name="TextBox 12">
            <a:extLst>
              <a:ext uri="{FF2B5EF4-FFF2-40B4-BE49-F238E27FC236}">
                <a16:creationId xmlns:a16="http://schemas.microsoft.com/office/drawing/2014/main" id="{D3DFB77D-1954-4694-889C-4EDAC17FAB9F}"/>
              </a:ext>
            </a:extLst>
          </p:cNvPr>
          <p:cNvSpPr txBox="1"/>
          <p:nvPr/>
        </p:nvSpPr>
        <p:spPr>
          <a:xfrm>
            <a:off x="6419209" y="1801202"/>
            <a:ext cx="1003494" cy="1015663"/>
          </a:xfrm>
          <a:prstGeom prst="rect">
            <a:avLst/>
          </a:prstGeom>
          <a:noFill/>
        </p:spPr>
        <p:txBody>
          <a:bodyPr wrap="square" rtlCol="0">
            <a:spAutoFit/>
          </a:bodyPr>
          <a:lstStyle/>
          <a:p>
            <a:r>
              <a:rPr lang="en-GB" sz="6000" dirty="0">
                <a:solidFill>
                  <a:srgbClr val="92D050"/>
                </a:solidFill>
                <a:latin typeface="Comic Sans MS" panose="030F0702030302020204" pitchFamily="66" charset="0"/>
              </a:rPr>
              <a:t>12</a:t>
            </a:r>
          </a:p>
        </p:txBody>
      </p:sp>
      <p:cxnSp>
        <p:nvCxnSpPr>
          <p:cNvPr id="14" name="Straight Connector 13">
            <a:extLst>
              <a:ext uri="{FF2B5EF4-FFF2-40B4-BE49-F238E27FC236}">
                <a16:creationId xmlns:a16="http://schemas.microsoft.com/office/drawing/2014/main" id="{97B73DF4-8D83-4542-8E3F-DC4F627B987C}"/>
              </a:ext>
            </a:extLst>
          </p:cNvPr>
          <p:cNvCxnSpPr>
            <a:cxnSpLocks/>
          </p:cNvCxnSpPr>
          <p:nvPr/>
        </p:nvCxnSpPr>
        <p:spPr>
          <a:xfrm>
            <a:off x="6662945" y="2816865"/>
            <a:ext cx="486756" cy="55486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A5BF58A-6481-4F47-938A-5984D8B0AD9E}"/>
              </a:ext>
            </a:extLst>
          </p:cNvPr>
          <p:cNvCxnSpPr>
            <a:cxnSpLocks/>
          </p:cNvCxnSpPr>
          <p:nvPr/>
        </p:nvCxnSpPr>
        <p:spPr>
          <a:xfrm>
            <a:off x="5984904" y="2807375"/>
            <a:ext cx="486756" cy="55486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Speech Bubble: Oval 16">
            <a:extLst>
              <a:ext uri="{FF2B5EF4-FFF2-40B4-BE49-F238E27FC236}">
                <a16:creationId xmlns:a16="http://schemas.microsoft.com/office/drawing/2014/main" id="{15C5BDC5-1E6E-47E5-ADD9-743005043626}"/>
              </a:ext>
            </a:extLst>
          </p:cNvPr>
          <p:cNvSpPr/>
          <p:nvPr/>
        </p:nvSpPr>
        <p:spPr>
          <a:xfrm>
            <a:off x="7610623" y="1138852"/>
            <a:ext cx="4343138" cy="1548656"/>
          </a:xfrm>
          <a:prstGeom prst="wedgeEllipseCallout">
            <a:avLst>
              <a:gd name="adj1" fmla="val -56296"/>
              <a:gd name="adj2" fmla="val 3583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982D0781-EDA2-412A-9D9E-3F2BBF899C61}"/>
              </a:ext>
            </a:extLst>
          </p:cNvPr>
          <p:cNvSpPr txBox="1">
            <a:spLocks/>
          </p:cNvSpPr>
          <p:nvPr/>
        </p:nvSpPr>
        <p:spPr>
          <a:xfrm>
            <a:off x="7966700" y="858220"/>
            <a:ext cx="3871881" cy="2085716"/>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00000"/>
              </a:lnSpc>
            </a:pPr>
            <a:r>
              <a:rPr lang="en-GB" sz="2400" cap="none" dirty="0">
                <a:solidFill>
                  <a:schemeClr val="bg1"/>
                </a:solidFill>
                <a:latin typeface="Comic Sans MS" panose="030F0702030302020204" pitchFamily="66" charset="0"/>
              </a:rPr>
              <a:t>1 ten = 10 ones</a:t>
            </a:r>
          </a:p>
          <a:p>
            <a:pPr>
              <a:lnSpc>
                <a:spcPct val="100000"/>
              </a:lnSpc>
            </a:pPr>
            <a:r>
              <a:rPr lang="en-GB" sz="2400" cap="none" dirty="0">
                <a:solidFill>
                  <a:schemeClr val="bg1"/>
                </a:solidFill>
                <a:latin typeface="Comic Sans MS" panose="030F0702030302020204" pitchFamily="66" charset="0"/>
              </a:rPr>
              <a:t>10 ones + 2 ones= 12 ones</a:t>
            </a:r>
          </a:p>
        </p:txBody>
      </p:sp>
      <p:sp>
        <p:nvSpPr>
          <p:cNvPr id="15" name="TextBox 14">
            <a:extLst>
              <a:ext uri="{FF2B5EF4-FFF2-40B4-BE49-F238E27FC236}">
                <a16:creationId xmlns:a16="http://schemas.microsoft.com/office/drawing/2014/main" id="{08781AE4-38D6-42F3-911C-AB14DBDAFF78}"/>
              </a:ext>
            </a:extLst>
          </p:cNvPr>
          <p:cNvSpPr txBox="1"/>
          <p:nvPr/>
        </p:nvSpPr>
        <p:spPr>
          <a:xfrm>
            <a:off x="4920573" y="1850021"/>
            <a:ext cx="697061" cy="1015663"/>
          </a:xfrm>
          <a:prstGeom prst="rect">
            <a:avLst/>
          </a:prstGeom>
          <a:noFill/>
        </p:spPr>
        <p:txBody>
          <a:bodyPr wrap="square" rtlCol="0">
            <a:spAutoFit/>
          </a:bodyPr>
          <a:lstStyle/>
          <a:p>
            <a:r>
              <a:rPr lang="en-GB" sz="6000" dirty="0">
                <a:solidFill>
                  <a:srgbClr val="92D050"/>
                </a:solidFill>
                <a:latin typeface="Comic Sans MS" panose="030F0702030302020204" pitchFamily="66" charset="0"/>
              </a:rPr>
              <a:t>8</a:t>
            </a:r>
          </a:p>
        </p:txBody>
      </p:sp>
      <p:cxnSp>
        <p:nvCxnSpPr>
          <p:cNvPr id="19" name="Straight Connector 18">
            <a:extLst>
              <a:ext uri="{FF2B5EF4-FFF2-40B4-BE49-F238E27FC236}">
                <a16:creationId xmlns:a16="http://schemas.microsoft.com/office/drawing/2014/main" id="{BFD90C71-3B5B-4500-98F2-BA935E20FBE7}"/>
              </a:ext>
            </a:extLst>
          </p:cNvPr>
          <p:cNvCxnSpPr>
            <a:cxnSpLocks/>
          </p:cNvCxnSpPr>
          <p:nvPr/>
        </p:nvCxnSpPr>
        <p:spPr>
          <a:xfrm>
            <a:off x="4943619" y="2807375"/>
            <a:ext cx="486756" cy="55486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6AA58D5-E043-480E-A871-A4B776D0374C}"/>
              </a:ext>
            </a:extLst>
          </p:cNvPr>
          <p:cNvSpPr txBox="1"/>
          <p:nvPr/>
        </p:nvSpPr>
        <p:spPr>
          <a:xfrm>
            <a:off x="5774782" y="1850021"/>
            <a:ext cx="697061" cy="1015663"/>
          </a:xfrm>
          <a:prstGeom prst="rect">
            <a:avLst/>
          </a:prstGeom>
          <a:noFill/>
        </p:spPr>
        <p:txBody>
          <a:bodyPr wrap="square" rtlCol="0">
            <a:spAutoFit/>
          </a:bodyPr>
          <a:lstStyle/>
          <a:p>
            <a:r>
              <a:rPr lang="en-GB" sz="6000" dirty="0">
                <a:solidFill>
                  <a:srgbClr val="92D050"/>
                </a:solidFill>
                <a:latin typeface="Comic Sans MS" panose="030F0702030302020204" pitchFamily="66" charset="0"/>
              </a:rPr>
              <a:t>3</a:t>
            </a:r>
          </a:p>
        </p:txBody>
      </p:sp>
      <p:cxnSp>
        <p:nvCxnSpPr>
          <p:cNvPr id="21" name="Straight Connector 20">
            <a:extLst>
              <a:ext uri="{FF2B5EF4-FFF2-40B4-BE49-F238E27FC236}">
                <a16:creationId xmlns:a16="http://schemas.microsoft.com/office/drawing/2014/main" id="{0AFA728D-8207-439B-AA29-C48324A3E093}"/>
              </a:ext>
            </a:extLst>
          </p:cNvPr>
          <p:cNvCxnSpPr>
            <a:cxnSpLocks/>
          </p:cNvCxnSpPr>
          <p:nvPr/>
        </p:nvCxnSpPr>
        <p:spPr>
          <a:xfrm>
            <a:off x="5883361" y="2056013"/>
            <a:ext cx="486756" cy="55486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Speech Bubble: Rectangle with Corners Rounded 3">
            <a:extLst>
              <a:ext uri="{FF2B5EF4-FFF2-40B4-BE49-F238E27FC236}">
                <a16:creationId xmlns:a16="http://schemas.microsoft.com/office/drawing/2014/main" id="{400F86FB-570D-4B73-982A-8D717A4B8AFD}"/>
              </a:ext>
            </a:extLst>
          </p:cNvPr>
          <p:cNvSpPr/>
          <p:nvPr/>
        </p:nvSpPr>
        <p:spPr>
          <a:xfrm>
            <a:off x="59065" y="551584"/>
            <a:ext cx="3750269" cy="1708395"/>
          </a:xfrm>
          <a:prstGeom prst="wedgeRoundRectCallout">
            <a:avLst>
              <a:gd name="adj1" fmla="val 100328"/>
              <a:gd name="adj2" fmla="val 7254"/>
              <a:gd name="adj3" fmla="val 16667"/>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itle 1">
            <a:extLst>
              <a:ext uri="{FF2B5EF4-FFF2-40B4-BE49-F238E27FC236}">
                <a16:creationId xmlns:a16="http://schemas.microsoft.com/office/drawing/2014/main" id="{463F11DE-9C59-4075-8891-9B8E64469502}"/>
              </a:ext>
            </a:extLst>
          </p:cNvPr>
          <p:cNvSpPr txBox="1">
            <a:spLocks/>
          </p:cNvSpPr>
          <p:nvPr/>
        </p:nvSpPr>
        <p:spPr>
          <a:xfrm>
            <a:off x="63259" y="285107"/>
            <a:ext cx="3871881" cy="2085716"/>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00000"/>
              </a:lnSpc>
            </a:pPr>
            <a:r>
              <a:rPr lang="en-GB" sz="2400" cap="none" dirty="0">
                <a:solidFill>
                  <a:schemeClr val="tx1"/>
                </a:solidFill>
                <a:latin typeface="Comic Sans MS" panose="030F0702030302020204" pitchFamily="66" charset="0"/>
              </a:rPr>
              <a:t>Cross out the 3 tens and carry 1 hundred. </a:t>
            </a:r>
          </a:p>
          <a:p>
            <a:pPr>
              <a:lnSpc>
                <a:spcPct val="100000"/>
              </a:lnSpc>
            </a:pPr>
            <a:r>
              <a:rPr lang="en-GB" sz="2400" cap="none" dirty="0">
                <a:solidFill>
                  <a:schemeClr val="tx1"/>
                </a:solidFill>
                <a:latin typeface="Comic Sans MS" panose="030F0702030302020204" pitchFamily="66" charset="0"/>
              </a:rPr>
              <a:t>1 hundred = 10 tens</a:t>
            </a:r>
          </a:p>
          <a:p>
            <a:pPr>
              <a:lnSpc>
                <a:spcPct val="100000"/>
              </a:lnSpc>
            </a:pPr>
            <a:r>
              <a:rPr lang="en-GB" sz="2400" cap="none" dirty="0">
                <a:solidFill>
                  <a:schemeClr val="tx1"/>
                </a:solidFill>
                <a:latin typeface="Comic Sans MS" panose="030F0702030302020204" pitchFamily="66" charset="0"/>
              </a:rPr>
              <a:t>10 tens + 3 tens = 13 tens</a:t>
            </a:r>
          </a:p>
        </p:txBody>
      </p:sp>
      <p:pic>
        <p:nvPicPr>
          <p:cNvPr id="24" name="Picture 23">
            <a:extLst>
              <a:ext uri="{FF2B5EF4-FFF2-40B4-BE49-F238E27FC236}">
                <a16:creationId xmlns:a16="http://schemas.microsoft.com/office/drawing/2014/main" id="{A1976559-9959-4FEF-BBDB-B0AE986CB411}"/>
              </a:ext>
            </a:extLst>
          </p:cNvPr>
          <p:cNvPicPr>
            <a:picLocks noChangeAspect="1"/>
          </p:cNvPicPr>
          <p:nvPr/>
        </p:nvPicPr>
        <p:blipFill>
          <a:blip r:embed="rId2"/>
          <a:stretch>
            <a:fillRect/>
          </a:stretch>
        </p:blipFill>
        <p:spPr>
          <a:xfrm>
            <a:off x="11171760" y="156795"/>
            <a:ext cx="905001" cy="952633"/>
          </a:xfrm>
          <a:prstGeom prst="rect">
            <a:avLst/>
          </a:prstGeom>
        </p:spPr>
      </p:pic>
    </p:spTree>
    <p:extLst>
      <p:ext uri="{BB962C8B-B14F-4D97-AF65-F5344CB8AC3E}">
        <p14:creationId xmlns:p14="http://schemas.microsoft.com/office/powerpoint/2010/main" val="19341551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86B6F-28C6-469E-8B44-732114EAC3C3}"/>
              </a:ext>
            </a:extLst>
          </p:cNvPr>
          <p:cNvSpPr>
            <a:spLocks noGrp="1"/>
          </p:cNvSpPr>
          <p:nvPr>
            <p:ph type="title"/>
          </p:nvPr>
        </p:nvSpPr>
        <p:spPr/>
        <p:txBody>
          <a:bodyPr/>
          <a:lstStyle/>
          <a:p>
            <a:r>
              <a:rPr lang="en-GB" cap="none" dirty="0">
                <a:latin typeface="Comic Sans MS" panose="030F0702030302020204" pitchFamily="66" charset="0"/>
              </a:rPr>
              <a:t>Watch the video below for a further reminder.</a:t>
            </a:r>
          </a:p>
        </p:txBody>
      </p:sp>
      <p:pic>
        <p:nvPicPr>
          <p:cNvPr id="8" name="Content Placeholder 7">
            <a:hlinkClick r:id="rId2"/>
            <a:extLst>
              <a:ext uri="{FF2B5EF4-FFF2-40B4-BE49-F238E27FC236}">
                <a16:creationId xmlns:a16="http://schemas.microsoft.com/office/drawing/2014/main" id="{E4207319-9E27-4CD6-B5AE-E620EBBED9A7}"/>
              </a:ext>
            </a:extLst>
          </p:cNvPr>
          <p:cNvPicPr>
            <a:picLocks noGrp="1" noChangeAspect="1"/>
          </p:cNvPicPr>
          <p:nvPr>
            <p:ph idx="1"/>
          </p:nvPr>
        </p:nvPicPr>
        <p:blipFill>
          <a:blip r:embed="rId3"/>
          <a:stretch>
            <a:fillRect/>
          </a:stretch>
        </p:blipFill>
        <p:spPr>
          <a:xfrm>
            <a:off x="2321276" y="1953306"/>
            <a:ext cx="7547365" cy="4206875"/>
          </a:xfrm>
          <a:prstGeom prst="rect">
            <a:avLst/>
          </a:prstGeom>
        </p:spPr>
      </p:pic>
    </p:spTree>
    <p:extLst>
      <p:ext uri="{BB962C8B-B14F-4D97-AF65-F5344CB8AC3E}">
        <p14:creationId xmlns:p14="http://schemas.microsoft.com/office/powerpoint/2010/main" val="2045272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542BC-8ACF-4B27-877B-8AB00B8C3EB3}"/>
              </a:ext>
            </a:extLst>
          </p:cNvPr>
          <p:cNvSpPr txBox="1">
            <a:spLocks/>
          </p:cNvSpPr>
          <p:nvPr/>
        </p:nvSpPr>
        <p:spPr>
          <a:xfrm>
            <a:off x="1202919" y="284176"/>
            <a:ext cx="9784080" cy="1508760"/>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ctr"/>
            <a:r>
              <a:rPr lang="en-GB" sz="2800" cap="none" dirty="0">
                <a:solidFill>
                  <a:schemeClr val="tx1"/>
                </a:solidFill>
                <a:latin typeface="Comic Sans MS" panose="030F0702030302020204" pitchFamily="66" charset="0"/>
              </a:rPr>
              <a:t>Subtraction with carrying (or renaming) can be tricky. </a:t>
            </a:r>
            <a:r>
              <a:rPr lang="en-GB" sz="2800" b="1" cap="none" dirty="0">
                <a:solidFill>
                  <a:srgbClr val="FFFF00"/>
                </a:solidFill>
                <a:latin typeface="Comic Sans MS" panose="030F0702030302020204" pitchFamily="66" charset="0"/>
              </a:rPr>
              <a:t>Top tips:</a:t>
            </a:r>
          </a:p>
          <a:p>
            <a:endParaRPr lang="en-GB" sz="2800" cap="none" dirty="0">
              <a:solidFill>
                <a:srgbClr val="FFFF00"/>
              </a:solidFill>
              <a:latin typeface="Comic Sans MS" panose="030F0702030302020204" pitchFamily="66" charset="0"/>
            </a:endParaRPr>
          </a:p>
          <a:p>
            <a:pPr marL="571500" indent="-571500">
              <a:buFontTx/>
              <a:buChar char="-"/>
            </a:pPr>
            <a:r>
              <a:rPr lang="en-GB" sz="2800" cap="none" dirty="0">
                <a:solidFill>
                  <a:schemeClr val="bg1"/>
                </a:solidFill>
                <a:latin typeface="Comic Sans MS" panose="030F0702030302020204" pitchFamily="66" charset="0"/>
              </a:rPr>
              <a:t>Watch the videos on this PowerPoint (as many times as you need to!)</a:t>
            </a:r>
          </a:p>
          <a:p>
            <a:pPr marL="571500" indent="-571500">
              <a:buFontTx/>
              <a:buChar char="-"/>
            </a:pPr>
            <a:r>
              <a:rPr lang="en-GB" sz="2800" cap="none" dirty="0">
                <a:solidFill>
                  <a:schemeClr val="accent1"/>
                </a:solidFill>
                <a:latin typeface="Comic Sans MS" panose="030F0702030302020204" pitchFamily="66" charset="0"/>
              </a:rPr>
              <a:t>Check these slides (read them as many times as you need to)</a:t>
            </a:r>
          </a:p>
          <a:p>
            <a:pPr marL="571500" indent="-571500">
              <a:buFontTx/>
              <a:buChar char="-"/>
            </a:pPr>
            <a:r>
              <a:rPr lang="en-GB" sz="2800" cap="none" dirty="0">
                <a:solidFill>
                  <a:schemeClr val="bg1"/>
                </a:solidFill>
                <a:latin typeface="Comic Sans MS" panose="030F0702030302020204" pitchFamily="66" charset="0"/>
              </a:rPr>
              <a:t>Remember the steps (especially removing a number when you have carried it over)</a:t>
            </a:r>
          </a:p>
          <a:p>
            <a:pPr marL="571500" indent="-571500">
              <a:buFontTx/>
              <a:buChar char="-"/>
            </a:pPr>
            <a:r>
              <a:rPr lang="en-GB" sz="2800" cap="none" dirty="0">
                <a:solidFill>
                  <a:schemeClr val="accent1"/>
                </a:solidFill>
                <a:latin typeface="Comic Sans MS" panose="030F0702030302020204" pitchFamily="66" charset="0"/>
              </a:rPr>
              <a:t>Use concrete materials and a place value chart! </a:t>
            </a:r>
          </a:p>
          <a:p>
            <a:pPr marL="571500" indent="-571500">
              <a:buFontTx/>
              <a:buChar char="-"/>
            </a:pPr>
            <a:r>
              <a:rPr lang="en-GB" sz="2800" cap="none" dirty="0">
                <a:solidFill>
                  <a:schemeClr val="bg1"/>
                </a:solidFill>
                <a:latin typeface="Comic Sans MS" panose="030F0702030302020204" pitchFamily="66" charset="0"/>
              </a:rPr>
              <a:t>Remember we have learned this in class. Take your time. You can do this! (Remember our Learning Pit!)</a:t>
            </a:r>
          </a:p>
          <a:p>
            <a:pPr marL="571500" indent="-571500">
              <a:buFontTx/>
              <a:buChar char="-"/>
            </a:pPr>
            <a:r>
              <a:rPr lang="en-GB" sz="2800" cap="none" dirty="0">
                <a:solidFill>
                  <a:schemeClr val="accent1"/>
                </a:solidFill>
                <a:latin typeface="Comic Sans MS" panose="030F0702030302020204" pitchFamily="66" charset="0"/>
              </a:rPr>
              <a:t>If you find the written column method too tricky for now, just complete the question using your concrete materials and place value chart. </a:t>
            </a:r>
          </a:p>
          <a:p>
            <a:pPr marL="571500" indent="-571500">
              <a:buFontTx/>
              <a:buChar char="-"/>
            </a:pPr>
            <a:r>
              <a:rPr lang="en-GB" sz="2800" cap="none" dirty="0">
                <a:solidFill>
                  <a:schemeClr val="bg1"/>
                </a:solidFill>
                <a:latin typeface="Comic Sans MS" panose="030F0702030302020204" pitchFamily="66" charset="0"/>
              </a:rPr>
              <a:t>I am always here to help you. Ask questions on our Teams page. </a:t>
            </a:r>
          </a:p>
        </p:txBody>
      </p:sp>
    </p:spTree>
    <p:extLst>
      <p:ext uri="{BB962C8B-B14F-4D97-AF65-F5344CB8AC3E}">
        <p14:creationId xmlns:p14="http://schemas.microsoft.com/office/powerpoint/2010/main" val="196909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9247 – 6125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27E42D5-B09D-4D74-88F9-BDC132555BCE}"/>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C2EAEBB6-CEB3-4C0D-B6D5-3AD8807E124E}"/>
              </a:ext>
            </a:extLst>
          </p:cNvPr>
          <p:cNvSpPr/>
          <p:nvPr/>
        </p:nvSpPr>
        <p:spPr>
          <a:xfrm>
            <a:off x="2678000"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B089CA-66D5-411B-8623-F553FFD831FD}"/>
              </a:ext>
            </a:extLst>
          </p:cNvPr>
          <p:cNvSpPr/>
          <p:nvPr/>
        </p:nvSpPr>
        <p:spPr>
          <a:xfrm>
            <a:off x="729624" y="3418138"/>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FC45B4D8-18AE-4ED4-8709-FC53A49F1E5B}"/>
              </a:ext>
            </a:extLst>
          </p:cNvPr>
          <p:cNvSpPr/>
          <p:nvPr/>
        </p:nvSpPr>
        <p:spPr>
          <a:xfrm>
            <a:off x="1766864" y="3414080"/>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8ED2E817-2563-49AC-BBA2-8C580DEC73F9}"/>
              </a:ext>
            </a:extLst>
          </p:cNvPr>
          <p:cNvSpPr/>
          <p:nvPr/>
        </p:nvSpPr>
        <p:spPr>
          <a:xfrm>
            <a:off x="1239496" y="3418137"/>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B5F506B3-5343-446D-8FF5-15894B821320}"/>
              </a:ext>
            </a:extLst>
          </p:cNvPr>
          <p:cNvSpPr/>
          <p:nvPr/>
        </p:nvSpPr>
        <p:spPr>
          <a:xfrm>
            <a:off x="9590179" y="3404495"/>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85D8E48-78FD-4ED7-8915-3E9AFA0D7C78}"/>
              </a:ext>
            </a:extLst>
          </p:cNvPr>
          <p:cNvSpPr/>
          <p:nvPr/>
        </p:nvSpPr>
        <p:spPr>
          <a:xfrm>
            <a:off x="9126338" y="3414078"/>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5DE40D00-9AA0-4C9E-98BA-319B4698139B}"/>
              </a:ext>
            </a:extLst>
          </p:cNvPr>
          <p:cNvSpPr/>
          <p:nvPr/>
        </p:nvSpPr>
        <p:spPr>
          <a:xfrm>
            <a:off x="11040531"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8603BABF-AB87-4DE2-A2EA-E5D7264A29F3}"/>
              </a:ext>
            </a:extLst>
          </p:cNvPr>
          <p:cNvSpPr/>
          <p:nvPr/>
        </p:nvSpPr>
        <p:spPr>
          <a:xfrm>
            <a:off x="10582909" y="2816709"/>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F9E11606-8DC5-490E-ADA6-FCF6FB0B739E}"/>
              </a:ext>
            </a:extLst>
          </p:cNvPr>
          <p:cNvSpPr/>
          <p:nvPr/>
        </p:nvSpPr>
        <p:spPr>
          <a:xfrm>
            <a:off x="2325343" y="3414079"/>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If you are using drawings, cross out the materials like above. Or, if you are using concrete materials, remove the correct number for each place value. </a:t>
            </a:r>
          </a:p>
        </p:txBody>
      </p:sp>
      <p:cxnSp>
        <p:nvCxnSpPr>
          <p:cNvPr id="5" name="Straight Connector 4">
            <a:extLst>
              <a:ext uri="{FF2B5EF4-FFF2-40B4-BE49-F238E27FC236}">
                <a16:creationId xmlns:a16="http://schemas.microsoft.com/office/drawing/2014/main" id="{0F90E3F9-E104-41A2-AB02-417BFC06849B}"/>
              </a:ext>
            </a:extLst>
          </p:cNvPr>
          <p:cNvCxnSpPr>
            <a:cxnSpLocks/>
          </p:cNvCxnSpPr>
          <p:nvPr/>
        </p:nvCxnSpPr>
        <p:spPr>
          <a:xfrm>
            <a:off x="9590179" y="329184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7099570-3E54-4DCC-A329-B60AFE7B9518}"/>
              </a:ext>
            </a:extLst>
          </p:cNvPr>
          <p:cNvCxnSpPr>
            <a:cxnSpLocks/>
          </p:cNvCxnSpPr>
          <p:nvPr/>
        </p:nvCxnSpPr>
        <p:spPr>
          <a:xfrm>
            <a:off x="9124012" y="327474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DCD6219-45A8-40C7-8399-13766F494CEB}"/>
              </a:ext>
            </a:extLst>
          </p:cNvPr>
          <p:cNvCxnSpPr>
            <a:cxnSpLocks/>
          </p:cNvCxnSpPr>
          <p:nvPr/>
        </p:nvCxnSpPr>
        <p:spPr>
          <a:xfrm>
            <a:off x="11068169" y="270104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4918CBA-56D1-4B7F-8FE8-82D712795DBE}"/>
              </a:ext>
            </a:extLst>
          </p:cNvPr>
          <p:cNvCxnSpPr>
            <a:cxnSpLocks/>
          </p:cNvCxnSpPr>
          <p:nvPr/>
        </p:nvCxnSpPr>
        <p:spPr>
          <a:xfrm>
            <a:off x="10600110" y="270104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A1001B6-BD2D-46F7-A35E-1F9C200BEBEB}"/>
              </a:ext>
            </a:extLst>
          </p:cNvPr>
          <p:cNvCxnSpPr>
            <a:cxnSpLocks/>
          </p:cNvCxnSpPr>
          <p:nvPr/>
        </p:nvCxnSpPr>
        <p:spPr>
          <a:xfrm>
            <a:off x="10091908" y="270104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48C8D38-84BA-4157-A95D-EF7AC7C22441}"/>
              </a:ext>
            </a:extLst>
          </p:cNvPr>
          <p:cNvCxnSpPr>
            <a:cxnSpLocks/>
          </p:cNvCxnSpPr>
          <p:nvPr/>
        </p:nvCxnSpPr>
        <p:spPr>
          <a:xfrm flipH="1">
            <a:off x="10056346" y="272501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347F445-4691-4162-82AD-5CC9F92BFA29}"/>
              </a:ext>
            </a:extLst>
          </p:cNvPr>
          <p:cNvCxnSpPr>
            <a:cxnSpLocks/>
          </p:cNvCxnSpPr>
          <p:nvPr/>
        </p:nvCxnSpPr>
        <p:spPr>
          <a:xfrm flipH="1">
            <a:off x="10589273" y="270779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2B5D359-DB51-4551-B2BA-E20B12E10B87}"/>
              </a:ext>
            </a:extLst>
          </p:cNvPr>
          <p:cNvCxnSpPr>
            <a:cxnSpLocks/>
          </p:cNvCxnSpPr>
          <p:nvPr/>
        </p:nvCxnSpPr>
        <p:spPr>
          <a:xfrm flipH="1">
            <a:off x="11068169" y="273775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1C68B03-12B2-4E2B-810E-7424171570DB}"/>
              </a:ext>
            </a:extLst>
          </p:cNvPr>
          <p:cNvCxnSpPr>
            <a:cxnSpLocks/>
          </p:cNvCxnSpPr>
          <p:nvPr/>
        </p:nvCxnSpPr>
        <p:spPr>
          <a:xfrm flipH="1">
            <a:off x="9099556" y="331607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7DD15CD-076B-4D27-801D-683EF6D20271}"/>
              </a:ext>
            </a:extLst>
          </p:cNvPr>
          <p:cNvCxnSpPr>
            <a:cxnSpLocks/>
          </p:cNvCxnSpPr>
          <p:nvPr/>
        </p:nvCxnSpPr>
        <p:spPr>
          <a:xfrm flipH="1">
            <a:off x="9590179" y="331607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EAD8208-4045-474D-A326-90B93AC151B9}"/>
              </a:ext>
            </a:extLst>
          </p:cNvPr>
          <p:cNvCxnSpPr>
            <a:cxnSpLocks/>
          </p:cNvCxnSpPr>
          <p:nvPr/>
        </p:nvCxnSpPr>
        <p:spPr>
          <a:xfrm>
            <a:off x="7772480" y="270862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503FA57-6A21-4CCB-B5EB-E444E0290009}"/>
              </a:ext>
            </a:extLst>
          </p:cNvPr>
          <p:cNvCxnSpPr>
            <a:cxnSpLocks/>
          </p:cNvCxnSpPr>
          <p:nvPr/>
        </p:nvCxnSpPr>
        <p:spPr>
          <a:xfrm flipH="1">
            <a:off x="7748024" y="274995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B179645-3EC7-472F-B1C4-C5935E142844}"/>
              </a:ext>
            </a:extLst>
          </p:cNvPr>
          <p:cNvCxnSpPr>
            <a:cxnSpLocks/>
          </p:cNvCxnSpPr>
          <p:nvPr/>
        </p:nvCxnSpPr>
        <p:spPr>
          <a:xfrm>
            <a:off x="7347370" y="269642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843102D-C36C-465A-9983-C9AED8315CFA}"/>
              </a:ext>
            </a:extLst>
          </p:cNvPr>
          <p:cNvCxnSpPr>
            <a:cxnSpLocks/>
          </p:cNvCxnSpPr>
          <p:nvPr/>
        </p:nvCxnSpPr>
        <p:spPr>
          <a:xfrm flipH="1">
            <a:off x="7322914" y="273775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B296DB53-9DE7-44A8-BD4E-DBCEEE6D3EDC}"/>
              </a:ext>
            </a:extLst>
          </p:cNvPr>
          <p:cNvCxnSpPr>
            <a:cxnSpLocks/>
          </p:cNvCxnSpPr>
          <p:nvPr/>
        </p:nvCxnSpPr>
        <p:spPr>
          <a:xfrm>
            <a:off x="4168203" y="274502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5DCC12E-E4ED-48AF-B54F-293D38DC793D}"/>
              </a:ext>
            </a:extLst>
          </p:cNvPr>
          <p:cNvCxnSpPr>
            <a:cxnSpLocks/>
          </p:cNvCxnSpPr>
          <p:nvPr/>
        </p:nvCxnSpPr>
        <p:spPr>
          <a:xfrm flipH="1">
            <a:off x="4143747" y="278635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23FCEE9-39EF-43EF-A44C-CDD0565EC013}"/>
              </a:ext>
            </a:extLst>
          </p:cNvPr>
          <p:cNvCxnSpPr>
            <a:cxnSpLocks/>
          </p:cNvCxnSpPr>
          <p:nvPr/>
        </p:nvCxnSpPr>
        <p:spPr>
          <a:xfrm>
            <a:off x="2353990" y="330184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458BD48-B645-4588-B5C0-FC5DD9376036}"/>
              </a:ext>
            </a:extLst>
          </p:cNvPr>
          <p:cNvCxnSpPr>
            <a:cxnSpLocks/>
          </p:cNvCxnSpPr>
          <p:nvPr/>
        </p:nvCxnSpPr>
        <p:spPr>
          <a:xfrm flipH="1">
            <a:off x="2329534" y="3343174"/>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03B698B9-F867-4955-B7D1-0648D755EE6C}"/>
              </a:ext>
            </a:extLst>
          </p:cNvPr>
          <p:cNvCxnSpPr>
            <a:cxnSpLocks/>
          </p:cNvCxnSpPr>
          <p:nvPr/>
        </p:nvCxnSpPr>
        <p:spPr>
          <a:xfrm>
            <a:off x="1821331" y="328299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47EE2FE-00F7-4B1D-AFBF-2881D6F5A67D}"/>
              </a:ext>
            </a:extLst>
          </p:cNvPr>
          <p:cNvCxnSpPr>
            <a:cxnSpLocks/>
          </p:cNvCxnSpPr>
          <p:nvPr/>
        </p:nvCxnSpPr>
        <p:spPr>
          <a:xfrm flipH="1">
            <a:off x="1796875" y="332432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FAD89D9-B019-460E-8DD1-4673C0578394}"/>
              </a:ext>
            </a:extLst>
          </p:cNvPr>
          <p:cNvCxnSpPr>
            <a:cxnSpLocks/>
          </p:cNvCxnSpPr>
          <p:nvPr/>
        </p:nvCxnSpPr>
        <p:spPr>
          <a:xfrm>
            <a:off x="1270316" y="329016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401172C-4A19-487C-B020-3090DC7855FF}"/>
              </a:ext>
            </a:extLst>
          </p:cNvPr>
          <p:cNvCxnSpPr>
            <a:cxnSpLocks/>
          </p:cNvCxnSpPr>
          <p:nvPr/>
        </p:nvCxnSpPr>
        <p:spPr>
          <a:xfrm flipH="1">
            <a:off x="1245860" y="333150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F59BB8F-8B75-4462-8DD4-8F358659B3D1}"/>
              </a:ext>
            </a:extLst>
          </p:cNvPr>
          <p:cNvCxnSpPr>
            <a:cxnSpLocks/>
          </p:cNvCxnSpPr>
          <p:nvPr/>
        </p:nvCxnSpPr>
        <p:spPr>
          <a:xfrm>
            <a:off x="789810" y="330184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9316907-F1E3-43D6-925F-6946851C5CE1}"/>
              </a:ext>
            </a:extLst>
          </p:cNvPr>
          <p:cNvCxnSpPr>
            <a:cxnSpLocks/>
          </p:cNvCxnSpPr>
          <p:nvPr/>
        </p:nvCxnSpPr>
        <p:spPr>
          <a:xfrm flipH="1">
            <a:off x="765354" y="3343174"/>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75BE67F-85AD-4D4E-ABD1-D5895BFAF8EF}"/>
              </a:ext>
            </a:extLst>
          </p:cNvPr>
          <p:cNvCxnSpPr>
            <a:cxnSpLocks/>
          </p:cNvCxnSpPr>
          <p:nvPr/>
        </p:nvCxnSpPr>
        <p:spPr>
          <a:xfrm>
            <a:off x="2715058" y="269642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B6B1261-F7FA-4964-9210-D21A72707003}"/>
              </a:ext>
            </a:extLst>
          </p:cNvPr>
          <p:cNvCxnSpPr>
            <a:cxnSpLocks/>
          </p:cNvCxnSpPr>
          <p:nvPr/>
        </p:nvCxnSpPr>
        <p:spPr>
          <a:xfrm flipH="1">
            <a:off x="2690602" y="273775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12D06DF-1210-432D-8C76-5C589D90F2D8}"/>
              </a:ext>
            </a:extLst>
          </p:cNvPr>
          <p:cNvCxnSpPr>
            <a:cxnSpLocks/>
          </p:cNvCxnSpPr>
          <p:nvPr/>
        </p:nvCxnSpPr>
        <p:spPr>
          <a:xfrm>
            <a:off x="2224393" y="266645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D2549B0-CDB6-4D62-AC69-F2EB2B4BE9F4}"/>
              </a:ext>
            </a:extLst>
          </p:cNvPr>
          <p:cNvCxnSpPr>
            <a:cxnSpLocks/>
          </p:cNvCxnSpPr>
          <p:nvPr/>
        </p:nvCxnSpPr>
        <p:spPr>
          <a:xfrm flipH="1">
            <a:off x="2199937" y="270779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774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9247 – 6125 = 3122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27E42D5-B09D-4D74-88F9-BDC132555BCE}"/>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C2EAEBB6-CEB3-4C0D-B6D5-3AD8807E124E}"/>
              </a:ext>
            </a:extLst>
          </p:cNvPr>
          <p:cNvSpPr/>
          <p:nvPr/>
        </p:nvSpPr>
        <p:spPr>
          <a:xfrm>
            <a:off x="2678000"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B089CA-66D5-411B-8623-F553FFD831FD}"/>
              </a:ext>
            </a:extLst>
          </p:cNvPr>
          <p:cNvSpPr/>
          <p:nvPr/>
        </p:nvSpPr>
        <p:spPr>
          <a:xfrm>
            <a:off x="729624" y="3418138"/>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FC45B4D8-18AE-4ED4-8709-FC53A49F1E5B}"/>
              </a:ext>
            </a:extLst>
          </p:cNvPr>
          <p:cNvSpPr/>
          <p:nvPr/>
        </p:nvSpPr>
        <p:spPr>
          <a:xfrm>
            <a:off x="1766864" y="3414080"/>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8ED2E817-2563-49AC-BBA2-8C580DEC73F9}"/>
              </a:ext>
            </a:extLst>
          </p:cNvPr>
          <p:cNvSpPr/>
          <p:nvPr/>
        </p:nvSpPr>
        <p:spPr>
          <a:xfrm>
            <a:off x="1239496" y="3418137"/>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B5F506B3-5343-446D-8FF5-15894B821320}"/>
              </a:ext>
            </a:extLst>
          </p:cNvPr>
          <p:cNvSpPr/>
          <p:nvPr/>
        </p:nvSpPr>
        <p:spPr>
          <a:xfrm>
            <a:off x="9590179" y="3404495"/>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85D8E48-78FD-4ED7-8915-3E9AFA0D7C78}"/>
              </a:ext>
            </a:extLst>
          </p:cNvPr>
          <p:cNvSpPr/>
          <p:nvPr/>
        </p:nvSpPr>
        <p:spPr>
          <a:xfrm>
            <a:off x="9126338" y="3414078"/>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5DE40D00-9AA0-4C9E-98BA-319B4698139B}"/>
              </a:ext>
            </a:extLst>
          </p:cNvPr>
          <p:cNvSpPr/>
          <p:nvPr/>
        </p:nvSpPr>
        <p:spPr>
          <a:xfrm>
            <a:off x="11040531"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8603BABF-AB87-4DE2-A2EA-E5D7264A29F3}"/>
              </a:ext>
            </a:extLst>
          </p:cNvPr>
          <p:cNvSpPr/>
          <p:nvPr/>
        </p:nvSpPr>
        <p:spPr>
          <a:xfrm>
            <a:off x="10582909" y="2816709"/>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F9E11606-8DC5-490E-ADA6-FCF6FB0B739E}"/>
              </a:ext>
            </a:extLst>
          </p:cNvPr>
          <p:cNvSpPr/>
          <p:nvPr/>
        </p:nvSpPr>
        <p:spPr>
          <a:xfrm>
            <a:off x="2325343" y="3414079"/>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a:extLst>
              <a:ext uri="{FF2B5EF4-FFF2-40B4-BE49-F238E27FC236}">
                <a16:creationId xmlns:a16="http://schemas.microsoft.com/office/drawing/2014/main" id="{2240683C-2995-47F8-A1E6-7ADEFAF87B9B}"/>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See the next slide to see how to solve this problem using the column subtraction method. </a:t>
            </a:r>
          </a:p>
        </p:txBody>
      </p:sp>
      <p:cxnSp>
        <p:nvCxnSpPr>
          <p:cNvPr id="5" name="Straight Connector 4">
            <a:extLst>
              <a:ext uri="{FF2B5EF4-FFF2-40B4-BE49-F238E27FC236}">
                <a16:creationId xmlns:a16="http://schemas.microsoft.com/office/drawing/2014/main" id="{0F90E3F9-E104-41A2-AB02-417BFC06849B}"/>
              </a:ext>
            </a:extLst>
          </p:cNvPr>
          <p:cNvCxnSpPr>
            <a:cxnSpLocks/>
          </p:cNvCxnSpPr>
          <p:nvPr/>
        </p:nvCxnSpPr>
        <p:spPr>
          <a:xfrm>
            <a:off x="9590179" y="329184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7099570-3E54-4DCC-A329-B60AFE7B9518}"/>
              </a:ext>
            </a:extLst>
          </p:cNvPr>
          <p:cNvCxnSpPr>
            <a:cxnSpLocks/>
          </p:cNvCxnSpPr>
          <p:nvPr/>
        </p:nvCxnSpPr>
        <p:spPr>
          <a:xfrm>
            <a:off x="9124012" y="327474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DCD6219-45A8-40C7-8399-13766F494CEB}"/>
              </a:ext>
            </a:extLst>
          </p:cNvPr>
          <p:cNvCxnSpPr>
            <a:cxnSpLocks/>
          </p:cNvCxnSpPr>
          <p:nvPr/>
        </p:nvCxnSpPr>
        <p:spPr>
          <a:xfrm>
            <a:off x="11068169" y="270104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4918CBA-56D1-4B7F-8FE8-82D712795DBE}"/>
              </a:ext>
            </a:extLst>
          </p:cNvPr>
          <p:cNvCxnSpPr>
            <a:cxnSpLocks/>
          </p:cNvCxnSpPr>
          <p:nvPr/>
        </p:nvCxnSpPr>
        <p:spPr>
          <a:xfrm>
            <a:off x="10600110" y="270104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A1001B6-BD2D-46F7-A35E-1F9C200BEBEB}"/>
              </a:ext>
            </a:extLst>
          </p:cNvPr>
          <p:cNvCxnSpPr>
            <a:cxnSpLocks/>
          </p:cNvCxnSpPr>
          <p:nvPr/>
        </p:nvCxnSpPr>
        <p:spPr>
          <a:xfrm>
            <a:off x="10091908" y="270104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48C8D38-84BA-4157-A95D-EF7AC7C22441}"/>
              </a:ext>
            </a:extLst>
          </p:cNvPr>
          <p:cNvCxnSpPr>
            <a:cxnSpLocks/>
          </p:cNvCxnSpPr>
          <p:nvPr/>
        </p:nvCxnSpPr>
        <p:spPr>
          <a:xfrm flipH="1">
            <a:off x="10056346" y="272501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347F445-4691-4162-82AD-5CC9F92BFA29}"/>
              </a:ext>
            </a:extLst>
          </p:cNvPr>
          <p:cNvCxnSpPr>
            <a:cxnSpLocks/>
          </p:cNvCxnSpPr>
          <p:nvPr/>
        </p:nvCxnSpPr>
        <p:spPr>
          <a:xfrm flipH="1">
            <a:off x="10589273" y="270779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2B5D359-DB51-4551-B2BA-E20B12E10B87}"/>
              </a:ext>
            </a:extLst>
          </p:cNvPr>
          <p:cNvCxnSpPr>
            <a:cxnSpLocks/>
          </p:cNvCxnSpPr>
          <p:nvPr/>
        </p:nvCxnSpPr>
        <p:spPr>
          <a:xfrm flipH="1">
            <a:off x="11068169" y="273775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1C68B03-12B2-4E2B-810E-7424171570DB}"/>
              </a:ext>
            </a:extLst>
          </p:cNvPr>
          <p:cNvCxnSpPr>
            <a:cxnSpLocks/>
          </p:cNvCxnSpPr>
          <p:nvPr/>
        </p:nvCxnSpPr>
        <p:spPr>
          <a:xfrm flipH="1">
            <a:off x="9099556" y="331607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7DD15CD-076B-4D27-801D-683EF6D20271}"/>
              </a:ext>
            </a:extLst>
          </p:cNvPr>
          <p:cNvCxnSpPr>
            <a:cxnSpLocks/>
          </p:cNvCxnSpPr>
          <p:nvPr/>
        </p:nvCxnSpPr>
        <p:spPr>
          <a:xfrm flipH="1">
            <a:off x="9590179" y="331607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EAD8208-4045-474D-A326-90B93AC151B9}"/>
              </a:ext>
            </a:extLst>
          </p:cNvPr>
          <p:cNvCxnSpPr>
            <a:cxnSpLocks/>
          </p:cNvCxnSpPr>
          <p:nvPr/>
        </p:nvCxnSpPr>
        <p:spPr>
          <a:xfrm>
            <a:off x="7772480" y="2708626"/>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503FA57-6A21-4CCB-B5EB-E444E0290009}"/>
              </a:ext>
            </a:extLst>
          </p:cNvPr>
          <p:cNvCxnSpPr>
            <a:cxnSpLocks/>
          </p:cNvCxnSpPr>
          <p:nvPr/>
        </p:nvCxnSpPr>
        <p:spPr>
          <a:xfrm flipH="1">
            <a:off x="7748024" y="2749959"/>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B179645-3EC7-472F-B1C4-C5935E142844}"/>
              </a:ext>
            </a:extLst>
          </p:cNvPr>
          <p:cNvCxnSpPr>
            <a:cxnSpLocks/>
          </p:cNvCxnSpPr>
          <p:nvPr/>
        </p:nvCxnSpPr>
        <p:spPr>
          <a:xfrm>
            <a:off x="7347370" y="269642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843102D-C36C-465A-9983-C9AED8315CFA}"/>
              </a:ext>
            </a:extLst>
          </p:cNvPr>
          <p:cNvCxnSpPr>
            <a:cxnSpLocks/>
          </p:cNvCxnSpPr>
          <p:nvPr/>
        </p:nvCxnSpPr>
        <p:spPr>
          <a:xfrm flipH="1">
            <a:off x="7322914" y="273775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B296DB53-9DE7-44A8-BD4E-DBCEEE6D3EDC}"/>
              </a:ext>
            </a:extLst>
          </p:cNvPr>
          <p:cNvCxnSpPr>
            <a:cxnSpLocks/>
          </p:cNvCxnSpPr>
          <p:nvPr/>
        </p:nvCxnSpPr>
        <p:spPr>
          <a:xfrm>
            <a:off x="4168203" y="2745025"/>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5DCC12E-E4ED-48AF-B54F-293D38DC793D}"/>
              </a:ext>
            </a:extLst>
          </p:cNvPr>
          <p:cNvCxnSpPr>
            <a:cxnSpLocks/>
          </p:cNvCxnSpPr>
          <p:nvPr/>
        </p:nvCxnSpPr>
        <p:spPr>
          <a:xfrm flipH="1">
            <a:off x="4143747" y="2786358"/>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23FCEE9-39EF-43EF-A44C-CDD0565EC013}"/>
              </a:ext>
            </a:extLst>
          </p:cNvPr>
          <p:cNvCxnSpPr>
            <a:cxnSpLocks/>
          </p:cNvCxnSpPr>
          <p:nvPr/>
        </p:nvCxnSpPr>
        <p:spPr>
          <a:xfrm>
            <a:off x="2353990" y="330184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458BD48-B645-4588-B5C0-FC5DD9376036}"/>
              </a:ext>
            </a:extLst>
          </p:cNvPr>
          <p:cNvCxnSpPr>
            <a:cxnSpLocks/>
          </p:cNvCxnSpPr>
          <p:nvPr/>
        </p:nvCxnSpPr>
        <p:spPr>
          <a:xfrm flipH="1">
            <a:off x="2329534" y="3343174"/>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03B698B9-F867-4955-B7D1-0648D755EE6C}"/>
              </a:ext>
            </a:extLst>
          </p:cNvPr>
          <p:cNvCxnSpPr>
            <a:cxnSpLocks/>
          </p:cNvCxnSpPr>
          <p:nvPr/>
        </p:nvCxnSpPr>
        <p:spPr>
          <a:xfrm>
            <a:off x="1821331" y="3282992"/>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47EE2FE-00F7-4B1D-AFBF-2881D6F5A67D}"/>
              </a:ext>
            </a:extLst>
          </p:cNvPr>
          <p:cNvCxnSpPr>
            <a:cxnSpLocks/>
          </p:cNvCxnSpPr>
          <p:nvPr/>
        </p:nvCxnSpPr>
        <p:spPr>
          <a:xfrm flipH="1">
            <a:off x="1796875" y="3324325"/>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FAD89D9-B019-460E-8DD1-4673C0578394}"/>
              </a:ext>
            </a:extLst>
          </p:cNvPr>
          <p:cNvCxnSpPr>
            <a:cxnSpLocks/>
          </p:cNvCxnSpPr>
          <p:nvPr/>
        </p:nvCxnSpPr>
        <p:spPr>
          <a:xfrm>
            <a:off x="1270316" y="329016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401172C-4A19-487C-B020-3090DC7855FF}"/>
              </a:ext>
            </a:extLst>
          </p:cNvPr>
          <p:cNvCxnSpPr>
            <a:cxnSpLocks/>
          </p:cNvCxnSpPr>
          <p:nvPr/>
        </p:nvCxnSpPr>
        <p:spPr>
          <a:xfrm flipH="1">
            <a:off x="1245860" y="333150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F59BB8F-8B75-4462-8DD4-8F358659B3D1}"/>
              </a:ext>
            </a:extLst>
          </p:cNvPr>
          <p:cNvCxnSpPr>
            <a:cxnSpLocks/>
          </p:cNvCxnSpPr>
          <p:nvPr/>
        </p:nvCxnSpPr>
        <p:spPr>
          <a:xfrm>
            <a:off x="789810" y="3301841"/>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9316907-F1E3-43D6-925F-6946851C5CE1}"/>
              </a:ext>
            </a:extLst>
          </p:cNvPr>
          <p:cNvCxnSpPr>
            <a:cxnSpLocks/>
          </p:cNvCxnSpPr>
          <p:nvPr/>
        </p:nvCxnSpPr>
        <p:spPr>
          <a:xfrm flipH="1">
            <a:off x="765354" y="3343174"/>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75BE67F-85AD-4D4E-ABD1-D5895BFAF8EF}"/>
              </a:ext>
            </a:extLst>
          </p:cNvPr>
          <p:cNvCxnSpPr>
            <a:cxnSpLocks/>
          </p:cNvCxnSpPr>
          <p:nvPr/>
        </p:nvCxnSpPr>
        <p:spPr>
          <a:xfrm>
            <a:off x="2715058" y="2696420"/>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B6B1261-F7FA-4964-9210-D21A72707003}"/>
              </a:ext>
            </a:extLst>
          </p:cNvPr>
          <p:cNvCxnSpPr>
            <a:cxnSpLocks/>
          </p:cNvCxnSpPr>
          <p:nvPr/>
        </p:nvCxnSpPr>
        <p:spPr>
          <a:xfrm flipH="1">
            <a:off x="2690602" y="2737753"/>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12D06DF-1210-432D-8C76-5C589D90F2D8}"/>
              </a:ext>
            </a:extLst>
          </p:cNvPr>
          <p:cNvCxnSpPr>
            <a:cxnSpLocks/>
          </p:cNvCxnSpPr>
          <p:nvPr/>
        </p:nvCxnSpPr>
        <p:spPr>
          <a:xfrm>
            <a:off x="2224393" y="2666458"/>
            <a:ext cx="276478" cy="4854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D2549B0-CDB6-4D62-AC69-F2EB2B4BE9F4}"/>
              </a:ext>
            </a:extLst>
          </p:cNvPr>
          <p:cNvCxnSpPr>
            <a:cxnSpLocks/>
          </p:cNvCxnSpPr>
          <p:nvPr/>
        </p:nvCxnSpPr>
        <p:spPr>
          <a:xfrm flipH="1">
            <a:off x="2199937" y="2707791"/>
            <a:ext cx="325390" cy="412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01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AC335F-5C8C-4B70-A932-0DA5E93BA108}"/>
              </a:ext>
            </a:extLst>
          </p:cNvPr>
          <p:cNvSpPr txBox="1"/>
          <p:nvPr/>
        </p:nvSpPr>
        <p:spPr>
          <a:xfrm>
            <a:off x="3559125" y="323738"/>
            <a:ext cx="9509760" cy="3785652"/>
          </a:xfrm>
          <a:prstGeom prst="rect">
            <a:avLst/>
          </a:prstGeom>
          <a:noFill/>
        </p:spPr>
        <p:txBody>
          <a:bodyPr wrap="square" rtlCol="0">
            <a:spAutoFit/>
          </a:bodyPr>
          <a:lstStyle/>
          <a:p>
            <a:r>
              <a:rPr lang="en-GB" sz="6000" dirty="0">
                <a:solidFill>
                  <a:srgbClr val="FFFF00"/>
                </a:solidFill>
                <a:latin typeface="Berlin Sans FB" panose="020E0602020502020306" pitchFamily="34" charset="0"/>
              </a:rPr>
              <a:t> Th  H  T  O</a:t>
            </a:r>
            <a:br>
              <a:rPr lang="en-GB" sz="6000" dirty="0">
                <a:latin typeface="Berlin Sans FB" panose="020E0602020502020306" pitchFamily="34" charset="0"/>
              </a:rPr>
            </a:br>
            <a:r>
              <a:rPr lang="en-GB" sz="6000" dirty="0">
                <a:latin typeface="Berlin Sans FB" panose="020E0602020502020306" pitchFamily="34" charset="0"/>
              </a:rPr>
              <a:t>   9  2  4  7</a:t>
            </a:r>
            <a:br>
              <a:rPr lang="en-GB" sz="6000" dirty="0">
                <a:latin typeface="Berlin Sans FB" panose="020E0602020502020306" pitchFamily="34" charset="0"/>
              </a:rPr>
            </a:br>
            <a:r>
              <a:rPr lang="en-GB" sz="6000" dirty="0">
                <a:latin typeface="Berlin Sans FB" panose="020E0602020502020306" pitchFamily="34" charset="0"/>
              </a:rPr>
              <a:t>- 6   1   2  5</a:t>
            </a:r>
          </a:p>
          <a:p>
            <a:r>
              <a:rPr lang="en-GB" sz="6000" dirty="0">
                <a:latin typeface="Berlin Sans FB" panose="020E0602020502020306" pitchFamily="34" charset="0"/>
              </a:rPr>
              <a:t>   3   1   2  2</a:t>
            </a:r>
          </a:p>
        </p:txBody>
      </p:sp>
      <p:cxnSp>
        <p:nvCxnSpPr>
          <p:cNvPr id="3" name="Straight Connector 2">
            <a:extLst>
              <a:ext uri="{FF2B5EF4-FFF2-40B4-BE49-F238E27FC236}">
                <a16:creationId xmlns:a16="http://schemas.microsoft.com/office/drawing/2014/main" id="{7C604DA4-16CD-4CE6-9A00-7DC8F1AD9925}"/>
              </a:ext>
            </a:extLst>
          </p:cNvPr>
          <p:cNvCxnSpPr>
            <a:cxnSpLocks/>
          </p:cNvCxnSpPr>
          <p:nvPr/>
        </p:nvCxnSpPr>
        <p:spPr>
          <a:xfrm>
            <a:off x="4065562" y="3109862"/>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CEB4F0DF-BAAC-413D-8805-77D50A7F9168}"/>
              </a:ext>
            </a:extLst>
          </p:cNvPr>
          <p:cNvCxnSpPr>
            <a:cxnSpLocks/>
          </p:cNvCxnSpPr>
          <p:nvPr/>
        </p:nvCxnSpPr>
        <p:spPr>
          <a:xfrm>
            <a:off x="4065562" y="4109390"/>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586E738A-DC83-492E-B3C7-B1A2655C5307}"/>
              </a:ext>
            </a:extLst>
          </p:cNvPr>
          <p:cNvSpPr txBox="1">
            <a:spLocks/>
          </p:cNvSpPr>
          <p:nvPr/>
        </p:nvSpPr>
        <p:spPr>
          <a:xfrm>
            <a:off x="434259" y="4677596"/>
            <a:ext cx="11323482" cy="210447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600" cap="none" dirty="0">
                <a:solidFill>
                  <a:schemeClr val="tx2"/>
                </a:solidFill>
                <a:latin typeface="Comic Sans MS" panose="030F0702030302020204" pitchFamily="66" charset="0"/>
              </a:rPr>
              <a:t>Set out the problem as a column subtraction. Start by subtracting the ones. Then subtract the tens. Subtract the hundreds. Then subtract the thousands. You could do this mentally or use your concrete materials and place value chart.</a:t>
            </a:r>
          </a:p>
        </p:txBody>
      </p:sp>
      <p:sp>
        <p:nvSpPr>
          <p:cNvPr id="6" name="Speech Bubble: Oval 5">
            <a:extLst>
              <a:ext uri="{FF2B5EF4-FFF2-40B4-BE49-F238E27FC236}">
                <a16:creationId xmlns:a16="http://schemas.microsoft.com/office/drawing/2014/main" id="{57DDF1E9-9C31-4F6A-9513-D2DD1E833CB0}"/>
              </a:ext>
            </a:extLst>
          </p:cNvPr>
          <p:cNvSpPr/>
          <p:nvPr/>
        </p:nvSpPr>
        <p:spPr>
          <a:xfrm>
            <a:off x="7821636" y="183061"/>
            <a:ext cx="4046806" cy="2785403"/>
          </a:xfrm>
          <a:prstGeom prst="wedgeEllipseCallout">
            <a:avLst>
              <a:gd name="adj1" fmla="val -61505"/>
              <a:gd name="adj2" fmla="val -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1">
            <a:extLst>
              <a:ext uri="{FF2B5EF4-FFF2-40B4-BE49-F238E27FC236}">
                <a16:creationId xmlns:a16="http://schemas.microsoft.com/office/drawing/2014/main" id="{041C9C97-12D5-4E08-8B3B-4B1FEE64B36F}"/>
              </a:ext>
            </a:extLst>
          </p:cNvPr>
          <p:cNvSpPr txBox="1">
            <a:spLocks/>
          </p:cNvSpPr>
          <p:nvPr/>
        </p:nvSpPr>
        <p:spPr>
          <a:xfrm>
            <a:off x="8551928" y="575107"/>
            <a:ext cx="2951982" cy="2085716"/>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00000"/>
              </a:lnSpc>
            </a:pPr>
            <a:r>
              <a:rPr lang="en-GB" sz="2400" cap="none" dirty="0">
                <a:solidFill>
                  <a:schemeClr val="bg1"/>
                </a:solidFill>
                <a:latin typeface="Comic Sans MS" panose="030F0702030302020204" pitchFamily="66" charset="0"/>
              </a:rPr>
              <a:t>Remember, when subtracting, the greater number </a:t>
            </a:r>
            <a:r>
              <a:rPr lang="en-GB" sz="2400" b="1" cap="none" dirty="0">
                <a:solidFill>
                  <a:schemeClr val="bg1"/>
                </a:solidFill>
                <a:latin typeface="Comic Sans MS" panose="030F0702030302020204" pitchFamily="66" charset="0"/>
              </a:rPr>
              <a:t>always </a:t>
            </a:r>
            <a:r>
              <a:rPr lang="en-GB" sz="2400" cap="none" dirty="0">
                <a:solidFill>
                  <a:schemeClr val="bg1"/>
                </a:solidFill>
                <a:latin typeface="Comic Sans MS" panose="030F0702030302020204" pitchFamily="66" charset="0"/>
              </a:rPr>
              <a:t>goes on the top!</a:t>
            </a:r>
          </a:p>
        </p:txBody>
      </p:sp>
    </p:spTree>
    <p:extLst>
      <p:ext uri="{BB962C8B-B14F-4D97-AF65-F5344CB8AC3E}">
        <p14:creationId xmlns:p14="http://schemas.microsoft.com/office/powerpoint/2010/main" val="2198495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86B6F-28C6-469E-8B44-732114EAC3C3}"/>
              </a:ext>
            </a:extLst>
          </p:cNvPr>
          <p:cNvSpPr>
            <a:spLocks noGrp="1"/>
          </p:cNvSpPr>
          <p:nvPr>
            <p:ph type="title"/>
          </p:nvPr>
        </p:nvSpPr>
        <p:spPr/>
        <p:txBody>
          <a:bodyPr/>
          <a:lstStyle/>
          <a:p>
            <a:r>
              <a:rPr lang="en-GB" cap="none" dirty="0">
                <a:latin typeface="Comic Sans MS" panose="030F0702030302020204" pitchFamily="66" charset="0"/>
              </a:rPr>
              <a:t>Watch the video below for a further reminder.</a:t>
            </a:r>
          </a:p>
        </p:txBody>
      </p:sp>
      <p:pic>
        <p:nvPicPr>
          <p:cNvPr id="6" name="Content Placeholder 5">
            <a:hlinkClick r:id="rId2"/>
            <a:extLst>
              <a:ext uri="{FF2B5EF4-FFF2-40B4-BE49-F238E27FC236}">
                <a16:creationId xmlns:a16="http://schemas.microsoft.com/office/drawing/2014/main" id="{869296BD-E4A8-4BAB-AAC9-91323BE11B81}"/>
              </a:ext>
            </a:extLst>
          </p:cNvPr>
          <p:cNvPicPr>
            <a:picLocks noGrp="1" noChangeAspect="1"/>
          </p:cNvPicPr>
          <p:nvPr>
            <p:ph idx="1"/>
          </p:nvPr>
        </p:nvPicPr>
        <p:blipFill>
          <a:blip r:embed="rId3"/>
          <a:stretch>
            <a:fillRect/>
          </a:stretch>
        </p:blipFill>
        <p:spPr>
          <a:xfrm>
            <a:off x="2305184" y="1864507"/>
            <a:ext cx="7579549" cy="4206875"/>
          </a:xfrm>
          <a:prstGeom prst="rect">
            <a:avLst/>
          </a:prstGeom>
        </p:spPr>
      </p:pic>
      <p:sp>
        <p:nvSpPr>
          <p:cNvPr id="7" name="Title 1">
            <a:extLst>
              <a:ext uri="{FF2B5EF4-FFF2-40B4-BE49-F238E27FC236}">
                <a16:creationId xmlns:a16="http://schemas.microsoft.com/office/drawing/2014/main" id="{9B05DCB0-3E20-413E-B905-55CFC1C79734}"/>
              </a:ext>
            </a:extLst>
          </p:cNvPr>
          <p:cNvSpPr txBox="1">
            <a:spLocks/>
          </p:cNvSpPr>
          <p:nvPr/>
        </p:nvSpPr>
        <p:spPr>
          <a:xfrm>
            <a:off x="295422" y="5986280"/>
            <a:ext cx="12192000" cy="87172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2400" cap="none" dirty="0">
                <a:solidFill>
                  <a:schemeClr val="tx1"/>
                </a:solidFill>
                <a:latin typeface="Comic Sans MS" panose="030F0702030302020204" pitchFamily="66" charset="0"/>
              </a:rPr>
              <a:t>This video shows subtraction with 3 digit numbers but the method is the same.</a:t>
            </a:r>
          </a:p>
        </p:txBody>
      </p:sp>
    </p:spTree>
    <p:extLst>
      <p:ext uri="{BB962C8B-B14F-4D97-AF65-F5344CB8AC3E}">
        <p14:creationId xmlns:p14="http://schemas.microsoft.com/office/powerpoint/2010/main" val="358487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869A3-D1C6-478B-B2E3-9F0BBB14F7A2}"/>
              </a:ext>
            </a:extLst>
          </p:cNvPr>
          <p:cNvSpPr>
            <a:spLocks noGrp="1"/>
          </p:cNvSpPr>
          <p:nvPr>
            <p:ph type="title"/>
          </p:nvPr>
        </p:nvSpPr>
        <p:spPr/>
        <p:txBody>
          <a:bodyPr/>
          <a:lstStyle/>
          <a:p>
            <a:pPr algn="just"/>
            <a:r>
              <a:rPr lang="en-GB" sz="3600" cap="none" dirty="0">
                <a:latin typeface="Berlin Sans FB" panose="020E0602020502020306" pitchFamily="34" charset="0"/>
              </a:rPr>
              <a:t>Remember with column subtraction, we cannot subtract a greater number from a number that is smaller. We will not have enough. </a:t>
            </a:r>
          </a:p>
        </p:txBody>
      </p:sp>
      <p:sp>
        <p:nvSpPr>
          <p:cNvPr id="3" name="Text Placeholder 2">
            <a:extLst>
              <a:ext uri="{FF2B5EF4-FFF2-40B4-BE49-F238E27FC236}">
                <a16:creationId xmlns:a16="http://schemas.microsoft.com/office/drawing/2014/main" id="{834BE133-5315-4C94-97C7-BF72894D1501}"/>
              </a:ext>
            </a:extLst>
          </p:cNvPr>
          <p:cNvSpPr>
            <a:spLocks noGrp="1"/>
          </p:cNvSpPr>
          <p:nvPr>
            <p:ph type="body" idx="1"/>
          </p:nvPr>
        </p:nvSpPr>
        <p:spPr/>
        <p:txBody>
          <a:bodyPr>
            <a:normAutofit fontScale="92500" lnSpcReduction="10000"/>
          </a:bodyPr>
          <a:lstStyle/>
          <a:p>
            <a:r>
              <a:rPr lang="en-GB" sz="3200" dirty="0">
                <a:latin typeface="Berlin Sans FB" panose="020E0602020502020306" pitchFamily="34" charset="0"/>
              </a:rPr>
              <a:t>Let’s explore this further.. </a:t>
            </a:r>
          </a:p>
        </p:txBody>
      </p:sp>
    </p:spTree>
    <p:extLst>
      <p:ext uri="{BB962C8B-B14F-4D97-AF65-F5344CB8AC3E}">
        <p14:creationId xmlns:p14="http://schemas.microsoft.com/office/powerpoint/2010/main" val="511278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E45C-C7B0-422B-8467-1A91DFC93859}"/>
              </a:ext>
            </a:extLst>
          </p:cNvPr>
          <p:cNvSpPr>
            <a:spLocks noGrp="1"/>
          </p:cNvSpPr>
          <p:nvPr>
            <p:ph type="title"/>
          </p:nvPr>
        </p:nvSpPr>
        <p:spPr/>
        <p:txBody>
          <a:bodyPr>
            <a:normAutofit/>
          </a:bodyPr>
          <a:lstStyle/>
          <a:p>
            <a:r>
              <a:rPr lang="en-GB" sz="6600" dirty="0">
                <a:latin typeface="Berlin Sans FB" panose="020E0602020502020306" pitchFamily="34" charset="0"/>
              </a:rPr>
              <a:t>6893 -  1527 = </a:t>
            </a:r>
          </a:p>
        </p:txBody>
      </p:sp>
      <p:graphicFrame>
        <p:nvGraphicFramePr>
          <p:cNvPr id="8" name="Table 4">
            <a:extLst>
              <a:ext uri="{FF2B5EF4-FFF2-40B4-BE49-F238E27FC236}">
                <a16:creationId xmlns:a16="http://schemas.microsoft.com/office/drawing/2014/main" id="{5549F2D5-1BD1-43FC-936A-ED0AB5210FFE}"/>
              </a:ext>
            </a:extLst>
          </p:cNvPr>
          <p:cNvGraphicFramePr>
            <a:graphicFrameLocks/>
          </p:cNvGraphicFramePr>
          <p:nvPr/>
        </p:nvGraphicFramePr>
        <p:xfrm>
          <a:off x="647421" y="1991554"/>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9" name="Oval 8">
            <a:extLst>
              <a:ext uri="{FF2B5EF4-FFF2-40B4-BE49-F238E27FC236}">
                <a16:creationId xmlns:a16="http://schemas.microsoft.com/office/drawing/2014/main" id="{7716C1AD-1855-431B-A7E6-EC465409E274}"/>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6E357EC5-4C6C-433A-9DE8-8F832EE6AFB6}"/>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27E42D5-B09D-4D74-88F9-BDC132555BCE}"/>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C2EAEBB6-CEB3-4C0D-B6D5-3AD8807E124E}"/>
              </a:ext>
            </a:extLst>
          </p:cNvPr>
          <p:cNvSpPr/>
          <p:nvPr/>
        </p:nvSpPr>
        <p:spPr>
          <a:xfrm>
            <a:off x="2678000"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C7515D61-BF6B-482D-B19B-920EC5831235}"/>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B089CA-66D5-411B-8623-F553FFD831FD}"/>
              </a:ext>
            </a:extLst>
          </p:cNvPr>
          <p:cNvSpPr/>
          <p:nvPr/>
        </p:nvSpPr>
        <p:spPr>
          <a:xfrm>
            <a:off x="729624" y="3418138"/>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190C02CF-45FE-423D-A2DF-44B789F5F259}"/>
              </a:ext>
            </a:extLst>
          </p:cNvPr>
          <p:cNvSpPr/>
          <p:nvPr/>
        </p:nvSpPr>
        <p:spPr>
          <a:xfrm>
            <a:off x="3618874" y="27942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144EF10-48E5-498B-B307-76AD4B003495}"/>
              </a:ext>
            </a:extLst>
          </p:cNvPr>
          <p:cNvSpPr/>
          <p:nvPr/>
        </p:nvSpPr>
        <p:spPr>
          <a:xfrm>
            <a:off x="4137509"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AFFC63DF-67CC-4E37-B857-DD3827FA46DA}"/>
              </a:ext>
            </a:extLst>
          </p:cNvPr>
          <p:cNvSpPr/>
          <p:nvPr/>
        </p:nvSpPr>
        <p:spPr>
          <a:xfrm>
            <a:off x="6389952"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F3133457-ED96-4E2D-8685-E5FDF9E67635}"/>
              </a:ext>
            </a:extLst>
          </p:cNvPr>
          <p:cNvSpPr/>
          <p:nvPr/>
        </p:nvSpPr>
        <p:spPr>
          <a:xfrm>
            <a:off x="6873985" y="283633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C7329B47-DD70-4A6B-9F4C-6CFFB493CC8B}"/>
              </a:ext>
            </a:extLst>
          </p:cNvPr>
          <p:cNvSpPr/>
          <p:nvPr/>
        </p:nvSpPr>
        <p:spPr>
          <a:xfrm>
            <a:off x="730921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peech Bubble: Oval 55">
            <a:extLst>
              <a:ext uri="{FF2B5EF4-FFF2-40B4-BE49-F238E27FC236}">
                <a16:creationId xmlns:a16="http://schemas.microsoft.com/office/drawing/2014/main" id="{8C0E5CFA-932C-4CC1-9578-ABEC5C7168C1}"/>
              </a:ext>
            </a:extLst>
          </p:cNvPr>
          <p:cNvSpPr/>
          <p:nvPr/>
        </p:nvSpPr>
        <p:spPr>
          <a:xfrm>
            <a:off x="7205739" y="2575"/>
            <a:ext cx="3605842" cy="1844292"/>
          </a:xfrm>
          <a:prstGeom prst="wedgeEllipseCallout">
            <a:avLst>
              <a:gd name="adj1" fmla="val -61505"/>
              <a:gd name="adj2" fmla="val -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44323323-F2E8-4F44-B582-63CE94CCDFA5}"/>
              </a:ext>
            </a:extLst>
          </p:cNvPr>
          <p:cNvSpPr/>
          <p:nvPr/>
        </p:nvSpPr>
        <p:spPr>
          <a:xfrm>
            <a:off x="7765930" y="2816710"/>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10953DF-23F1-444C-9070-11D8CBA5CA5D}"/>
              </a:ext>
            </a:extLst>
          </p:cNvPr>
          <p:cNvSpPr/>
          <p:nvPr/>
        </p:nvSpPr>
        <p:spPr>
          <a:xfrm>
            <a:off x="9158383" y="2816710"/>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3E772D1C-63A3-46B4-92B5-81EBC3D42BEE}"/>
              </a:ext>
            </a:extLst>
          </p:cNvPr>
          <p:cNvSpPr/>
          <p:nvPr/>
        </p:nvSpPr>
        <p:spPr>
          <a:xfrm>
            <a:off x="9568573" y="2779936"/>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64B45BE5-B204-48FF-A7F2-9B53F1C6D8EA}"/>
              </a:ext>
            </a:extLst>
          </p:cNvPr>
          <p:cNvSpPr/>
          <p:nvPr/>
        </p:nvSpPr>
        <p:spPr>
          <a:xfrm>
            <a:off x="10067568" y="2793412"/>
            <a:ext cx="331754" cy="300747"/>
          </a:xfrm>
          <a:prstGeom prst="ellipse">
            <a:avLst/>
          </a:prstGeom>
          <a:solidFill>
            <a:srgbClr val="FF0066"/>
          </a:solidFill>
          <a:ln w="6350">
            <a:solidFill>
              <a:srgbClr val="FF006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itle 1">
            <a:extLst>
              <a:ext uri="{FF2B5EF4-FFF2-40B4-BE49-F238E27FC236}">
                <a16:creationId xmlns:a16="http://schemas.microsoft.com/office/drawing/2014/main" id="{1F675EB7-A683-481D-AD6F-FF4970BBF343}"/>
              </a:ext>
            </a:extLst>
          </p:cNvPr>
          <p:cNvSpPr txBox="1">
            <a:spLocks/>
          </p:cNvSpPr>
          <p:nvPr/>
        </p:nvSpPr>
        <p:spPr>
          <a:xfrm>
            <a:off x="7838532" y="182261"/>
            <a:ext cx="3076131" cy="1508760"/>
          </a:xfrm>
          <a:prstGeom prst="rect">
            <a:avLst/>
          </a:prstGeom>
        </p:spPr>
        <p:txBody>
          <a:bodyPr vert="horz" lIns="91440" tIns="45720" rIns="91440" bIns="45720" rtlCol="0" anchor="ctr">
            <a:normAutofit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GB" sz="2400" cap="none" dirty="0">
                <a:solidFill>
                  <a:schemeClr val="bg1"/>
                </a:solidFill>
                <a:latin typeface="Comic Sans MS" panose="030F0702030302020204" pitchFamily="66" charset="0"/>
              </a:rPr>
              <a:t>Remember with subtraction we </a:t>
            </a:r>
            <a:r>
              <a:rPr lang="en-GB" sz="2400" b="1" cap="none" dirty="0">
                <a:solidFill>
                  <a:schemeClr val="bg1"/>
                </a:solidFill>
                <a:latin typeface="Comic Sans MS" panose="030F0702030302020204" pitchFamily="66" charset="0"/>
              </a:rPr>
              <a:t>always</a:t>
            </a:r>
            <a:r>
              <a:rPr lang="en-GB" sz="2400" cap="none" dirty="0">
                <a:solidFill>
                  <a:schemeClr val="bg1"/>
                </a:solidFill>
                <a:latin typeface="Comic Sans MS" panose="030F0702030302020204" pitchFamily="66" charset="0"/>
              </a:rPr>
              <a:t> start with the number that is greater. </a:t>
            </a:r>
          </a:p>
        </p:txBody>
      </p:sp>
      <p:sp>
        <p:nvSpPr>
          <p:cNvPr id="41" name="Oval 40">
            <a:extLst>
              <a:ext uri="{FF2B5EF4-FFF2-40B4-BE49-F238E27FC236}">
                <a16:creationId xmlns:a16="http://schemas.microsoft.com/office/drawing/2014/main" id="{FB6C5BD8-B698-4376-837E-692D480ECDF6}"/>
              </a:ext>
            </a:extLst>
          </p:cNvPr>
          <p:cNvSpPr/>
          <p:nvPr/>
        </p:nvSpPr>
        <p:spPr>
          <a:xfrm>
            <a:off x="4643381" y="280262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B9FB9B7-13F4-44D9-B2E6-55EC4931AA93}"/>
              </a:ext>
            </a:extLst>
          </p:cNvPr>
          <p:cNvSpPr/>
          <p:nvPr/>
        </p:nvSpPr>
        <p:spPr>
          <a:xfrm>
            <a:off x="5149253" y="281670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3F861876-6E3A-4F09-81A9-94CE7676FB5E}"/>
              </a:ext>
            </a:extLst>
          </p:cNvPr>
          <p:cNvSpPr/>
          <p:nvPr/>
        </p:nvSpPr>
        <p:spPr>
          <a:xfrm>
            <a:off x="5614741" y="277434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1F27DA30-EC22-4336-A891-D49A5E3F87ED}"/>
              </a:ext>
            </a:extLst>
          </p:cNvPr>
          <p:cNvSpPr/>
          <p:nvPr/>
        </p:nvSpPr>
        <p:spPr>
          <a:xfrm>
            <a:off x="3619208" y="327862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8B589AC5-E77A-455B-999C-EF4C52FFB316}"/>
              </a:ext>
            </a:extLst>
          </p:cNvPr>
          <p:cNvSpPr/>
          <p:nvPr/>
        </p:nvSpPr>
        <p:spPr>
          <a:xfrm>
            <a:off x="4137509" y="32541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85BE85EA-7843-44B5-AD07-814E98D9C737}"/>
              </a:ext>
            </a:extLst>
          </p:cNvPr>
          <p:cNvSpPr/>
          <p:nvPr/>
        </p:nvSpPr>
        <p:spPr>
          <a:xfrm>
            <a:off x="4655810" y="323834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9EA2CFC-5859-490F-BCA2-53B1ED7D63B2}"/>
              </a:ext>
            </a:extLst>
          </p:cNvPr>
          <p:cNvSpPr/>
          <p:nvPr/>
        </p:nvSpPr>
        <p:spPr>
          <a:xfrm>
            <a:off x="8281271" y="2792679"/>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06BBB03-D2DA-469C-B0E8-6F085DA5BADC}"/>
              </a:ext>
            </a:extLst>
          </p:cNvPr>
          <p:cNvSpPr/>
          <p:nvPr/>
        </p:nvSpPr>
        <p:spPr>
          <a:xfrm>
            <a:off x="6389952" y="3335543"/>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619EDD84-3192-40B8-BB2F-F4C720CFF0DC}"/>
              </a:ext>
            </a:extLst>
          </p:cNvPr>
          <p:cNvSpPr/>
          <p:nvPr/>
        </p:nvSpPr>
        <p:spPr>
          <a:xfrm>
            <a:off x="6977456" y="3335542"/>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92F950FF-53C2-4F36-8420-4CD52E80BDE0}"/>
              </a:ext>
            </a:extLst>
          </p:cNvPr>
          <p:cNvSpPr/>
          <p:nvPr/>
        </p:nvSpPr>
        <p:spPr>
          <a:xfrm>
            <a:off x="7441050" y="333554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5C828E2-FAFD-40EF-B6A2-FAED56ED1693}"/>
              </a:ext>
            </a:extLst>
          </p:cNvPr>
          <p:cNvSpPr/>
          <p:nvPr/>
        </p:nvSpPr>
        <p:spPr>
          <a:xfrm>
            <a:off x="7840732" y="3335541"/>
            <a:ext cx="331754" cy="300747"/>
          </a:xfrm>
          <a:prstGeom prst="ellipse">
            <a:avLst/>
          </a:prstGeom>
          <a:solidFill>
            <a:srgbClr val="0070C0"/>
          </a:solidFill>
          <a:ln w="6350">
            <a:solidFill>
              <a:srgbClr val="0070C0"/>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itle 1">
            <a:extLst>
              <a:ext uri="{FF2B5EF4-FFF2-40B4-BE49-F238E27FC236}">
                <a16:creationId xmlns:a16="http://schemas.microsoft.com/office/drawing/2014/main" id="{171D08B8-391D-41F0-BC45-D22B97D81FC6}"/>
              </a:ext>
            </a:extLst>
          </p:cNvPr>
          <p:cNvSpPr txBox="1">
            <a:spLocks/>
          </p:cNvSpPr>
          <p:nvPr/>
        </p:nvSpPr>
        <p:spPr>
          <a:xfrm>
            <a:off x="473303" y="542829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Create a place value chart and use concrete materials or drawings to represent the </a:t>
            </a:r>
            <a:r>
              <a:rPr lang="en-GB" sz="3200" b="1" cap="none" dirty="0">
                <a:solidFill>
                  <a:schemeClr val="tx1"/>
                </a:solidFill>
                <a:latin typeface="Comic Sans MS" panose="030F0702030302020204" pitchFamily="66" charset="0"/>
              </a:rPr>
              <a:t>bigger</a:t>
            </a:r>
            <a:r>
              <a:rPr lang="en-GB" sz="3200" cap="none" dirty="0">
                <a:solidFill>
                  <a:schemeClr val="tx1"/>
                </a:solidFill>
                <a:latin typeface="Comic Sans MS" panose="030F0702030302020204" pitchFamily="66" charset="0"/>
              </a:rPr>
              <a:t> number. </a:t>
            </a:r>
          </a:p>
        </p:txBody>
      </p:sp>
    </p:spTree>
    <p:extLst>
      <p:ext uri="{BB962C8B-B14F-4D97-AF65-F5344CB8AC3E}">
        <p14:creationId xmlns:p14="http://schemas.microsoft.com/office/powerpoint/2010/main" val="2620388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TM03090430[[fn=Banded]]</Template>
  <TotalTime>216</TotalTime>
  <Words>1932</Words>
  <Application>Microsoft Office PowerPoint</Application>
  <PresentationFormat>Widescreen</PresentationFormat>
  <Paragraphs>231</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Berlin Sans FB</vt:lpstr>
      <vt:lpstr>Comic Sans MS</vt:lpstr>
      <vt:lpstr>Corbel</vt:lpstr>
      <vt:lpstr>Wingdings</vt:lpstr>
      <vt:lpstr>Banded</vt:lpstr>
      <vt:lpstr>Subtracting 4 digit numbers</vt:lpstr>
      <vt:lpstr>9247 – 6125 = </vt:lpstr>
      <vt:lpstr>9247 – 6125 = </vt:lpstr>
      <vt:lpstr>9247 – 6125 = </vt:lpstr>
      <vt:lpstr>9247 – 6125 = 3122 </vt:lpstr>
      <vt:lpstr>PowerPoint Presentation</vt:lpstr>
      <vt:lpstr>Watch the video below for a further reminder.</vt:lpstr>
      <vt:lpstr>Remember with column subtraction, we cannot subtract a greater number from a number that is smaller. We will not have enough. </vt:lpstr>
      <vt:lpstr>6893 -  1527 = </vt:lpstr>
      <vt:lpstr>6893 -  1527 = </vt:lpstr>
      <vt:lpstr>Subtracting with carrying </vt:lpstr>
      <vt:lpstr>6893 -  1527 = </vt:lpstr>
      <vt:lpstr>6893 -  1527 = </vt:lpstr>
      <vt:lpstr>6893 -  1527 = 5366 </vt:lpstr>
      <vt:lpstr>6893 -  1527 = 5366 </vt:lpstr>
      <vt:lpstr>PowerPoint Presentation</vt:lpstr>
      <vt:lpstr>Let’s try another one… </vt:lpstr>
      <vt:lpstr>3274 – 2018 = </vt:lpstr>
      <vt:lpstr>3274 – 2018 = </vt:lpstr>
      <vt:lpstr>3274 – 2018 = </vt:lpstr>
      <vt:lpstr>3274 – 2018 = </vt:lpstr>
      <vt:lpstr>3274 – 2018 = </vt:lpstr>
      <vt:lpstr>3274 – 2018 = 1256 </vt:lpstr>
      <vt:lpstr>PowerPoint Presentation</vt:lpstr>
      <vt:lpstr>PowerPoint Presentation</vt:lpstr>
      <vt:lpstr>7942- 4156 = </vt:lpstr>
      <vt:lpstr>7942- 4156 = </vt:lpstr>
      <vt:lpstr>7942- 4156 = </vt:lpstr>
      <vt:lpstr>7942- 4156 = </vt:lpstr>
      <vt:lpstr>7942- 4156 = </vt:lpstr>
      <vt:lpstr>7942- 4156 = </vt:lpstr>
      <vt:lpstr>7942- 4156 = </vt:lpstr>
      <vt:lpstr>7942- 4156 = </vt:lpstr>
      <vt:lpstr>7942- 4156 = </vt:lpstr>
      <vt:lpstr>7942- 4156 = 3786 </vt:lpstr>
      <vt:lpstr>PowerPoint Presentation</vt:lpstr>
      <vt:lpstr>Watch the video below for a further reminder.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Subtracting 4 digit numbers</dc:title>
  <dc:creator>kmcinally829</dc:creator>
  <cp:lastModifiedBy>kmcinally829</cp:lastModifiedBy>
  <cp:revision>20</cp:revision>
  <dcterms:created xsi:type="dcterms:W3CDTF">2020-06-03T12:43:01Z</dcterms:created>
  <dcterms:modified xsi:type="dcterms:W3CDTF">2020-06-03T16:19:04Z</dcterms:modified>
</cp:coreProperties>
</file>