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79" r:id="rId4"/>
    <p:sldId id="268" r:id="rId5"/>
    <p:sldId id="280" r:id="rId6"/>
    <p:sldId id="269" r:id="rId7"/>
    <p:sldId id="281" r:id="rId8"/>
    <p:sldId id="272" r:id="rId9"/>
    <p:sldId id="270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82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assoon Infant Rg" panose="02000503030000020003" pitchFamily="50" charset="0"/>
      <p:regular r:id="rId25"/>
      <p:bold r:id="rId26"/>
    </p:embeddedFont>
    <p:embeddedFont>
      <p:font typeface="Twinkl" panose="020B0604020202020204" pitchFamily="2" charset="0"/>
      <p:regular r:id="rId27"/>
      <p:bold r:id="rId28"/>
    </p:embeddedFont>
    <p:embeddedFont>
      <p:font typeface="Twinkl SemiBold" pitchFamily="2" charset="0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D99"/>
    <a:srgbClr val="CEB4D7"/>
    <a:srgbClr val="A673AD"/>
    <a:srgbClr val="8D358B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142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39174" y="2632161"/>
            <a:ext cx="7632700" cy="3419475"/>
          </a:xfrm>
          <a:prstGeom prst="roundRect">
            <a:avLst>
              <a:gd name="adj" fmla="val 3417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29612" y="471574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/>
              <a:t>World Diets</a:t>
            </a: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74062" y="6086561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 courtesy of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kimmaki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pointnshoot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Susumpow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(@flickr.com) - granted under creative commons licence - attribution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36112" y="1612986"/>
            <a:ext cx="6735762" cy="615950"/>
          </a:xfrm>
          <a:prstGeom prst="roundRect">
            <a:avLst>
              <a:gd name="adj" fmla="val 11317"/>
            </a:avLst>
          </a:prstGeom>
          <a:solidFill>
            <a:srgbClr val="CEB4D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487012" y="1678074"/>
            <a:ext cx="5680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>
                <a:solidFill>
                  <a:schemeClr val="tx1"/>
                </a:solidFill>
                <a:latin typeface="+mn-lt"/>
              </a:rPr>
              <a:t>People around the world eat a wide variety of food. Some food you might be familiar with and some you may never have seen before.</a:t>
            </a: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87" y="2716299"/>
            <a:ext cx="4338637" cy="3251200"/>
          </a:xfrm>
          <a:prstGeom prst="rect">
            <a:avLst/>
          </a:prstGeom>
          <a:noFill/>
          <a:ln w="19050">
            <a:solidFill>
              <a:srgbClr val="886D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24" y="2716299"/>
            <a:ext cx="2195513" cy="1644650"/>
          </a:xfrm>
          <a:prstGeom prst="rect">
            <a:avLst/>
          </a:prstGeom>
          <a:noFill/>
          <a:ln w="19050">
            <a:solidFill>
              <a:srgbClr val="886D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24" y="4503824"/>
            <a:ext cx="2195513" cy="1463675"/>
          </a:xfrm>
          <a:prstGeom prst="rect">
            <a:avLst/>
          </a:prstGeom>
          <a:noFill/>
          <a:ln w="19050">
            <a:solidFill>
              <a:srgbClr val="886D7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4" y="1114511"/>
            <a:ext cx="14859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612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29612" y="471574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/>
              <a:t>World Diets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188" y="6126163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 courtesy of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VRoig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4572000" y="2424068"/>
            <a:ext cx="3708400" cy="2512155"/>
          </a:xfrm>
          <a:prstGeom prst="roundRect">
            <a:avLst>
              <a:gd name="adj" fmla="val 5518"/>
            </a:avLst>
          </a:prstGeom>
          <a:solidFill>
            <a:srgbClr val="D9ED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822645" y="2732777"/>
            <a:ext cx="282762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chemeClr val="tx1"/>
                </a:solidFill>
                <a:latin typeface="+mn-lt"/>
              </a:rPr>
              <a:t>Paella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The dish is widely regarded as Spain’s national dish, as well as a regional Valencian dish.</a:t>
            </a:r>
          </a:p>
        </p:txBody>
      </p:sp>
      <p:pic>
        <p:nvPicPr>
          <p:cNvPr id="2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715" y="2486346"/>
            <a:ext cx="3181350" cy="2387600"/>
          </a:xfrm>
          <a:prstGeom prst="rect">
            <a:avLst/>
          </a:prstGeom>
          <a:noFill/>
          <a:ln w="6032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9664" y="1675571"/>
            <a:ext cx="756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Can you name the foods in this photo and name their food groups?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072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572000" y="2424068"/>
            <a:ext cx="3708400" cy="2512155"/>
          </a:xfrm>
          <a:prstGeom prst="roundRect">
            <a:avLst>
              <a:gd name="adj" fmla="val 5518"/>
            </a:avLst>
          </a:prstGeom>
          <a:solidFill>
            <a:srgbClr val="D9ED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29612" y="471574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/>
              <a:t>World Diets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188" y="6126163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 courtesy of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pointnshoot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804316" y="2696162"/>
            <a:ext cx="2827629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chemeClr val="tx1"/>
                </a:solidFill>
                <a:latin typeface="+mn-lt"/>
              </a:rPr>
              <a:t>Bento (</a:t>
            </a:r>
            <a:r>
              <a:rPr lang="ja-JP" altLang="en-US" sz="2400" dirty="0">
                <a:ea typeface="ＭＳ Ｐゴシック" panose="020B0600070205080204" pitchFamily="34" charset="-128"/>
              </a:rPr>
              <a:t>弁当 </a:t>
            </a:r>
            <a:r>
              <a:rPr lang="en-GB" altLang="en-US" sz="2400" dirty="0" err="1"/>
              <a:t>bentō</a:t>
            </a:r>
            <a:r>
              <a:rPr lang="en-GB" altLang="en-US" sz="2400" b="1" dirty="0">
                <a:latin typeface="+mn-lt"/>
              </a:rPr>
              <a:t>)</a:t>
            </a:r>
            <a:endParaRPr lang="en-GB" altLang="en-US" sz="2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Japanese bento contains rice, fish or meat, with pickled or cooked vegetables, served in a box.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664" y="1675571"/>
            <a:ext cx="756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Can you name the foods in this photo and name their food groups?</a:t>
            </a:r>
            <a:endParaRPr lang="en-GB" dirty="0"/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r="1756"/>
          <a:stretch/>
        </p:blipFill>
        <p:spPr bwMode="auto">
          <a:xfrm>
            <a:off x="1233767" y="2484201"/>
            <a:ext cx="3169920" cy="2387600"/>
          </a:xfrm>
          <a:prstGeom prst="rect">
            <a:avLst/>
          </a:prstGeom>
          <a:noFill/>
          <a:ln w="6032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8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4572000" y="2424068"/>
            <a:ext cx="3708400" cy="2512155"/>
          </a:xfrm>
          <a:prstGeom prst="roundRect">
            <a:avLst>
              <a:gd name="adj" fmla="val 5518"/>
            </a:avLst>
          </a:prstGeom>
          <a:solidFill>
            <a:srgbClr val="D9ED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Title 5"/>
          <p:cNvSpPr>
            <a:spLocks noGrp="1"/>
          </p:cNvSpPr>
          <p:nvPr>
            <p:ph type="title"/>
          </p:nvPr>
        </p:nvSpPr>
        <p:spPr>
          <a:xfrm>
            <a:off x="429612" y="471574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/>
              <a:t>World Diets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188" y="6126163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 courtesy of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avlxy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853743" y="2696162"/>
            <a:ext cx="282762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400" b="1" dirty="0">
                <a:solidFill>
                  <a:schemeClr val="tx1"/>
                </a:solidFill>
                <a:latin typeface="+mn-lt"/>
              </a:rPr>
              <a:t>Biryani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2000" dirty="0">
                <a:solidFill>
                  <a:schemeClr val="tx1"/>
                </a:solidFill>
                <a:latin typeface="+mn-lt"/>
              </a:rPr>
              <a:t>Biryani is a mixed rice dish from the Indian subcontinent. </a:t>
            </a:r>
          </a:p>
        </p:txBody>
      </p:sp>
      <p:sp>
        <p:nvSpPr>
          <p:cNvPr id="2" name="Rectangle 1"/>
          <p:cNvSpPr/>
          <p:nvPr/>
        </p:nvSpPr>
        <p:spPr>
          <a:xfrm>
            <a:off x="819664" y="1675571"/>
            <a:ext cx="7568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Can you name the foods in this photo and name their food groups?</a:t>
            </a:r>
            <a:endParaRPr lang="en-GB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052" y="2484994"/>
            <a:ext cx="3181350" cy="2386013"/>
          </a:xfrm>
          <a:prstGeom prst="rect">
            <a:avLst/>
          </a:prstGeom>
          <a:noFill/>
          <a:ln w="6032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484188" y="6126163"/>
            <a:ext cx="8175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Photos courtesy of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Vroig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avlxyz</a:t>
            </a:r>
            <a:r>
              <a:rPr lang="en-GB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(@flickr.com) - granted under creative commons licence - attribution</a:t>
            </a:r>
          </a:p>
        </p:txBody>
      </p:sp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439738" y="482283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/>
              <a:t>World Diets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5110163" y="1499870"/>
            <a:ext cx="3198813" cy="1801813"/>
          </a:xfrm>
          <a:prstGeom prst="wedgeEllipseCallout">
            <a:avLst>
              <a:gd name="adj1" fmla="val -25359"/>
              <a:gd name="adj2" fmla="val 66306"/>
            </a:avLst>
          </a:prstGeom>
          <a:solidFill>
            <a:schemeClr val="bg1"/>
          </a:solidFill>
          <a:ln w="19050">
            <a:solidFill>
              <a:srgbClr val="8D35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5533549" y="1747203"/>
            <a:ext cx="2336800" cy="11906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+mn-lt"/>
              </a:rPr>
              <a:t>Can you identify any similarities between the types of food eaten around the world?</a:t>
            </a: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13" y="3244533"/>
            <a:ext cx="3908425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690370"/>
            <a:ext cx="2720975" cy="2038350"/>
          </a:xfrm>
          <a:prstGeom prst="rect">
            <a:avLst/>
          </a:prstGeom>
          <a:noFill/>
          <a:ln w="2857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857308"/>
            <a:ext cx="2719388" cy="2038350"/>
          </a:xfrm>
          <a:prstGeom prst="rect">
            <a:avLst/>
          </a:prstGeom>
          <a:noFill/>
          <a:ln w="28575">
            <a:solidFill>
              <a:srgbClr val="8D358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168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439738" y="482283"/>
            <a:ext cx="8220075" cy="1131887"/>
          </a:xfrm>
        </p:spPr>
        <p:txBody>
          <a:bodyPr/>
          <a:lstStyle/>
          <a:p>
            <a:pPr algn="ctr" eaLnBrk="1" hangingPunct="1"/>
            <a:r>
              <a:rPr lang="en-GB" altLang="en-US"/>
              <a:t>World Diets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755650" y="4229100"/>
            <a:ext cx="2493963" cy="928688"/>
          </a:xfrm>
          <a:prstGeom prst="roundRect">
            <a:avLst/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Rounded Rectangle 9"/>
          <p:cNvSpPr/>
          <p:nvPr/>
        </p:nvSpPr>
        <p:spPr bwMode="auto">
          <a:xfrm>
            <a:off x="3333750" y="4229100"/>
            <a:ext cx="2506663" cy="928688"/>
          </a:xfrm>
          <a:prstGeom prst="roundRect">
            <a:avLst/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Rounded Rectangle 13"/>
          <p:cNvSpPr/>
          <p:nvPr/>
        </p:nvSpPr>
        <p:spPr bwMode="auto">
          <a:xfrm>
            <a:off x="5924550" y="4229100"/>
            <a:ext cx="2457450" cy="928688"/>
          </a:xfrm>
          <a:prstGeom prst="roundRect">
            <a:avLst/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Rounded Rectangle 18"/>
          <p:cNvSpPr/>
          <p:nvPr/>
        </p:nvSpPr>
        <p:spPr bwMode="auto">
          <a:xfrm>
            <a:off x="5924550" y="2124075"/>
            <a:ext cx="2463800" cy="2047875"/>
          </a:xfrm>
          <a:prstGeom prst="roundRect">
            <a:avLst>
              <a:gd name="adj" fmla="val 7013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" name="Rounded Rectangle 19"/>
          <p:cNvSpPr/>
          <p:nvPr/>
        </p:nvSpPr>
        <p:spPr bwMode="auto">
          <a:xfrm>
            <a:off x="3333750" y="2144713"/>
            <a:ext cx="2506663" cy="2027237"/>
          </a:xfrm>
          <a:prstGeom prst="roundRect">
            <a:avLst>
              <a:gd name="adj" fmla="val 6508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Rounded Rectangle 20"/>
          <p:cNvSpPr/>
          <p:nvPr/>
        </p:nvSpPr>
        <p:spPr bwMode="auto">
          <a:xfrm>
            <a:off x="755650" y="2135188"/>
            <a:ext cx="2493963" cy="2036762"/>
          </a:xfrm>
          <a:prstGeom prst="roundRect">
            <a:avLst>
              <a:gd name="adj" fmla="val 6960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2" name="Rounded Rectangle 21"/>
          <p:cNvSpPr/>
          <p:nvPr/>
        </p:nvSpPr>
        <p:spPr bwMode="auto">
          <a:xfrm>
            <a:off x="757238" y="1560513"/>
            <a:ext cx="7648575" cy="498475"/>
          </a:xfrm>
          <a:prstGeom prst="roundRect">
            <a:avLst/>
          </a:prstGeom>
          <a:solidFill>
            <a:srgbClr val="CE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Rectangle 7"/>
          <p:cNvSpPr>
            <a:spLocks noChangeArrowheads="1"/>
          </p:cNvSpPr>
          <p:nvPr/>
        </p:nvSpPr>
        <p:spPr bwMode="auto">
          <a:xfrm>
            <a:off x="749300" y="1625600"/>
            <a:ext cx="7639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20201F"/>
                </a:solidFill>
                <a:latin typeface="+mn-lt"/>
              </a:rPr>
              <a:t>The food we eat may differ, however, we all need food to: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792163" y="2573338"/>
            <a:ext cx="7626350" cy="2222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2393950"/>
            <a:ext cx="224155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2400300"/>
            <a:ext cx="2252662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2386013"/>
            <a:ext cx="2138363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7"/>
          <p:cNvSpPr>
            <a:spLocks noChangeArrowheads="1"/>
          </p:cNvSpPr>
          <p:nvPr/>
        </p:nvSpPr>
        <p:spPr bwMode="auto">
          <a:xfrm>
            <a:off x="1274763" y="4508500"/>
            <a:ext cx="145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+mn-lt"/>
              </a:rPr>
              <a:t>stay healthy</a:t>
            </a:r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3756025" y="4370278"/>
            <a:ext cx="162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give us energy</a:t>
            </a: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6340475" y="4505325"/>
            <a:ext cx="162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+mn-lt"/>
              </a:rPr>
              <a:t>help us grow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760413" y="5219700"/>
            <a:ext cx="7627937" cy="498475"/>
          </a:xfrm>
          <a:prstGeom prst="roundRect">
            <a:avLst/>
          </a:prstGeom>
          <a:solidFill>
            <a:srgbClr val="CEB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779463" y="5283200"/>
            <a:ext cx="762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20201F"/>
                </a:solidFill>
                <a:latin typeface="+mn-lt"/>
              </a:rPr>
              <a:t>For this reason the foods groups are the same.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84188" y="6121400"/>
            <a:ext cx="8175625" cy="17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Photos courtesy of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digypho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Tobyotter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en-US" sz="800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maessive</a:t>
            </a:r>
            <a:r>
              <a:rPr lang="en-GB" altLang="en-US" sz="800" baseline="30000" dirty="0">
                <a:latin typeface="Arial" panose="020B0604020202020204" pitchFamily="34" charset="0"/>
                <a:cs typeface="Arial" panose="020B0604020202020204" pitchFamily="34" charset="0"/>
              </a:rPr>
              <a:t> (@flickr.com) - granted under creative commons licence - attribution</a:t>
            </a:r>
          </a:p>
        </p:txBody>
      </p:sp>
    </p:spTree>
    <p:extLst>
      <p:ext uri="{BB962C8B-B14F-4D97-AF65-F5344CB8AC3E}">
        <p14:creationId xmlns:p14="http://schemas.microsoft.com/office/powerpoint/2010/main" val="11476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 animBg="1"/>
      <p:bldP spid="19" grpId="0" animBg="1"/>
      <p:bldP spid="20" grpId="0" animBg="1"/>
      <p:bldP spid="21" grpId="0" animBg="1"/>
      <p:bldP spid="28" grpId="0"/>
      <p:bldP spid="29" grpId="0"/>
      <p:bldP spid="30" grpId="0"/>
      <p:bldP spid="31" grpId="0" animBg="1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58" y="2301875"/>
            <a:ext cx="401955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5"/>
          <p:cNvSpPr>
            <a:spLocks noGrp="1"/>
          </p:cNvSpPr>
          <p:nvPr>
            <p:ph type="title"/>
          </p:nvPr>
        </p:nvSpPr>
        <p:spPr>
          <a:xfrm>
            <a:off x="439738" y="482283"/>
            <a:ext cx="8220075" cy="1111567"/>
          </a:xfrm>
        </p:spPr>
        <p:txBody>
          <a:bodyPr/>
          <a:lstStyle/>
          <a:p>
            <a:pPr algn="ctr" eaLnBrk="1" hangingPunct="1"/>
            <a:r>
              <a:rPr lang="en-GB" altLang="en-US" dirty="0"/>
              <a:t>What Have We Learnt?</a:t>
            </a: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725170" y="1393825"/>
            <a:ext cx="7627938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600" dirty="0">
                <a:latin typeface="+mn-lt"/>
              </a:rPr>
              <a:t>Although there are lots of different foods, diets around the world are based on similar food groups to help people to stay healthy.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1600" dirty="0">
                <a:latin typeface="+mn-lt"/>
              </a:rPr>
              <a:t>Most diets in the world are made up of:</a:t>
            </a:r>
          </a:p>
        </p:txBody>
      </p:sp>
      <p:sp>
        <p:nvSpPr>
          <p:cNvPr id="35" name="Carbs"/>
          <p:cNvSpPr>
            <a:spLocks noChangeArrowheads="1"/>
          </p:cNvSpPr>
          <p:nvPr/>
        </p:nvSpPr>
        <p:spPr bwMode="auto">
          <a:xfrm>
            <a:off x="6354445" y="2301875"/>
            <a:ext cx="1998663" cy="1643527"/>
          </a:xfrm>
          <a:prstGeom prst="rect">
            <a:avLst/>
          </a:prstGeom>
          <a:solidFill>
            <a:srgbClr val="ED847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 dirty="0">
                <a:solidFill>
                  <a:srgbClr val="20201F"/>
                </a:solidFill>
                <a:latin typeface="+mn-lt"/>
              </a:rPr>
              <a:t>Bread, rice, potatoes, pasta and other starchy foods, e.g. yam, plantain, couscous (sometimes these are known as staple foods, forming the bulk of the diet.)</a:t>
            </a:r>
          </a:p>
        </p:txBody>
      </p:sp>
      <p:sp>
        <p:nvSpPr>
          <p:cNvPr id="36" name="Milk and Dairy"/>
          <p:cNvSpPr>
            <a:spLocks noChangeArrowheads="1"/>
          </p:cNvSpPr>
          <p:nvPr/>
        </p:nvSpPr>
        <p:spPr bwMode="auto">
          <a:xfrm>
            <a:off x="6359208" y="4352925"/>
            <a:ext cx="1998662" cy="287337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>
                <a:solidFill>
                  <a:srgbClr val="20201F"/>
                </a:solidFill>
                <a:latin typeface="+mn-lt"/>
              </a:rPr>
              <a:t>Milk and dairy foods.</a:t>
            </a:r>
          </a:p>
        </p:txBody>
      </p:sp>
      <p:sp>
        <p:nvSpPr>
          <p:cNvPr id="37" name="Protein"/>
          <p:cNvSpPr>
            <a:spLocks noChangeArrowheads="1"/>
          </p:cNvSpPr>
          <p:nvPr/>
        </p:nvSpPr>
        <p:spPr bwMode="auto">
          <a:xfrm>
            <a:off x="729933" y="4957762"/>
            <a:ext cx="2003425" cy="6746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  <a:defRPr/>
            </a:pPr>
            <a:r>
              <a:rPr lang="en-GB" altLang="en-US" sz="1400" dirty="0">
                <a:solidFill>
                  <a:srgbClr val="20201F"/>
                </a:solidFill>
                <a:latin typeface="+mn-lt"/>
              </a:rPr>
              <a:t>Meat, fish, eggs, beans and other non-dairy sources of protein.</a:t>
            </a:r>
          </a:p>
        </p:txBody>
      </p:sp>
      <p:sp>
        <p:nvSpPr>
          <p:cNvPr id="38" name="Fruit and Veg"/>
          <p:cNvSpPr>
            <a:spLocks noChangeArrowheads="1"/>
          </p:cNvSpPr>
          <p:nvPr/>
        </p:nvSpPr>
        <p:spPr bwMode="auto">
          <a:xfrm>
            <a:off x="748983" y="2636837"/>
            <a:ext cx="1998662" cy="285750"/>
          </a:xfrm>
          <a:prstGeom prst="rect">
            <a:avLst/>
          </a:prstGeom>
          <a:solidFill>
            <a:srgbClr val="7CC9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GB" altLang="en-US" sz="1400" dirty="0">
                <a:solidFill>
                  <a:srgbClr val="20201F"/>
                </a:solidFill>
                <a:latin typeface="+mn-lt"/>
              </a:rPr>
              <a:t>Fruit and Vegetables.</a:t>
            </a:r>
          </a:p>
        </p:txBody>
      </p:sp>
      <p:sp>
        <p:nvSpPr>
          <p:cNvPr id="39" name="Fats and Sugars"/>
          <p:cNvSpPr>
            <a:spLocks noChangeArrowheads="1"/>
          </p:cNvSpPr>
          <p:nvPr/>
        </p:nvSpPr>
        <p:spPr bwMode="auto">
          <a:xfrm>
            <a:off x="3549333" y="5905500"/>
            <a:ext cx="2000250" cy="292100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GB" altLang="en-US" sz="1400">
                <a:solidFill>
                  <a:schemeClr val="bg1"/>
                </a:solidFill>
                <a:latin typeface="+mn-lt"/>
              </a:rPr>
              <a:t>Oils and sugars.</a:t>
            </a:r>
          </a:p>
        </p:txBody>
      </p:sp>
      <p:cxnSp>
        <p:nvCxnSpPr>
          <p:cNvPr id="40" name="Arrow Carbs"/>
          <p:cNvCxnSpPr/>
          <p:nvPr/>
        </p:nvCxnSpPr>
        <p:spPr>
          <a:xfrm flipV="1">
            <a:off x="5786120" y="3011487"/>
            <a:ext cx="509588" cy="66675"/>
          </a:xfrm>
          <a:prstGeom prst="straightConnector1">
            <a:avLst/>
          </a:prstGeom>
          <a:ln w="38100">
            <a:solidFill>
              <a:srgbClr val="ED8479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Arrow Milk and Dairy"/>
          <p:cNvCxnSpPr/>
          <p:nvPr/>
        </p:nvCxnSpPr>
        <p:spPr>
          <a:xfrm>
            <a:off x="5695633" y="4495800"/>
            <a:ext cx="60007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Arrow Fruit and Veg"/>
          <p:cNvCxnSpPr/>
          <p:nvPr/>
        </p:nvCxnSpPr>
        <p:spPr>
          <a:xfrm flipH="1" flipV="1">
            <a:off x="2806383" y="2835275"/>
            <a:ext cx="411162" cy="163512"/>
          </a:xfrm>
          <a:prstGeom prst="straightConnector1">
            <a:avLst/>
          </a:prstGeom>
          <a:ln w="38100">
            <a:solidFill>
              <a:srgbClr val="7CC956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Arrow Proteins"/>
          <p:cNvCxnSpPr/>
          <p:nvPr/>
        </p:nvCxnSpPr>
        <p:spPr>
          <a:xfrm flipH="1">
            <a:off x="2887345" y="5119687"/>
            <a:ext cx="654050" cy="236538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Arrow Fats and Sugars"/>
          <p:cNvCxnSpPr/>
          <p:nvPr/>
        </p:nvCxnSpPr>
        <p:spPr>
          <a:xfrm flipH="1">
            <a:off x="4370070" y="5395912"/>
            <a:ext cx="1588" cy="406400"/>
          </a:xfrm>
          <a:prstGeom prst="straightConnector1">
            <a:avLst/>
          </a:prstGeom>
          <a:ln w="38100">
            <a:solidFill>
              <a:srgbClr val="8D358B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1"/>
          <p:cNvSpPr txBox="1">
            <a:spLocks noChangeArrowheads="1"/>
          </p:cNvSpPr>
          <p:nvPr/>
        </p:nvSpPr>
        <p:spPr bwMode="auto">
          <a:xfrm>
            <a:off x="2903220" y="2732087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7CC956"/>
                </a:solidFill>
                <a:latin typeface="+mn-lt"/>
              </a:rPr>
              <a:t>1</a:t>
            </a:r>
          </a:p>
        </p:txBody>
      </p:sp>
      <p:sp>
        <p:nvSpPr>
          <p:cNvPr id="46" name="2"/>
          <p:cNvSpPr txBox="1">
            <a:spLocks noChangeArrowheads="1"/>
          </p:cNvSpPr>
          <p:nvPr/>
        </p:nvSpPr>
        <p:spPr bwMode="auto">
          <a:xfrm>
            <a:off x="5844699" y="2854325"/>
            <a:ext cx="109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ED8479"/>
                </a:solidFill>
                <a:latin typeface="+mn-lt"/>
              </a:rPr>
              <a:t>2</a:t>
            </a:r>
          </a:p>
        </p:txBody>
      </p:sp>
      <p:sp>
        <p:nvSpPr>
          <p:cNvPr id="47" name="3"/>
          <p:cNvSpPr txBox="1">
            <a:spLocks noChangeArrowheads="1"/>
          </p:cNvSpPr>
          <p:nvPr/>
        </p:nvSpPr>
        <p:spPr bwMode="auto">
          <a:xfrm>
            <a:off x="5802789" y="4305300"/>
            <a:ext cx="696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B0F0"/>
                </a:solidFill>
                <a:latin typeface="+mn-lt"/>
              </a:rPr>
              <a:t>3</a:t>
            </a:r>
          </a:p>
        </p:txBody>
      </p:sp>
      <p:sp>
        <p:nvSpPr>
          <p:cNvPr id="48" name="4"/>
          <p:cNvSpPr txBox="1">
            <a:spLocks noChangeArrowheads="1"/>
          </p:cNvSpPr>
          <p:nvPr/>
        </p:nvSpPr>
        <p:spPr bwMode="auto">
          <a:xfrm>
            <a:off x="4227594" y="5395911"/>
            <a:ext cx="48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>
                <a:solidFill>
                  <a:srgbClr val="A673AD"/>
                </a:solidFill>
                <a:latin typeface="+mn-lt"/>
              </a:rPr>
              <a:t>5</a:t>
            </a:r>
          </a:p>
        </p:txBody>
      </p:sp>
      <p:sp>
        <p:nvSpPr>
          <p:cNvPr id="49" name="5"/>
          <p:cNvSpPr txBox="1">
            <a:spLocks noChangeArrowheads="1"/>
          </p:cNvSpPr>
          <p:nvPr/>
        </p:nvSpPr>
        <p:spPr bwMode="auto">
          <a:xfrm>
            <a:off x="3124994" y="5034913"/>
            <a:ext cx="490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6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5648406" y="4932828"/>
            <a:ext cx="8905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chemeClr val="bg1"/>
                </a:solidFill>
                <a:latin typeface="+mn-lt"/>
              </a:rPr>
              <a:t>Foods high in sugar</a:t>
            </a:r>
          </a:p>
        </p:txBody>
      </p:sp>
      <p:sp>
        <p:nvSpPr>
          <p:cNvPr id="52" name="4"/>
          <p:cNvSpPr txBox="1">
            <a:spLocks noChangeArrowheads="1"/>
          </p:cNvSpPr>
          <p:nvPr/>
        </p:nvSpPr>
        <p:spPr bwMode="auto">
          <a:xfrm>
            <a:off x="5559108" y="4845050"/>
            <a:ext cx="48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82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5" grpId="0"/>
      <p:bldP spid="46" grpId="0"/>
      <p:bldP spid="47" grpId="0"/>
      <p:bldP spid="48" grpId="0" build="allAtOnce"/>
      <p:bldP spid="49" grpId="0"/>
      <p:bldP spid="51" grpId="0"/>
      <p:bldP spid="52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26315-F350-434A-A730-CF849959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2560913"/>
            <a:ext cx="8220075" cy="994306"/>
          </a:xfrm>
        </p:spPr>
        <p:txBody>
          <a:bodyPr/>
          <a:lstStyle/>
          <a:p>
            <a:pPr algn="ctr"/>
            <a:r>
              <a:rPr lang="en-GB" dirty="0"/>
              <a:t>Now try the </a:t>
            </a:r>
            <a:r>
              <a:rPr lang="en-GB" u="sng" dirty="0"/>
              <a:t>Different Diets Activity!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0357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22698" y="1372372"/>
            <a:ext cx="7632700" cy="1143000"/>
          </a:xfrm>
          <a:prstGeom prst="roundRect">
            <a:avLst>
              <a:gd name="adj" fmla="val 10180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70286" y="481785"/>
            <a:ext cx="8174037" cy="1131887"/>
          </a:xfrm>
        </p:spPr>
        <p:txBody>
          <a:bodyPr/>
          <a:lstStyle/>
          <a:p>
            <a:pPr algn="ctr" eaLnBrk="1" hangingPunct="1"/>
            <a:r>
              <a:rPr lang="en-GB" altLang="en-US" dirty="0"/>
              <a:t>The Eatwell Guide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22698" y="2632847"/>
            <a:ext cx="2251075" cy="3394075"/>
          </a:xfrm>
          <a:prstGeom prst="roundRect">
            <a:avLst>
              <a:gd name="adj" fmla="val 6420"/>
            </a:avLst>
          </a:prstGeom>
          <a:solidFill>
            <a:srgbClr val="D9E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04818" y="1470797"/>
            <a:ext cx="749068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To be healthy, nutritious food is needed to provide energy for the body. A variety of food is needed in the diet because different foods contain different substances that are needed to keep you healthy. 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765043" y="2814079"/>
            <a:ext cx="210996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  <a:latin typeface="+mn-lt"/>
              </a:rPr>
              <a:t>An average meal should be made up of one-third carbohydrates and one-third fruit and vegetables, with the remaining one-third split between dairy, protein and a little bit of fat.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11" y="2613797"/>
            <a:ext cx="5272787" cy="371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3966B09A-11CB-4B1C-9C29-AA1E15AE3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579438"/>
            <a:ext cx="8085137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Box 1">
            <a:extLst>
              <a:ext uri="{FF2B5EF4-FFF2-40B4-BE49-F238E27FC236}">
                <a16:creationId xmlns:a16="http://schemas.microsoft.com/office/drawing/2014/main" id="{DA6478B9-6CD6-4C5F-82F7-BC6F65C0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475" y="808038"/>
            <a:ext cx="11858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GB" altLang="en-US" sz="900" b="1">
                <a:solidFill>
                  <a:srgbClr val="0070C0"/>
                </a:solidFill>
              </a:rPr>
              <a:t>Check the label on packaged foods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C1B1B6-EA44-44B7-A788-901C23FF6770}"/>
              </a:ext>
            </a:extLst>
          </p:cNvPr>
          <p:cNvSpPr/>
          <p:nvPr/>
        </p:nvSpPr>
        <p:spPr>
          <a:xfrm rot="18833066">
            <a:off x="2008981" y="2472532"/>
            <a:ext cx="366713" cy="146050"/>
          </a:xfrm>
          <a:prstGeom prst="rect">
            <a:avLst/>
          </a:prstGeom>
          <a:solidFill>
            <a:srgbClr val="069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21" name="TextBox 2">
            <a:extLst>
              <a:ext uri="{FF2B5EF4-FFF2-40B4-BE49-F238E27FC236}">
                <a16:creationId xmlns:a16="http://schemas.microsoft.com/office/drawing/2014/main" id="{7E2685F7-AD99-476B-B7CD-AD410288B5EF}"/>
              </a:ext>
            </a:extLst>
          </p:cNvPr>
          <p:cNvSpPr txBox="1">
            <a:spLocks noChangeArrowheads="1"/>
          </p:cNvSpPr>
          <p:nvPr/>
        </p:nvSpPr>
        <p:spPr bwMode="auto">
          <a:xfrm rot="-3041211">
            <a:off x="2023268" y="2409032"/>
            <a:ext cx="3984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800">
                <a:latin typeface="Twinkl SemiBold" pitchFamily="2" charset="0"/>
              </a:rPr>
              <a:t>fruit </a:t>
            </a:r>
            <a:endParaRPr lang="en-GB" altLang="en-US" sz="900">
              <a:latin typeface="Twinkl SemiBold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8529381-438C-4F80-B428-39500376C23B}"/>
              </a:ext>
            </a:extLst>
          </p:cNvPr>
          <p:cNvSpPr/>
          <p:nvPr/>
        </p:nvSpPr>
        <p:spPr>
          <a:xfrm rot="1002168">
            <a:off x="5160963" y="1546225"/>
            <a:ext cx="485775" cy="204788"/>
          </a:xfrm>
          <a:prstGeom prst="ellipse">
            <a:avLst/>
          </a:prstGeom>
          <a:solidFill>
            <a:srgbClr val="FCEC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DED09"/>
              </a:solidFill>
            </a:endParaRPr>
          </a:p>
        </p:txBody>
      </p:sp>
      <p:sp>
        <p:nvSpPr>
          <p:cNvPr id="9223" name="TextBox 5">
            <a:extLst>
              <a:ext uri="{FF2B5EF4-FFF2-40B4-BE49-F238E27FC236}">
                <a16:creationId xmlns:a16="http://schemas.microsoft.com/office/drawing/2014/main" id="{5ABB1D7A-50B7-4B8C-8717-078473189D6E}"/>
              </a:ext>
            </a:extLst>
          </p:cNvPr>
          <p:cNvSpPr txBox="1">
            <a:spLocks noChangeArrowheads="1"/>
          </p:cNvSpPr>
          <p:nvPr/>
        </p:nvSpPr>
        <p:spPr bwMode="auto">
          <a:xfrm rot="803018">
            <a:off x="5137150" y="1528763"/>
            <a:ext cx="598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800">
                <a:latin typeface="Twinkl SemiBold" pitchFamily="2" charset="0"/>
              </a:rPr>
              <a:t>potatoes,</a:t>
            </a:r>
            <a:endParaRPr lang="en-GB" altLang="en-US" sz="900">
              <a:latin typeface="Twinkl SemiBold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D23AB-532E-4E30-820A-56A59021CF54}"/>
              </a:ext>
            </a:extLst>
          </p:cNvPr>
          <p:cNvSpPr/>
          <p:nvPr/>
        </p:nvSpPr>
        <p:spPr>
          <a:xfrm rot="20830084">
            <a:off x="5127625" y="5353050"/>
            <a:ext cx="317500" cy="133350"/>
          </a:xfrm>
          <a:prstGeom prst="rect">
            <a:avLst/>
          </a:prstGeom>
          <a:solidFill>
            <a:srgbClr val="0078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25" name="TextBox 7">
            <a:extLst>
              <a:ext uri="{FF2B5EF4-FFF2-40B4-BE49-F238E27FC236}">
                <a16:creationId xmlns:a16="http://schemas.microsoft.com/office/drawing/2014/main" id="{D937CFF7-5A58-46E0-9041-212BDD4D4535}"/>
              </a:ext>
            </a:extLst>
          </p:cNvPr>
          <p:cNvSpPr txBox="1">
            <a:spLocks noChangeArrowheads="1"/>
          </p:cNvSpPr>
          <p:nvPr/>
        </p:nvSpPr>
        <p:spPr bwMode="auto">
          <a:xfrm rot="-737028">
            <a:off x="5089525" y="5289550"/>
            <a:ext cx="596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800">
                <a:solidFill>
                  <a:schemeClr val="bg1"/>
                </a:solidFill>
                <a:latin typeface="Twinkl SemiBold" pitchFamily="2" charset="0"/>
              </a:rPr>
              <a:t>dairy,</a:t>
            </a:r>
            <a:endParaRPr lang="en-GB" altLang="en-US" sz="90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CEB947-6116-46B2-A30B-0A0804412C54}"/>
              </a:ext>
            </a:extLst>
          </p:cNvPr>
          <p:cNvSpPr/>
          <p:nvPr/>
        </p:nvSpPr>
        <p:spPr>
          <a:xfrm rot="1830253">
            <a:off x="3019425" y="5149850"/>
            <a:ext cx="277813" cy="106363"/>
          </a:xfrm>
          <a:prstGeom prst="rect">
            <a:avLst/>
          </a:prstGeom>
          <a:solidFill>
            <a:srgbClr val="E61A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27" name="TextBox 8">
            <a:extLst>
              <a:ext uri="{FF2B5EF4-FFF2-40B4-BE49-F238E27FC236}">
                <a16:creationId xmlns:a16="http://schemas.microsoft.com/office/drawing/2014/main" id="{6612E3EB-9F69-4C28-97A9-0E3B49B9BFAE}"/>
              </a:ext>
            </a:extLst>
          </p:cNvPr>
          <p:cNvSpPr txBox="1">
            <a:spLocks noChangeArrowheads="1"/>
          </p:cNvSpPr>
          <p:nvPr/>
        </p:nvSpPr>
        <p:spPr bwMode="auto">
          <a:xfrm rot="1463418">
            <a:off x="2932113" y="5108575"/>
            <a:ext cx="5984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800" b="1">
                <a:solidFill>
                  <a:schemeClr val="bg1"/>
                </a:solidFill>
                <a:latin typeface="Twinkl SemiBold" pitchFamily="2" charset="0"/>
              </a:rPr>
              <a:t>beans,</a:t>
            </a:r>
            <a:endParaRPr lang="en-GB" altLang="en-US" sz="900" b="1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F45D0E-0237-458F-9C90-64093B546AF5}"/>
              </a:ext>
            </a:extLst>
          </p:cNvPr>
          <p:cNvSpPr/>
          <p:nvPr/>
        </p:nvSpPr>
        <p:spPr>
          <a:xfrm>
            <a:off x="7294563" y="5119688"/>
            <a:ext cx="160337" cy="107950"/>
          </a:xfrm>
          <a:prstGeom prst="rect">
            <a:avLst/>
          </a:prstGeom>
          <a:solidFill>
            <a:srgbClr val="6B2B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9229" name="TextBox 9">
            <a:extLst>
              <a:ext uri="{FF2B5EF4-FFF2-40B4-BE49-F238E27FC236}">
                <a16:creationId xmlns:a16="http://schemas.microsoft.com/office/drawing/2014/main" id="{4854837F-0532-480C-B7B2-FBCCF9104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9475" y="5064125"/>
            <a:ext cx="5984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800">
                <a:solidFill>
                  <a:schemeClr val="bg1"/>
                </a:solidFill>
                <a:latin typeface="Twinkl SemiBold" pitchFamily="2" charset="0"/>
              </a:rPr>
              <a:t>oil,</a:t>
            </a:r>
            <a:endParaRPr lang="en-GB" altLang="en-US" sz="90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9230" name="TextBox 13">
            <a:extLst>
              <a:ext uri="{FF2B5EF4-FFF2-40B4-BE49-F238E27FC236}">
                <a16:creationId xmlns:a16="http://schemas.microsoft.com/office/drawing/2014/main" id="{BF2D3215-4542-4D05-BF43-8AC0ECD23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4738" y="3551238"/>
            <a:ext cx="4476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000"/>
              <a:t>.</a:t>
            </a:r>
          </a:p>
        </p:txBody>
      </p:sp>
      <p:sp>
        <p:nvSpPr>
          <p:cNvPr id="9231" name="TextBox 14">
            <a:extLst>
              <a:ext uri="{FF2B5EF4-FFF2-40B4-BE49-F238E27FC236}">
                <a16:creationId xmlns:a16="http://schemas.microsoft.com/office/drawing/2014/main" id="{37AFF5FF-3E78-44B1-A448-973B70EA1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300663"/>
            <a:ext cx="447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000"/>
              <a:t>.</a:t>
            </a:r>
          </a:p>
        </p:txBody>
      </p:sp>
      <p:sp>
        <p:nvSpPr>
          <p:cNvPr id="9232" name="TextBox 15">
            <a:extLst>
              <a:ext uri="{FF2B5EF4-FFF2-40B4-BE49-F238E27FC236}">
                <a16:creationId xmlns:a16="http://schemas.microsoft.com/office/drawing/2014/main" id="{B86CDB1F-DD03-4156-B5FE-8ED0B7686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75" y="5349875"/>
            <a:ext cx="4476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000">
                <a:solidFill>
                  <a:srgbClr val="0078BC"/>
                </a:solidFill>
              </a:rPr>
              <a:t>.</a:t>
            </a:r>
          </a:p>
        </p:txBody>
      </p:sp>
      <p:sp>
        <p:nvSpPr>
          <p:cNvPr id="9233" name="TextBox 12">
            <a:extLst>
              <a:ext uri="{FF2B5EF4-FFF2-40B4-BE49-F238E27FC236}">
                <a16:creationId xmlns:a16="http://schemas.microsoft.com/office/drawing/2014/main" id="{E9EDFC53-186D-4428-BB6F-644BC2606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13" y="1255713"/>
            <a:ext cx="3937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10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E967CADF-13D6-494D-8861-2F6BCA39F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Carbohydrates</a:t>
            </a:r>
          </a:p>
        </p:txBody>
      </p:sp>
      <p:pic>
        <p:nvPicPr>
          <p:cNvPr id="10243" name="Picture 1">
            <a:extLst>
              <a:ext uri="{FF2B5EF4-FFF2-40B4-BE49-F238E27FC236}">
                <a16:creationId xmlns:a16="http://schemas.microsoft.com/office/drawing/2014/main" id="{5FBA5593-0B24-4109-A04C-C0C604BC4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89" t="10847" r="9814" b="21323"/>
          <a:stretch>
            <a:fillRect/>
          </a:stretch>
        </p:blipFill>
        <p:spPr bwMode="auto">
          <a:xfrm>
            <a:off x="2543175" y="1379538"/>
            <a:ext cx="426720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>
            <a:extLst>
              <a:ext uri="{FF2B5EF4-FFF2-40B4-BE49-F238E27FC236}">
                <a16:creationId xmlns:a16="http://schemas.microsoft.com/office/drawing/2014/main" id="{5A16378B-2054-4D6A-BCAC-894103E39F24}"/>
              </a:ext>
            </a:extLst>
          </p:cNvPr>
          <p:cNvSpPr txBox="1">
            <a:spLocks noChangeArrowheads="1"/>
          </p:cNvSpPr>
          <p:nvPr/>
        </p:nvSpPr>
        <p:spPr bwMode="auto">
          <a:xfrm rot="706569">
            <a:off x="3332163" y="1801813"/>
            <a:ext cx="701675" cy="246062"/>
          </a:xfrm>
          <a:prstGeom prst="rect">
            <a:avLst/>
          </a:prstGeom>
          <a:solidFill>
            <a:srgbClr val="FBEC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r"/>
            <a:r>
              <a:rPr lang="en-GB" altLang="en-US" sz="1000">
                <a:latin typeface="Twinkl SemiBold" pitchFamily="2" charset="0"/>
              </a:rPr>
              <a:t>potatoes</a:t>
            </a:r>
            <a:r>
              <a:rPr lang="en-GB" altLang="en-US" sz="900">
                <a:latin typeface="Twinkl SemiBold" pitchFamily="2" charset="0"/>
              </a:rPr>
              <a:t>,</a:t>
            </a:r>
            <a:endParaRPr lang="en-GB" altLang="en-US" sz="1000">
              <a:latin typeface="Twinkl SemiBold" pitchFamily="2" charset="0"/>
            </a:endParaRPr>
          </a:p>
        </p:txBody>
      </p:sp>
      <p:sp>
        <p:nvSpPr>
          <p:cNvPr id="10245" name="TextBox 4">
            <a:extLst>
              <a:ext uri="{FF2B5EF4-FFF2-40B4-BE49-F238E27FC236}">
                <a16:creationId xmlns:a16="http://schemas.microsoft.com/office/drawing/2014/main" id="{28874C42-A80C-4F75-A3F9-7E68A7799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313" y="4425950"/>
            <a:ext cx="447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000"/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>
            <a:extLst>
              <a:ext uri="{FF2B5EF4-FFF2-40B4-BE49-F238E27FC236}">
                <a16:creationId xmlns:a16="http://schemas.microsoft.com/office/drawing/2014/main" id="{F159F9E6-825E-48CF-BF0C-B8CBC2EAF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Fruit and Vegetables</a:t>
            </a:r>
          </a:p>
        </p:txBody>
      </p:sp>
      <p:pic>
        <p:nvPicPr>
          <p:cNvPr id="11267" name="Picture 1">
            <a:extLst>
              <a:ext uri="{FF2B5EF4-FFF2-40B4-BE49-F238E27FC236}">
                <a16:creationId xmlns:a16="http://schemas.microsoft.com/office/drawing/2014/main" id="{63D8DA64-E110-4B61-8905-49B956EFE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12288" r="48705" b="18050"/>
          <a:stretch>
            <a:fillRect/>
          </a:stretch>
        </p:blipFill>
        <p:spPr bwMode="auto">
          <a:xfrm>
            <a:off x="2159000" y="1473200"/>
            <a:ext cx="3929063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>
            <a:extLst>
              <a:ext uri="{FF2B5EF4-FFF2-40B4-BE49-F238E27FC236}">
                <a16:creationId xmlns:a16="http://schemas.microsoft.com/office/drawing/2014/main" id="{54AC2B6A-DF22-40CE-AD7D-F540C5DCD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4300" y="1473200"/>
            <a:ext cx="4492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000"/>
              <a:t>.</a:t>
            </a:r>
          </a:p>
        </p:txBody>
      </p:sp>
      <p:sp>
        <p:nvSpPr>
          <p:cNvPr id="11269" name="TextBox 4">
            <a:extLst>
              <a:ext uri="{FF2B5EF4-FFF2-40B4-BE49-F238E27FC236}">
                <a16:creationId xmlns:a16="http://schemas.microsoft.com/office/drawing/2014/main" id="{A019723C-204B-4B5F-85CB-395759E60D08}"/>
              </a:ext>
            </a:extLst>
          </p:cNvPr>
          <p:cNvSpPr txBox="1">
            <a:spLocks noChangeArrowheads="1"/>
          </p:cNvSpPr>
          <p:nvPr/>
        </p:nvSpPr>
        <p:spPr bwMode="auto">
          <a:xfrm rot="-3041211">
            <a:off x="2820194" y="2902744"/>
            <a:ext cx="430213" cy="231775"/>
          </a:xfrm>
          <a:prstGeom prst="rect">
            <a:avLst/>
          </a:prstGeom>
          <a:solidFill>
            <a:srgbClr val="1790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900">
                <a:latin typeface="Twinkl SemiBold" pitchFamily="2" charset="0"/>
              </a:rPr>
              <a:t>fruit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>
            <a:extLst>
              <a:ext uri="{FF2B5EF4-FFF2-40B4-BE49-F238E27FC236}">
                <a16:creationId xmlns:a16="http://schemas.microsoft.com/office/drawing/2014/main" id="{B3B86A5D-0C57-49D1-9DF1-0921E3790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00113"/>
          </a:xfrm>
        </p:spPr>
        <p:txBody>
          <a:bodyPr/>
          <a:lstStyle/>
          <a:p>
            <a:pPr eaLnBrk="1" hangingPunct="1"/>
            <a:r>
              <a:rPr lang="en-GB" altLang="en-US" sz="2800"/>
              <a:t>Beans, Pulses, Fish, Meat and Other Proteins</a:t>
            </a:r>
          </a:p>
        </p:txBody>
      </p:sp>
      <p:pic>
        <p:nvPicPr>
          <p:cNvPr id="12291" name="Picture 1">
            <a:extLst>
              <a:ext uri="{FF2B5EF4-FFF2-40B4-BE49-F238E27FC236}">
                <a16:creationId xmlns:a16="http://schemas.microsoft.com/office/drawing/2014/main" id="{31084F71-A635-499B-AED4-3FF69EC49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9" t="50000" r="43333"/>
          <a:stretch>
            <a:fillRect/>
          </a:stretch>
        </p:blipFill>
        <p:spPr bwMode="auto">
          <a:xfrm>
            <a:off x="2192338" y="1625600"/>
            <a:ext cx="3895725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3">
            <a:extLst>
              <a:ext uri="{FF2B5EF4-FFF2-40B4-BE49-F238E27FC236}">
                <a16:creationId xmlns:a16="http://schemas.microsoft.com/office/drawing/2014/main" id="{F08572B3-596D-4DA5-A771-DDAC982D929D}"/>
              </a:ext>
            </a:extLst>
          </p:cNvPr>
          <p:cNvSpPr txBox="1">
            <a:spLocks noChangeArrowheads="1"/>
          </p:cNvSpPr>
          <p:nvPr/>
        </p:nvSpPr>
        <p:spPr bwMode="auto">
          <a:xfrm rot="1702279">
            <a:off x="2727325" y="4344988"/>
            <a:ext cx="433388" cy="230187"/>
          </a:xfrm>
          <a:prstGeom prst="rect">
            <a:avLst/>
          </a:prstGeom>
          <a:solidFill>
            <a:srgbClr val="E613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endParaRPr lang="en-GB" altLang="en-US" sz="900">
              <a:solidFill>
                <a:schemeClr val="bg1"/>
              </a:solidFill>
              <a:latin typeface="Twinkl SemiBold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721594-7C08-4CF2-B936-8E0EAFECD166}"/>
              </a:ext>
            </a:extLst>
          </p:cNvPr>
          <p:cNvSpPr/>
          <p:nvPr/>
        </p:nvSpPr>
        <p:spPr>
          <a:xfrm rot="19017402">
            <a:off x="2644775" y="4300538"/>
            <a:ext cx="282575" cy="165100"/>
          </a:xfrm>
          <a:prstGeom prst="rect">
            <a:avLst/>
          </a:prstGeom>
          <a:solidFill>
            <a:srgbClr val="E61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32DA-982C-4B3A-B5D6-995D5996E8FE}"/>
              </a:ext>
            </a:extLst>
          </p:cNvPr>
          <p:cNvSpPr txBox="1"/>
          <p:nvPr/>
        </p:nvSpPr>
        <p:spPr>
          <a:xfrm rot="1273896">
            <a:off x="2662238" y="4373563"/>
            <a:ext cx="588962" cy="254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1050" dirty="0">
                <a:solidFill>
                  <a:schemeClr val="bg1"/>
                </a:solidFill>
                <a:latin typeface="Twinkl SemiBold" pitchFamily="2" charset="0"/>
              </a:rPr>
              <a:t>beans</a:t>
            </a:r>
            <a:r>
              <a:rPr lang="en-GB" sz="1000" dirty="0">
                <a:solidFill>
                  <a:schemeClr val="bg1"/>
                </a:solidFill>
                <a:latin typeface="Twinkl SemiBold" pitchFamily="2" charset="0"/>
              </a:rPr>
              <a:t>,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>
            <a:extLst>
              <a:ext uri="{FF2B5EF4-FFF2-40B4-BE49-F238E27FC236}">
                <a16:creationId xmlns:a16="http://schemas.microsoft.com/office/drawing/2014/main" id="{008C8DEA-FAD8-49B2-821E-19ED96172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 Dairy and Alternatives</a:t>
            </a:r>
          </a:p>
        </p:txBody>
      </p:sp>
      <p:pic>
        <p:nvPicPr>
          <p:cNvPr id="13315" name="Picture 1">
            <a:extLst>
              <a:ext uri="{FF2B5EF4-FFF2-40B4-BE49-F238E27FC236}">
                <a16:creationId xmlns:a16="http://schemas.microsoft.com/office/drawing/2014/main" id="{C1969C66-52D9-48A0-9785-537105D85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2" t="50523" r="26482" b="7181"/>
          <a:stretch>
            <a:fillRect/>
          </a:stretch>
        </p:blipFill>
        <p:spPr bwMode="auto">
          <a:xfrm>
            <a:off x="3151188" y="2082800"/>
            <a:ext cx="30924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3">
            <a:extLst>
              <a:ext uri="{FF2B5EF4-FFF2-40B4-BE49-F238E27FC236}">
                <a16:creationId xmlns:a16="http://schemas.microsoft.com/office/drawing/2014/main" id="{CB83B69D-B381-44D1-9C2B-4CF0B7174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88" y="5114925"/>
            <a:ext cx="447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000"/>
              <a:t>.</a:t>
            </a:r>
          </a:p>
        </p:txBody>
      </p:sp>
      <p:sp>
        <p:nvSpPr>
          <p:cNvPr id="13317" name="TextBox 4">
            <a:extLst>
              <a:ext uri="{FF2B5EF4-FFF2-40B4-BE49-F238E27FC236}">
                <a16:creationId xmlns:a16="http://schemas.microsoft.com/office/drawing/2014/main" id="{ACA5C8B4-567A-4972-9F63-C3339A922858}"/>
              </a:ext>
            </a:extLst>
          </p:cNvPr>
          <p:cNvSpPr txBox="1">
            <a:spLocks noChangeArrowheads="1"/>
          </p:cNvSpPr>
          <p:nvPr/>
        </p:nvSpPr>
        <p:spPr bwMode="auto">
          <a:xfrm rot="-778087">
            <a:off x="3973513" y="5053013"/>
            <a:ext cx="612775" cy="306387"/>
          </a:xfrm>
          <a:prstGeom prst="rect">
            <a:avLst/>
          </a:prstGeom>
          <a:solidFill>
            <a:srgbClr val="0E71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400">
                <a:solidFill>
                  <a:schemeClr val="bg1"/>
                </a:solidFill>
                <a:latin typeface="Twinkl SemiBold" pitchFamily="2" charset="0"/>
              </a:rPr>
              <a:t>dairy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087C2AC1-6B78-4ED9-8BE1-2E36366F7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3" t="54713"/>
          <a:stretch>
            <a:fillRect/>
          </a:stretch>
        </p:blipFill>
        <p:spPr bwMode="auto">
          <a:xfrm>
            <a:off x="2484438" y="2413000"/>
            <a:ext cx="41656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54A643-6ADA-4224-B7C6-60BB20260B0C}"/>
              </a:ext>
            </a:extLst>
          </p:cNvPr>
          <p:cNvSpPr/>
          <p:nvPr/>
        </p:nvSpPr>
        <p:spPr>
          <a:xfrm>
            <a:off x="5133975" y="4010025"/>
            <a:ext cx="161925" cy="109538"/>
          </a:xfrm>
          <a:prstGeom prst="rect">
            <a:avLst/>
          </a:prstGeom>
          <a:solidFill>
            <a:srgbClr val="672A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340" name="Title 20">
            <a:extLst>
              <a:ext uri="{FF2B5EF4-FFF2-40B4-BE49-F238E27FC236}">
                <a16:creationId xmlns:a16="http://schemas.microsoft.com/office/drawing/2014/main" id="{7B16A39B-19AB-44C7-9532-9E88FA0FB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Oil and Spreads</a:t>
            </a:r>
          </a:p>
        </p:txBody>
      </p:sp>
      <p:sp>
        <p:nvSpPr>
          <p:cNvPr id="14341" name="TextBox 3">
            <a:extLst>
              <a:ext uri="{FF2B5EF4-FFF2-40B4-BE49-F238E27FC236}">
                <a16:creationId xmlns:a16="http://schemas.microsoft.com/office/drawing/2014/main" id="{AAED53AD-2373-4D38-985B-832DCC664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5525" y="4279900"/>
            <a:ext cx="44767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1000">
                <a:solidFill>
                  <a:srgbClr val="0078BC"/>
                </a:solidFill>
              </a:rPr>
              <a:t>.</a:t>
            </a:r>
          </a:p>
        </p:txBody>
      </p:sp>
      <p:sp>
        <p:nvSpPr>
          <p:cNvPr id="14342" name="TextBox 4">
            <a:extLst>
              <a:ext uri="{FF2B5EF4-FFF2-40B4-BE49-F238E27FC236}">
                <a16:creationId xmlns:a16="http://schemas.microsoft.com/office/drawing/2014/main" id="{192C856A-897A-453A-953D-0268708C3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650" y="3951288"/>
            <a:ext cx="3873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r>
              <a:rPr lang="en-GB" altLang="en-US" sz="900">
                <a:solidFill>
                  <a:schemeClr val="bg1"/>
                </a:solidFill>
                <a:latin typeface="Twinkl SemiBold" pitchFamily="2" charset="0"/>
              </a:rPr>
              <a:t>oil</a:t>
            </a:r>
            <a:endParaRPr lang="en-GB" altLang="en-US">
              <a:solidFill>
                <a:schemeClr val="bg1"/>
              </a:solidFill>
              <a:latin typeface="Twinkl SemiBold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>
            <a:extLst>
              <a:ext uri="{FF2B5EF4-FFF2-40B4-BE49-F238E27FC236}">
                <a16:creationId xmlns:a16="http://schemas.microsoft.com/office/drawing/2014/main" id="{CA9323A9-2400-4321-BA4D-14C1574F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Water</a:t>
            </a:r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56746E4B-1964-4F8E-B6FC-60195DD6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79" t="3624" r="2513" b="60539"/>
          <a:stretch>
            <a:fillRect/>
          </a:stretch>
        </p:blipFill>
        <p:spPr bwMode="auto">
          <a:xfrm>
            <a:off x="3419475" y="1282700"/>
            <a:ext cx="2295525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2" id="{CBCA707B-BBA2-4E7E-9DB6-705861FD9E17}" vid="{48CF7D95-9755-429D-A1B1-06B08BB4DD7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</TotalTime>
  <Words>545</Words>
  <Application>Microsoft Office PowerPoint</Application>
  <PresentationFormat>On-screen Show (4:3)</PresentationFormat>
  <Paragraphs>72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Calibri</vt:lpstr>
      <vt:lpstr>Sassoon Infant Rg</vt:lpstr>
      <vt:lpstr>Twinkl SemiBold</vt:lpstr>
      <vt:lpstr>Arial</vt:lpstr>
      <vt:lpstr>Twinkl</vt:lpstr>
      <vt:lpstr>Office Theme</vt:lpstr>
      <vt:lpstr>PowerPoint Presentation</vt:lpstr>
      <vt:lpstr>The Eatwell Guide</vt:lpstr>
      <vt:lpstr>PowerPoint Presentation</vt:lpstr>
      <vt:lpstr>Carbohydrates</vt:lpstr>
      <vt:lpstr>Fruit and Vegetables</vt:lpstr>
      <vt:lpstr>Beans, Pulses, Fish, Meat and Other Proteins</vt:lpstr>
      <vt:lpstr> Dairy and Alternatives</vt:lpstr>
      <vt:lpstr>Oil and Spreads</vt:lpstr>
      <vt:lpstr>Water</vt:lpstr>
      <vt:lpstr>World Diets</vt:lpstr>
      <vt:lpstr>World Diets</vt:lpstr>
      <vt:lpstr>World Diets</vt:lpstr>
      <vt:lpstr>World Diets</vt:lpstr>
      <vt:lpstr>World Diets</vt:lpstr>
      <vt:lpstr>World Diets</vt:lpstr>
      <vt:lpstr>What Have We Learnt?</vt:lpstr>
      <vt:lpstr>Now try the Different Diets Activity!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Jen Warren</dc:creator>
  <cp:lastModifiedBy>kmcinally829</cp:lastModifiedBy>
  <cp:revision>8</cp:revision>
  <dcterms:created xsi:type="dcterms:W3CDTF">2017-04-18T15:23:00Z</dcterms:created>
  <dcterms:modified xsi:type="dcterms:W3CDTF">2020-06-05T15:02:13Z</dcterms:modified>
</cp:coreProperties>
</file>