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81"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2" r:id="rId26"/>
    <p:sldId id="28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24" autoAdjust="0"/>
    <p:restoredTop sz="94660"/>
  </p:normalViewPr>
  <p:slideViewPr>
    <p:cSldViewPr snapToGrid="0">
      <p:cViewPr varScale="1">
        <p:scale>
          <a:sx n="68" d="100"/>
          <a:sy n="68" d="100"/>
        </p:scale>
        <p:origin x="86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3AD479-6FA7-43CC-AAB0-8F220D1AD5C2}"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AA018E-4241-4399-9F21-370FFA44C9B6}" type="slidenum">
              <a:rPr lang="en-GB" smtClean="0"/>
              <a:t>‹#›</a:t>
            </a:fld>
            <a:endParaRPr lang="en-GB"/>
          </a:p>
        </p:txBody>
      </p:sp>
    </p:spTree>
    <p:extLst>
      <p:ext uri="{BB962C8B-B14F-4D97-AF65-F5344CB8AC3E}">
        <p14:creationId xmlns:p14="http://schemas.microsoft.com/office/powerpoint/2010/main" val="1043388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AD479-6FA7-43CC-AAB0-8F220D1AD5C2}"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AA018E-4241-4399-9F21-370FFA44C9B6}" type="slidenum">
              <a:rPr lang="en-GB" smtClean="0"/>
              <a:t>‹#›</a:t>
            </a:fld>
            <a:endParaRPr lang="en-GB"/>
          </a:p>
        </p:txBody>
      </p:sp>
    </p:spTree>
    <p:extLst>
      <p:ext uri="{BB962C8B-B14F-4D97-AF65-F5344CB8AC3E}">
        <p14:creationId xmlns:p14="http://schemas.microsoft.com/office/powerpoint/2010/main" val="2331181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693AD479-6FA7-43CC-AAB0-8F220D1AD5C2}" type="datetimeFigureOut">
              <a:rPr lang="en-GB" smtClean="0"/>
              <a:t>03/06/2020</a:t>
            </a:fld>
            <a:endParaRPr lang="en-GB"/>
          </a:p>
        </p:txBody>
      </p:sp>
      <p:sp>
        <p:nvSpPr>
          <p:cNvPr id="5" name="Footer Placeholder 4"/>
          <p:cNvSpPr>
            <a:spLocks noGrp="1"/>
          </p:cNvSpPr>
          <p:nvPr>
            <p:ph type="ftr" sz="quarter" idx="11"/>
          </p:nvPr>
        </p:nvSpPr>
        <p:spPr>
          <a:xfrm>
            <a:off x="3776135" y="6422854"/>
            <a:ext cx="4279669" cy="365125"/>
          </a:xfrm>
        </p:spPr>
        <p:txBody>
          <a:bodyPr/>
          <a:lstStyle/>
          <a:p>
            <a:endParaRPr lang="en-GB"/>
          </a:p>
        </p:txBody>
      </p:sp>
      <p:sp>
        <p:nvSpPr>
          <p:cNvPr id="6" name="Slide Number Placeholder 5"/>
          <p:cNvSpPr>
            <a:spLocks noGrp="1"/>
          </p:cNvSpPr>
          <p:nvPr>
            <p:ph type="sldNum" sz="quarter" idx="12"/>
          </p:nvPr>
        </p:nvSpPr>
        <p:spPr>
          <a:xfrm>
            <a:off x="8073048" y="6422854"/>
            <a:ext cx="879759" cy="365125"/>
          </a:xfrm>
        </p:spPr>
        <p:txBody>
          <a:bodyPr/>
          <a:lstStyle/>
          <a:p>
            <a:fld id="{84AA018E-4241-4399-9F21-370FFA44C9B6}" type="slidenum">
              <a:rPr lang="en-GB" smtClean="0"/>
              <a:t>‹#›</a:t>
            </a:fld>
            <a:endParaRPr lang="en-GB"/>
          </a:p>
        </p:txBody>
      </p:sp>
    </p:spTree>
    <p:extLst>
      <p:ext uri="{BB962C8B-B14F-4D97-AF65-F5344CB8AC3E}">
        <p14:creationId xmlns:p14="http://schemas.microsoft.com/office/powerpoint/2010/main" val="2195132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3AD479-6FA7-43CC-AAB0-8F220D1AD5C2}" type="datetimeFigureOut">
              <a:rPr lang="en-GB" smtClean="0"/>
              <a:t>03/06/2020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AA018E-4241-4399-9F21-370FFA44C9B6}" type="slidenum">
              <a:rPr lang="en-GB" smtClean="0"/>
              <a:t>‹#›</a:t>
            </a:fld>
            <a:endParaRPr lang="en-GB"/>
          </a:p>
        </p:txBody>
      </p:sp>
    </p:spTree>
    <p:extLst>
      <p:ext uri="{BB962C8B-B14F-4D97-AF65-F5344CB8AC3E}">
        <p14:creationId xmlns:p14="http://schemas.microsoft.com/office/powerpoint/2010/main" val="14498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693AD479-6FA7-43CC-AAB0-8F220D1AD5C2}" type="datetimeFigureOut">
              <a:rPr lang="en-GB" smtClean="0"/>
              <a:t>03/06/2020</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4AA018E-4241-4399-9F21-370FFA44C9B6}" type="slidenum">
              <a:rPr lang="en-GB" smtClean="0"/>
              <a:t>‹#›</a:t>
            </a:fld>
            <a:endParaRPr lang="en-GB"/>
          </a:p>
        </p:txBody>
      </p:sp>
    </p:spTree>
    <p:extLst>
      <p:ext uri="{BB962C8B-B14F-4D97-AF65-F5344CB8AC3E}">
        <p14:creationId xmlns:p14="http://schemas.microsoft.com/office/powerpoint/2010/main" val="157211064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3AD479-6FA7-43CC-AAB0-8F220D1AD5C2}" type="datetimeFigureOut">
              <a:rPr lang="en-GB" smtClean="0"/>
              <a:t>03/06/2020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AA018E-4241-4399-9F21-370FFA44C9B6}" type="slidenum">
              <a:rPr lang="en-GB" smtClean="0"/>
              <a:t>‹#›</a:t>
            </a:fld>
            <a:endParaRPr lang="en-GB"/>
          </a:p>
        </p:txBody>
      </p:sp>
    </p:spTree>
    <p:extLst>
      <p:ext uri="{BB962C8B-B14F-4D97-AF65-F5344CB8AC3E}">
        <p14:creationId xmlns:p14="http://schemas.microsoft.com/office/powerpoint/2010/main" val="3415824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3AD479-6FA7-43CC-AAB0-8F220D1AD5C2}" type="datetimeFigureOut">
              <a:rPr lang="en-GB" smtClean="0"/>
              <a:t>03/06/2020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AA018E-4241-4399-9F21-370FFA44C9B6}" type="slidenum">
              <a:rPr lang="en-GB" smtClean="0"/>
              <a:t>‹#›</a:t>
            </a:fld>
            <a:endParaRPr lang="en-GB"/>
          </a:p>
        </p:txBody>
      </p:sp>
    </p:spTree>
    <p:extLst>
      <p:ext uri="{BB962C8B-B14F-4D97-AF65-F5344CB8AC3E}">
        <p14:creationId xmlns:p14="http://schemas.microsoft.com/office/powerpoint/2010/main" val="2300223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3AD479-6FA7-43CC-AAB0-8F220D1AD5C2}" type="datetimeFigureOut">
              <a:rPr lang="en-GB" smtClean="0"/>
              <a:t>03/06/2020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AA018E-4241-4399-9F21-370FFA44C9B6}" type="slidenum">
              <a:rPr lang="en-GB" smtClean="0"/>
              <a:t>‹#›</a:t>
            </a:fld>
            <a:endParaRPr lang="en-GB"/>
          </a:p>
        </p:txBody>
      </p:sp>
    </p:spTree>
    <p:extLst>
      <p:ext uri="{BB962C8B-B14F-4D97-AF65-F5344CB8AC3E}">
        <p14:creationId xmlns:p14="http://schemas.microsoft.com/office/powerpoint/2010/main" val="2387525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AD479-6FA7-43CC-AAB0-8F220D1AD5C2}" type="datetimeFigureOut">
              <a:rPr lang="en-GB" smtClean="0"/>
              <a:t>03/06/2020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AA018E-4241-4399-9F21-370FFA44C9B6}" type="slidenum">
              <a:rPr lang="en-GB" smtClean="0"/>
              <a:t>‹#›</a:t>
            </a:fld>
            <a:endParaRPr lang="en-GB"/>
          </a:p>
        </p:txBody>
      </p:sp>
    </p:spTree>
    <p:extLst>
      <p:ext uri="{BB962C8B-B14F-4D97-AF65-F5344CB8AC3E}">
        <p14:creationId xmlns:p14="http://schemas.microsoft.com/office/powerpoint/2010/main" val="3559483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3AD479-6FA7-43CC-AAB0-8F220D1AD5C2}" type="datetimeFigureOut">
              <a:rPr lang="en-GB" smtClean="0"/>
              <a:t>03/06/2020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AA018E-4241-4399-9F21-370FFA44C9B6}" type="slidenum">
              <a:rPr lang="en-GB" smtClean="0"/>
              <a:t>‹#›</a:t>
            </a:fld>
            <a:endParaRPr lang="en-GB"/>
          </a:p>
        </p:txBody>
      </p:sp>
    </p:spTree>
    <p:extLst>
      <p:ext uri="{BB962C8B-B14F-4D97-AF65-F5344CB8AC3E}">
        <p14:creationId xmlns:p14="http://schemas.microsoft.com/office/powerpoint/2010/main" val="3048876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3AD479-6FA7-43CC-AAB0-8F220D1AD5C2}" type="datetimeFigureOut">
              <a:rPr lang="en-GB" smtClean="0"/>
              <a:t>03/06/2020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AA018E-4241-4399-9F21-370FFA44C9B6}" type="slidenum">
              <a:rPr lang="en-GB" smtClean="0"/>
              <a:t>‹#›</a:t>
            </a:fld>
            <a:endParaRPr lang="en-GB"/>
          </a:p>
        </p:txBody>
      </p:sp>
    </p:spTree>
    <p:extLst>
      <p:ext uri="{BB962C8B-B14F-4D97-AF65-F5344CB8AC3E}">
        <p14:creationId xmlns:p14="http://schemas.microsoft.com/office/powerpoint/2010/main" val="1500305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693AD479-6FA7-43CC-AAB0-8F220D1AD5C2}" type="datetimeFigureOut">
              <a:rPr lang="en-GB" smtClean="0"/>
              <a:t>03/06/2020</a:t>
            </a:fld>
            <a:endParaRPr lang="en-GB"/>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GB"/>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84AA018E-4241-4399-9F21-370FFA44C9B6}" type="slidenum">
              <a:rPr lang="en-GB" smtClean="0"/>
              <a:t>‹#›</a:t>
            </a:fld>
            <a:endParaRPr lang="en-GB"/>
          </a:p>
        </p:txBody>
      </p:sp>
    </p:spTree>
    <p:extLst>
      <p:ext uri="{BB962C8B-B14F-4D97-AF65-F5344CB8AC3E}">
        <p14:creationId xmlns:p14="http://schemas.microsoft.com/office/powerpoint/2010/main" val="2721805024"/>
      </p:ext>
    </p:extLst>
  </p:cSld>
  <p:clrMap bg1="dk1" tx1="lt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WieKuMCfdBk"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r4Tki6Lln4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36B93B81-5ED7-4387-828F-605FD3B1B0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DB12F9-6EAE-4249-A69D-B59DF7C98BD5}"/>
              </a:ext>
            </a:extLst>
          </p:cNvPr>
          <p:cNvSpPr>
            <a:spLocks noGrp="1"/>
          </p:cNvSpPr>
          <p:nvPr>
            <p:ph type="ctrTitle"/>
          </p:nvPr>
        </p:nvSpPr>
        <p:spPr>
          <a:xfrm>
            <a:off x="365759" y="1204111"/>
            <a:ext cx="11471565" cy="3367889"/>
          </a:xfrm>
        </p:spPr>
        <p:txBody>
          <a:bodyPr anchor="b">
            <a:normAutofit/>
          </a:bodyPr>
          <a:lstStyle/>
          <a:p>
            <a:pPr algn="l"/>
            <a:r>
              <a:rPr lang="en-GB" sz="8800">
                <a:solidFill>
                  <a:schemeClr val="tx1"/>
                </a:solidFill>
              </a:rPr>
              <a:t>Adding 4 digit numbers </a:t>
            </a:r>
          </a:p>
        </p:txBody>
      </p:sp>
      <p:sp>
        <p:nvSpPr>
          <p:cNvPr id="4" name="Rectangle 8">
            <a:extLst>
              <a:ext uri="{FF2B5EF4-FFF2-40B4-BE49-F238E27FC236}">
                <a16:creationId xmlns:a16="http://schemas.microsoft.com/office/drawing/2014/main" id="{61951AA0-DD9C-4514-A46F-ABF18C50E5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9924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FEB653-7587-456E-BEC0-686205B85134}"/>
              </a:ext>
            </a:extLst>
          </p:cNvPr>
          <p:cNvSpPr txBox="1"/>
          <p:nvPr/>
        </p:nvSpPr>
        <p:spPr>
          <a:xfrm>
            <a:off x="3957710" y="200474"/>
            <a:ext cx="4046806" cy="1015663"/>
          </a:xfrm>
          <a:prstGeom prst="rect">
            <a:avLst/>
          </a:prstGeom>
          <a:noFill/>
        </p:spPr>
        <p:txBody>
          <a:bodyPr wrap="square" rtlCol="0">
            <a:spAutoFit/>
          </a:bodyPr>
          <a:lstStyle/>
          <a:p>
            <a:r>
              <a:rPr lang="en-GB" sz="6000" dirty="0">
                <a:solidFill>
                  <a:srgbClr val="FFFF00"/>
                </a:solidFill>
                <a:latin typeface="Comic Sans MS" panose="030F0702030302020204" pitchFamily="66" charset="0"/>
              </a:rPr>
              <a:t>Th H T O</a:t>
            </a:r>
            <a:endParaRPr lang="en-GB" sz="6000" dirty="0">
              <a:latin typeface="Comic Sans MS" panose="030F0702030302020204" pitchFamily="66" charset="0"/>
            </a:endParaRPr>
          </a:p>
        </p:txBody>
      </p:sp>
      <p:cxnSp>
        <p:nvCxnSpPr>
          <p:cNvPr id="4" name="Straight Connector 3">
            <a:extLst>
              <a:ext uri="{FF2B5EF4-FFF2-40B4-BE49-F238E27FC236}">
                <a16:creationId xmlns:a16="http://schemas.microsoft.com/office/drawing/2014/main" id="{433A2609-1FC8-40C9-9C0E-BABE19CB7097}"/>
              </a:ext>
            </a:extLst>
          </p:cNvPr>
          <p:cNvCxnSpPr>
            <a:cxnSpLocks/>
          </p:cNvCxnSpPr>
          <p:nvPr/>
        </p:nvCxnSpPr>
        <p:spPr>
          <a:xfrm>
            <a:off x="4341309" y="3531712"/>
            <a:ext cx="3263705"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629F2C5-76A9-4E2B-9419-3D4E42F29E52}"/>
              </a:ext>
            </a:extLst>
          </p:cNvPr>
          <p:cNvCxnSpPr>
            <a:cxnSpLocks/>
          </p:cNvCxnSpPr>
          <p:nvPr/>
        </p:nvCxnSpPr>
        <p:spPr>
          <a:xfrm>
            <a:off x="4349260" y="4333571"/>
            <a:ext cx="326370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Speech Bubble: Oval 8">
            <a:extLst>
              <a:ext uri="{FF2B5EF4-FFF2-40B4-BE49-F238E27FC236}">
                <a16:creationId xmlns:a16="http://schemas.microsoft.com/office/drawing/2014/main" id="{453A172D-065B-4E5A-9DA3-59F5E163ED5C}"/>
              </a:ext>
            </a:extLst>
          </p:cNvPr>
          <p:cNvSpPr/>
          <p:nvPr/>
        </p:nvSpPr>
        <p:spPr>
          <a:xfrm>
            <a:off x="7612964" y="158272"/>
            <a:ext cx="4579035" cy="4312138"/>
          </a:xfrm>
          <a:prstGeom prst="wedgeEllipseCallout">
            <a:avLst>
              <a:gd name="adj1" fmla="val -54451"/>
              <a:gd name="adj2" fmla="val 32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a:extLst>
              <a:ext uri="{FF2B5EF4-FFF2-40B4-BE49-F238E27FC236}">
                <a16:creationId xmlns:a16="http://schemas.microsoft.com/office/drawing/2014/main" id="{88E478F9-3AC6-49A6-8209-7C22F072EDC5}"/>
              </a:ext>
            </a:extLst>
          </p:cNvPr>
          <p:cNvSpPr txBox="1">
            <a:spLocks/>
          </p:cNvSpPr>
          <p:nvPr/>
        </p:nvSpPr>
        <p:spPr>
          <a:xfrm>
            <a:off x="8075361" y="925383"/>
            <a:ext cx="4046805" cy="2862321"/>
          </a:xfrm>
          <a:prstGeom prst="rect">
            <a:avLst/>
          </a:prstGeom>
        </p:spPr>
        <p:txBody>
          <a:bodyPr vert="horz" lIns="91440" tIns="45720" rIns="91440" bIns="45720" rtlCol="0" anchor="ctr">
            <a:normAutofit lnSpcReduction="1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10000"/>
              </a:lnSpc>
            </a:pPr>
            <a:r>
              <a:rPr lang="en-GB" sz="2400" cap="none" dirty="0">
                <a:solidFill>
                  <a:srgbClr val="0070C0"/>
                </a:solidFill>
                <a:latin typeface="Comic Sans MS" panose="030F0702030302020204" pitchFamily="66" charset="0"/>
              </a:rPr>
              <a:t>7 ones + 5 ones = 12 ones. </a:t>
            </a:r>
          </a:p>
          <a:p>
            <a:pPr>
              <a:lnSpc>
                <a:spcPct val="110000"/>
              </a:lnSpc>
            </a:pPr>
            <a:r>
              <a:rPr lang="en-GB" sz="2400" cap="none" dirty="0">
                <a:solidFill>
                  <a:schemeClr val="bg1"/>
                </a:solidFill>
                <a:latin typeface="Comic Sans MS" panose="030F0702030302020204" pitchFamily="66" charset="0"/>
              </a:rPr>
              <a:t>As there are more than 10 ones we need to </a:t>
            </a:r>
            <a:r>
              <a:rPr lang="en-GB" sz="2400" b="1" cap="none" dirty="0">
                <a:solidFill>
                  <a:schemeClr val="bg1"/>
                </a:solidFill>
                <a:latin typeface="Comic Sans MS" panose="030F0702030302020204" pitchFamily="66" charset="0"/>
              </a:rPr>
              <a:t>rename</a:t>
            </a:r>
            <a:r>
              <a:rPr lang="en-GB" sz="2400" cap="none" dirty="0">
                <a:solidFill>
                  <a:schemeClr val="bg1"/>
                </a:solidFill>
                <a:latin typeface="Comic Sans MS" panose="030F0702030302020204" pitchFamily="66" charset="0"/>
              </a:rPr>
              <a:t>. </a:t>
            </a:r>
          </a:p>
          <a:p>
            <a:pPr>
              <a:lnSpc>
                <a:spcPct val="110000"/>
              </a:lnSpc>
            </a:pPr>
            <a:r>
              <a:rPr lang="en-GB" sz="2400" cap="none" dirty="0">
                <a:solidFill>
                  <a:srgbClr val="0070C0"/>
                </a:solidFill>
                <a:latin typeface="Comic Sans MS" panose="030F0702030302020204" pitchFamily="66" charset="0"/>
              </a:rPr>
              <a:t>12 ones = 1 ten and 2 ones. </a:t>
            </a:r>
          </a:p>
          <a:p>
            <a:pPr>
              <a:lnSpc>
                <a:spcPct val="110000"/>
              </a:lnSpc>
            </a:pPr>
            <a:r>
              <a:rPr lang="en-GB" sz="2400" cap="none" dirty="0">
                <a:solidFill>
                  <a:schemeClr val="bg1"/>
                </a:solidFill>
                <a:latin typeface="Comic Sans MS" panose="030F0702030302020204" pitchFamily="66" charset="0"/>
              </a:rPr>
              <a:t>We write the 2 ones in the ones column and write the 1 ten in the tens column.</a:t>
            </a:r>
          </a:p>
        </p:txBody>
      </p:sp>
      <p:sp>
        <p:nvSpPr>
          <p:cNvPr id="3" name="TextBox 2">
            <a:extLst>
              <a:ext uri="{FF2B5EF4-FFF2-40B4-BE49-F238E27FC236}">
                <a16:creationId xmlns:a16="http://schemas.microsoft.com/office/drawing/2014/main" id="{418F4758-1BB6-4795-920C-896709DEE06D}"/>
              </a:ext>
            </a:extLst>
          </p:cNvPr>
          <p:cNvSpPr txBox="1"/>
          <p:nvPr/>
        </p:nvSpPr>
        <p:spPr>
          <a:xfrm>
            <a:off x="3711526" y="1684288"/>
            <a:ext cx="4768948" cy="2862322"/>
          </a:xfrm>
          <a:prstGeom prst="rect">
            <a:avLst/>
          </a:prstGeom>
          <a:noFill/>
        </p:spPr>
        <p:txBody>
          <a:bodyPr wrap="square" rtlCol="0">
            <a:spAutoFit/>
          </a:bodyPr>
          <a:lstStyle/>
          <a:p>
            <a:r>
              <a:rPr lang="en-GB" sz="6000" dirty="0">
                <a:latin typeface="Comic Sans MS" panose="030F0702030302020204" pitchFamily="66" charset="0"/>
              </a:rPr>
              <a:t>  4  3  5  7</a:t>
            </a:r>
            <a:br>
              <a:rPr lang="en-GB" sz="6000" dirty="0">
                <a:latin typeface="Comic Sans MS" panose="030F0702030302020204" pitchFamily="66" charset="0"/>
              </a:rPr>
            </a:br>
            <a:r>
              <a:rPr lang="en-GB" sz="6000" dirty="0">
                <a:latin typeface="Comic Sans MS" panose="030F0702030302020204" pitchFamily="66" charset="0"/>
              </a:rPr>
              <a:t>+ 1  6  2  5</a:t>
            </a:r>
          </a:p>
          <a:p>
            <a:r>
              <a:rPr lang="en-GB" sz="6000" dirty="0">
                <a:latin typeface="Comic Sans MS" panose="030F0702030302020204" pitchFamily="66" charset="0"/>
              </a:rPr>
              <a:t>  5  9  8  2</a:t>
            </a:r>
          </a:p>
        </p:txBody>
      </p:sp>
      <p:sp>
        <p:nvSpPr>
          <p:cNvPr id="10" name="Title 1">
            <a:extLst>
              <a:ext uri="{FF2B5EF4-FFF2-40B4-BE49-F238E27FC236}">
                <a16:creationId xmlns:a16="http://schemas.microsoft.com/office/drawing/2014/main" id="{43FA16D2-16E9-4E54-9A19-4EC64BAD01CB}"/>
              </a:ext>
            </a:extLst>
          </p:cNvPr>
          <p:cNvSpPr txBox="1">
            <a:spLocks/>
          </p:cNvSpPr>
          <p:nvPr/>
        </p:nvSpPr>
        <p:spPr>
          <a:xfrm>
            <a:off x="434259" y="4546609"/>
            <a:ext cx="11323482" cy="2264823"/>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2"/>
                </a:solidFill>
                <a:latin typeface="Comic Sans MS" panose="030F0702030302020204" pitchFamily="66" charset="0"/>
              </a:rPr>
              <a:t>Set out the problem as a column addition. Start by adding the ones. If there are more than 9 ones, we need to rename. Then add the tens. Remember to add the extra ten. Add the hundreds. Then add the thousands. It is really helpful to use concrete materials when renaming. </a:t>
            </a:r>
          </a:p>
        </p:txBody>
      </p:sp>
      <p:sp>
        <p:nvSpPr>
          <p:cNvPr id="5" name="TextBox 4">
            <a:extLst>
              <a:ext uri="{FF2B5EF4-FFF2-40B4-BE49-F238E27FC236}">
                <a16:creationId xmlns:a16="http://schemas.microsoft.com/office/drawing/2014/main" id="{AB3017C4-72ED-40EF-BEB5-61BEFFA10D9F}"/>
              </a:ext>
            </a:extLst>
          </p:cNvPr>
          <p:cNvSpPr txBox="1"/>
          <p:nvPr/>
        </p:nvSpPr>
        <p:spPr>
          <a:xfrm>
            <a:off x="5981113" y="902821"/>
            <a:ext cx="562708" cy="1015663"/>
          </a:xfrm>
          <a:prstGeom prst="rect">
            <a:avLst/>
          </a:prstGeom>
          <a:noFill/>
        </p:spPr>
        <p:txBody>
          <a:bodyPr wrap="square" rtlCol="0">
            <a:spAutoFit/>
          </a:bodyPr>
          <a:lstStyle/>
          <a:p>
            <a:r>
              <a:rPr lang="en-GB" sz="6000" dirty="0">
                <a:solidFill>
                  <a:srgbClr val="FF0000"/>
                </a:solidFill>
                <a:latin typeface="Comic Sans MS" panose="030F0702030302020204" pitchFamily="66" charset="0"/>
              </a:rPr>
              <a:t>1</a:t>
            </a:r>
          </a:p>
        </p:txBody>
      </p:sp>
      <p:sp>
        <p:nvSpPr>
          <p:cNvPr id="11" name="Speech Bubble: Oval 10">
            <a:extLst>
              <a:ext uri="{FF2B5EF4-FFF2-40B4-BE49-F238E27FC236}">
                <a16:creationId xmlns:a16="http://schemas.microsoft.com/office/drawing/2014/main" id="{9CCC9FFF-4706-48C6-85A8-A85CA07FCA80}"/>
              </a:ext>
            </a:extLst>
          </p:cNvPr>
          <p:cNvSpPr/>
          <p:nvPr/>
        </p:nvSpPr>
        <p:spPr>
          <a:xfrm flipH="1">
            <a:off x="177528" y="482450"/>
            <a:ext cx="3118341" cy="2598374"/>
          </a:xfrm>
          <a:prstGeom prst="wedgeEllipseCallout">
            <a:avLst>
              <a:gd name="adj1" fmla="val -136830"/>
              <a:gd name="adj2" fmla="val -16362"/>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itle 1">
            <a:extLst>
              <a:ext uri="{FF2B5EF4-FFF2-40B4-BE49-F238E27FC236}">
                <a16:creationId xmlns:a16="http://schemas.microsoft.com/office/drawing/2014/main" id="{86E44B3B-5C84-4A6F-9803-723DB809FEA8}"/>
              </a:ext>
            </a:extLst>
          </p:cNvPr>
          <p:cNvSpPr txBox="1">
            <a:spLocks/>
          </p:cNvSpPr>
          <p:nvPr/>
        </p:nvSpPr>
        <p:spPr>
          <a:xfrm>
            <a:off x="385356" y="318622"/>
            <a:ext cx="3118342" cy="2862321"/>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10000"/>
              </a:lnSpc>
            </a:pPr>
            <a:r>
              <a:rPr lang="en-GB" sz="2400" cap="none" dirty="0">
                <a:solidFill>
                  <a:schemeClr val="accent6"/>
                </a:solidFill>
                <a:latin typeface="Comic Sans MS" panose="030F0702030302020204" pitchFamily="66" charset="0"/>
              </a:rPr>
              <a:t>Remember to add the extra ten.</a:t>
            </a:r>
          </a:p>
        </p:txBody>
      </p:sp>
    </p:spTree>
    <p:extLst>
      <p:ext uri="{BB962C8B-B14F-4D97-AF65-F5344CB8AC3E}">
        <p14:creationId xmlns:p14="http://schemas.microsoft.com/office/powerpoint/2010/main" val="6415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18241-27AA-4097-B8D4-4B7341F40E75}"/>
              </a:ext>
            </a:extLst>
          </p:cNvPr>
          <p:cNvSpPr>
            <a:spLocks noGrp="1"/>
          </p:cNvSpPr>
          <p:nvPr>
            <p:ph type="title"/>
          </p:nvPr>
        </p:nvSpPr>
        <p:spPr/>
        <p:txBody>
          <a:bodyPr/>
          <a:lstStyle/>
          <a:p>
            <a:r>
              <a:rPr lang="en-GB" cap="none" dirty="0">
                <a:latin typeface="Comic Sans MS" panose="030F0702030302020204" pitchFamily="66" charset="0"/>
              </a:rPr>
              <a:t>Let’s try another one…</a:t>
            </a:r>
          </a:p>
        </p:txBody>
      </p:sp>
    </p:spTree>
    <p:extLst>
      <p:ext uri="{BB962C8B-B14F-4D97-AF65-F5344CB8AC3E}">
        <p14:creationId xmlns:p14="http://schemas.microsoft.com/office/powerpoint/2010/main" val="206748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6F0-3402-48FE-BE3C-7911D81B34D8}"/>
              </a:ext>
            </a:extLst>
          </p:cNvPr>
          <p:cNvSpPr>
            <a:spLocks noGrp="1"/>
          </p:cNvSpPr>
          <p:nvPr>
            <p:ph type="title"/>
          </p:nvPr>
        </p:nvSpPr>
        <p:spPr>
          <a:xfrm>
            <a:off x="1109343" y="356185"/>
            <a:ext cx="9784080" cy="1508760"/>
          </a:xfrm>
        </p:spPr>
        <p:txBody>
          <a:bodyPr>
            <a:normAutofit/>
          </a:bodyPr>
          <a:lstStyle/>
          <a:p>
            <a:r>
              <a:rPr lang="en-GB" sz="4800" dirty="0">
                <a:latin typeface="Comic Sans MS" panose="030F0702030302020204" pitchFamily="66" charset="0"/>
              </a:rPr>
              <a:t>4016 + 2439 = </a:t>
            </a:r>
          </a:p>
        </p:txBody>
      </p:sp>
      <p:graphicFrame>
        <p:nvGraphicFramePr>
          <p:cNvPr id="4" name="Table 4">
            <a:extLst>
              <a:ext uri="{FF2B5EF4-FFF2-40B4-BE49-F238E27FC236}">
                <a16:creationId xmlns:a16="http://schemas.microsoft.com/office/drawing/2014/main" id="{21216E6C-ECA8-4B2B-B4FD-0C0E6FBB1487}"/>
              </a:ext>
            </a:extLst>
          </p:cNvPr>
          <p:cNvGraphicFramePr>
            <a:graphicFrameLocks noGrp="1"/>
          </p:cNvGraphicFramePr>
          <p:nvPr>
            <p:ph idx="1"/>
          </p:nvPr>
        </p:nvGraphicFramePr>
        <p:xfrm>
          <a:off x="465745" y="1864945"/>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6" name="Oval 5">
            <a:extLst>
              <a:ext uri="{FF2B5EF4-FFF2-40B4-BE49-F238E27FC236}">
                <a16:creationId xmlns:a16="http://schemas.microsoft.com/office/drawing/2014/main" id="{BAA57705-55F6-4D92-A655-9C8F356588BB}"/>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92E2C0D9-3B07-4A25-967D-06C8AD88FCD3}"/>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E8119C0-EB30-413F-8000-6094B2FBD2BC}"/>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BA86CEF5-D1DE-48AC-8E26-A0C6DB8FD98C}"/>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2D14DADF-A824-497C-B277-D3439BC79523}"/>
              </a:ext>
            </a:extLst>
          </p:cNvPr>
          <p:cNvSpPr/>
          <p:nvPr/>
        </p:nvSpPr>
        <p:spPr>
          <a:xfrm>
            <a:off x="742133" y="432972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6268B8-9D22-4361-88B1-DEB94173BBA1}"/>
              </a:ext>
            </a:extLst>
          </p:cNvPr>
          <p:cNvSpPr/>
          <p:nvPr/>
        </p:nvSpPr>
        <p:spPr>
          <a:xfrm>
            <a:off x="5063496" y="4304494"/>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F256B28-E636-44AD-B667-3859585ACA70}"/>
              </a:ext>
            </a:extLst>
          </p:cNvPr>
          <p:cNvSpPr/>
          <p:nvPr/>
        </p:nvSpPr>
        <p:spPr>
          <a:xfrm>
            <a:off x="4516617" y="4232965"/>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69423474-97BF-4C52-B446-6A59AC09EFD0}"/>
              </a:ext>
            </a:extLst>
          </p:cNvPr>
          <p:cNvSpPr/>
          <p:nvPr/>
        </p:nvSpPr>
        <p:spPr>
          <a:xfrm>
            <a:off x="3522959" y="4232967"/>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A2E8BB8-B3CE-4B2B-A09C-BED25EC2F415}"/>
              </a:ext>
            </a:extLst>
          </p:cNvPr>
          <p:cNvSpPr/>
          <p:nvPr/>
        </p:nvSpPr>
        <p:spPr>
          <a:xfrm>
            <a:off x="4043505" y="423296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765D1C54-3040-49A6-BDD9-B41E1274AD4C}"/>
              </a:ext>
            </a:extLst>
          </p:cNvPr>
          <p:cNvSpPr/>
          <p:nvPr/>
        </p:nvSpPr>
        <p:spPr>
          <a:xfrm>
            <a:off x="6389952"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D34785D0-E387-45B9-9792-9038CE11A6A0}"/>
              </a:ext>
            </a:extLst>
          </p:cNvPr>
          <p:cNvSpPr/>
          <p:nvPr/>
        </p:nvSpPr>
        <p:spPr>
          <a:xfrm>
            <a:off x="6869338" y="43253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E34C24B-1A37-447A-BC04-B70080BE9501}"/>
              </a:ext>
            </a:extLst>
          </p:cNvPr>
          <p:cNvSpPr/>
          <p:nvPr/>
        </p:nvSpPr>
        <p:spPr>
          <a:xfrm>
            <a:off x="7387830" y="434636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212D0257-966A-457C-B862-324A8DCE4468}"/>
              </a:ext>
            </a:extLst>
          </p:cNvPr>
          <p:cNvSpPr/>
          <p:nvPr/>
        </p:nvSpPr>
        <p:spPr>
          <a:xfrm>
            <a:off x="6373469" y="432532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7758B72B-D01B-4A7F-AC2D-D5122E2DA78F}"/>
              </a:ext>
            </a:extLst>
          </p:cNvPr>
          <p:cNvSpPr/>
          <p:nvPr/>
        </p:nvSpPr>
        <p:spPr>
          <a:xfrm>
            <a:off x="9083460" y="279809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5CE70F2-80A6-4523-8CE9-AF7CE567D390}"/>
              </a:ext>
            </a:extLst>
          </p:cNvPr>
          <p:cNvSpPr/>
          <p:nvPr/>
        </p:nvSpPr>
        <p:spPr>
          <a:xfrm>
            <a:off x="9083460" y="336684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D60CC8E7-9294-4F45-A61D-DB13A1A5BF58}"/>
              </a:ext>
            </a:extLst>
          </p:cNvPr>
          <p:cNvSpPr/>
          <p:nvPr/>
        </p:nvSpPr>
        <p:spPr>
          <a:xfrm>
            <a:off x="10618987" y="489857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F5EC54CF-B1B3-4116-8797-A09F5C244715}"/>
              </a:ext>
            </a:extLst>
          </p:cNvPr>
          <p:cNvSpPr/>
          <p:nvPr/>
        </p:nvSpPr>
        <p:spPr>
          <a:xfrm>
            <a:off x="9622962" y="279074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78DFA597-716A-41B9-BE88-C008C209A459}"/>
              </a:ext>
            </a:extLst>
          </p:cNvPr>
          <p:cNvSpPr/>
          <p:nvPr/>
        </p:nvSpPr>
        <p:spPr>
          <a:xfrm>
            <a:off x="10144363" y="280418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06E372E0-1080-4D25-A2DA-21E280F0EA78}"/>
              </a:ext>
            </a:extLst>
          </p:cNvPr>
          <p:cNvSpPr/>
          <p:nvPr/>
        </p:nvSpPr>
        <p:spPr>
          <a:xfrm>
            <a:off x="10600811" y="279074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F17F590-AFD6-4070-87FD-55EB40ED162E}"/>
              </a:ext>
            </a:extLst>
          </p:cNvPr>
          <p:cNvSpPr/>
          <p:nvPr/>
        </p:nvSpPr>
        <p:spPr>
          <a:xfrm>
            <a:off x="11101873" y="279074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itle 1">
            <a:extLst>
              <a:ext uri="{FF2B5EF4-FFF2-40B4-BE49-F238E27FC236}">
                <a16:creationId xmlns:a16="http://schemas.microsoft.com/office/drawing/2014/main" id="{E7EBA97B-6D10-4154-8FCE-F2F96070A6B1}"/>
              </a:ext>
            </a:extLst>
          </p:cNvPr>
          <p:cNvSpPr txBox="1">
            <a:spLocks/>
          </p:cNvSpPr>
          <p:nvPr/>
        </p:nvSpPr>
        <p:spPr>
          <a:xfrm>
            <a:off x="402773" y="531741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600" cap="none" dirty="0">
                <a:solidFill>
                  <a:schemeClr val="tx1"/>
                </a:solidFill>
                <a:latin typeface="Comic Sans MS" panose="030F0702030302020204" pitchFamily="66" charset="0"/>
              </a:rPr>
              <a:t>Create a place value chart and use concrete materials or drawings to represent each number. </a:t>
            </a:r>
          </a:p>
        </p:txBody>
      </p:sp>
      <p:sp>
        <p:nvSpPr>
          <p:cNvPr id="49" name="Oval 48">
            <a:extLst>
              <a:ext uri="{FF2B5EF4-FFF2-40B4-BE49-F238E27FC236}">
                <a16:creationId xmlns:a16="http://schemas.microsoft.com/office/drawing/2014/main" id="{0B8A0E49-8A91-43CA-8C30-9BFE47C93FEC}"/>
              </a:ext>
            </a:extLst>
          </p:cNvPr>
          <p:cNvSpPr/>
          <p:nvPr/>
        </p:nvSpPr>
        <p:spPr>
          <a:xfrm>
            <a:off x="9083460" y="440138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773614B2-0E4A-4F93-AC5A-32FDA55256AB}"/>
              </a:ext>
            </a:extLst>
          </p:cNvPr>
          <p:cNvSpPr/>
          <p:nvPr/>
        </p:nvSpPr>
        <p:spPr>
          <a:xfrm>
            <a:off x="9564281" y="440138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AC32FE7F-D691-4B95-BDED-370B93BD412C}"/>
              </a:ext>
            </a:extLst>
          </p:cNvPr>
          <p:cNvSpPr/>
          <p:nvPr/>
        </p:nvSpPr>
        <p:spPr>
          <a:xfrm>
            <a:off x="10062210" y="4443584"/>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2650F372-0B4F-4264-BBEA-6C34FA2DC063}"/>
              </a:ext>
            </a:extLst>
          </p:cNvPr>
          <p:cNvSpPr/>
          <p:nvPr/>
        </p:nvSpPr>
        <p:spPr>
          <a:xfrm>
            <a:off x="10561669" y="441266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F5F55C0B-54A4-4CB5-82F2-B699790BB9C8}"/>
              </a:ext>
            </a:extLst>
          </p:cNvPr>
          <p:cNvSpPr/>
          <p:nvPr/>
        </p:nvSpPr>
        <p:spPr>
          <a:xfrm>
            <a:off x="11041725" y="4412665"/>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5FEE52FE-B5A4-4B91-9E22-3EE97C6CBD95}"/>
              </a:ext>
            </a:extLst>
          </p:cNvPr>
          <p:cNvSpPr/>
          <p:nvPr/>
        </p:nvSpPr>
        <p:spPr>
          <a:xfrm>
            <a:off x="10095905" y="489857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B624C9FC-7C8B-4FB0-A185-C3613DD2778B}"/>
              </a:ext>
            </a:extLst>
          </p:cNvPr>
          <p:cNvSpPr/>
          <p:nvPr/>
        </p:nvSpPr>
        <p:spPr>
          <a:xfrm>
            <a:off x="9564281" y="489857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B4688870-0428-4511-81F1-2A7B874294F7}"/>
              </a:ext>
            </a:extLst>
          </p:cNvPr>
          <p:cNvSpPr/>
          <p:nvPr/>
        </p:nvSpPr>
        <p:spPr>
          <a:xfrm>
            <a:off x="9083460" y="487560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15A04158-1BDE-4405-A346-1A20810B42B1}"/>
              </a:ext>
            </a:extLst>
          </p:cNvPr>
          <p:cNvSpPr/>
          <p:nvPr/>
        </p:nvSpPr>
        <p:spPr>
          <a:xfrm>
            <a:off x="1222189" y="434636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90460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6F0-3402-48FE-BE3C-7911D81B34D8}"/>
              </a:ext>
            </a:extLst>
          </p:cNvPr>
          <p:cNvSpPr>
            <a:spLocks noGrp="1"/>
          </p:cNvSpPr>
          <p:nvPr>
            <p:ph type="title"/>
          </p:nvPr>
        </p:nvSpPr>
        <p:spPr>
          <a:xfrm>
            <a:off x="1109343" y="356185"/>
            <a:ext cx="9784080" cy="1508760"/>
          </a:xfrm>
        </p:spPr>
        <p:txBody>
          <a:bodyPr>
            <a:normAutofit/>
          </a:bodyPr>
          <a:lstStyle/>
          <a:p>
            <a:r>
              <a:rPr lang="en-GB" sz="4800" dirty="0">
                <a:latin typeface="Comic Sans MS" panose="030F0702030302020204" pitchFamily="66" charset="0"/>
              </a:rPr>
              <a:t>4016 + 2439 = </a:t>
            </a:r>
          </a:p>
        </p:txBody>
      </p:sp>
      <p:graphicFrame>
        <p:nvGraphicFramePr>
          <p:cNvPr id="4" name="Table 4">
            <a:extLst>
              <a:ext uri="{FF2B5EF4-FFF2-40B4-BE49-F238E27FC236}">
                <a16:creationId xmlns:a16="http://schemas.microsoft.com/office/drawing/2014/main" id="{21216E6C-ECA8-4B2B-B4FD-0C0E6FBB1487}"/>
              </a:ext>
            </a:extLst>
          </p:cNvPr>
          <p:cNvGraphicFramePr>
            <a:graphicFrameLocks noGrp="1"/>
          </p:cNvGraphicFramePr>
          <p:nvPr>
            <p:ph idx="1"/>
          </p:nvPr>
        </p:nvGraphicFramePr>
        <p:xfrm>
          <a:off x="465745" y="1864945"/>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6" name="Oval 5">
            <a:extLst>
              <a:ext uri="{FF2B5EF4-FFF2-40B4-BE49-F238E27FC236}">
                <a16:creationId xmlns:a16="http://schemas.microsoft.com/office/drawing/2014/main" id="{BAA57705-55F6-4D92-A655-9C8F356588BB}"/>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92E2C0D9-3B07-4A25-967D-06C8AD88FCD3}"/>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E8119C0-EB30-413F-8000-6094B2FBD2BC}"/>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BA86CEF5-D1DE-48AC-8E26-A0C6DB8FD98C}"/>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2D14DADF-A824-497C-B277-D3439BC79523}"/>
              </a:ext>
            </a:extLst>
          </p:cNvPr>
          <p:cNvSpPr/>
          <p:nvPr/>
        </p:nvSpPr>
        <p:spPr>
          <a:xfrm>
            <a:off x="742133" y="432972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6268B8-9D22-4361-88B1-DEB94173BBA1}"/>
              </a:ext>
            </a:extLst>
          </p:cNvPr>
          <p:cNvSpPr/>
          <p:nvPr/>
        </p:nvSpPr>
        <p:spPr>
          <a:xfrm>
            <a:off x="5063496" y="4262291"/>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F256B28-E636-44AD-B667-3859585ACA70}"/>
              </a:ext>
            </a:extLst>
          </p:cNvPr>
          <p:cNvSpPr/>
          <p:nvPr/>
        </p:nvSpPr>
        <p:spPr>
          <a:xfrm>
            <a:off x="4516617" y="4232965"/>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69423474-97BF-4C52-B446-6A59AC09EFD0}"/>
              </a:ext>
            </a:extLst>
          </p:cNvPr>
          <p:cNvSpPr/>
          <p:nvPr/>
        </p:nvSpPr>
        <p:spPr>
          <a:xfrm>
            <a:off x="3522959" y="4232967"/>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A2E8BB8-B3CE-4B2B-A09C-BED25EC2F415}"/>
              </a:ext>
            </a:extLst>
          </p:cNvPr>
          <p:cNvSpPr/>
          <p:nvPr/>
        </p:nvSpPr>
        <p:spPr>
          <a:xfrm>
            <a:off x="4043505" y="423296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765D1C54-3040-49A6-BDD9-B41E1274AD4C}"/>
              </a:ext>
            </a:extLst>
          </p:cNvPr>
          <p:cNvSpPr/>
          <p:nvPr/>
        </p:nvSpPr>
        <p:spPr>
          <a:xfrm>
            <a:off x="6389952"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D34785D0-E387-45B9-9792-9038CE11A6A0}"/>
              </a:ext>
            </a:extLst>
          </p:cNvPr>
          <p:cNvSpPr/>
          <p:nvPr/>
        </p:nvSpPr>
        <p:spPr>
          <a:xfrm>
            <a:off x="6869338" y="43253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E34C24B-1A37-447A-BC04-B70080BE9501}"/>
              </a:ext>
            </a:extLst>
          </p:cNvPr>
          <p:cNvSpPr/>
          <p:nvPr/>
        </p:nvSpPr>
        <p:spPr>
          <a:xfrm>
            <a:off x="7387830" y="434636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212D0257-966A-457C-B862-324A8DCE4468}"/>
              </a:ext>
            </a:extLst>
          </p:cNvPr>
          <p:cNvSpPr/>
          <p:nvPr/>
        </p:nvSpPr>
        <p:spPr>
          <a:xfrm>
            <a:off x="6373469" y="432532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7758B72B-D01B-4A7F-AC2D-D5122E2DA78F}"/>
              </a:ext>
            </a:extLst>
          </p:cNvPr>
          <p:cNvSpPr/>
          <p:nvPr/>
        </p:nvSpPr>
        <p:spPr>
          <a:xfrm>
            <a:off x="9083460" y="279809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5CE70F2-80A6-4523-8CE9-AF7CE567D390}"/>
              </a:ext>
            </a:extLst>
          </p:cNvPr>
          <p:cNvSpPr/>
          <p:nvPr/>
        </p:nvSpPr>
        <p:spPr>
          <a:xfrm>
            <a:off x="11076744" y="488752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D60CC8E7-9294-4F45-A61D-DB13A1A5BF58}"/>
              </a:ext>
            </a:extLst>
          </p:cNvPr>
          <p:cNvSpPr/>
          <p:nvPr/>
        </p:nvSpPr>
        <p:spPr>
          <a:xfrm>
            <a:off x="10618987" y="489857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F5EC54CF-B1B3-4116-8797-A09F5C244715}"/>
              </a:ext>
            </a:extLst>
          </p:cNvPr>
          <p:cNvSpPr/>
          <p:nvPr/>
        </p:nvSpPr>
        <p:spPr>
          <a:xfrm>
            <a:off x="9622962" y="279074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78DFA597-716A-41B9-BE88-C008C209A459}"/>
              </a:ext>
            </a:extLst>
          </p:cNvPr>
          <p:cNvSpPr/>
          <p:nvPr/>
        </p:nvSpPr>
        <p:spPr>
          <a:xfrm>
            <a:off x="10144363" y="280418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06E372E0-1080-4D25-A2DA-21E280F0EA78}"/>
              </a:ext>
            </a:extLst>
          </p:cNvPr>
          <p:cNvSpPr/>
          <p:nvPr/>
        </p:nvSpPr>
        <p:spPr>
          <a:xfrm>
            <a:off x="10600811" y="279074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F17F590-AFD6-4070-87FD-55EB40ED162E}"/>
              </a:ext>
            </a:extLst>
          </p:cNvPr>
          <p:cNvSpPr/>
          <p:nvPr/>
        </p:nvSpPr>
        <p:spPr>
          <a:xfrm>
            <a:off x="11101873" y="279074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itle 1">
            <a:extLst>
              <a:ext uri="{FF2B5EF4-FFF2-40B4-BE49-F238E27FC236}">
                <a16:creationId xmlns:a16="http://schemas.microsoft.com/office/drawing/2014/main" id="{E7EBA97B-6D10-4154-8FCE-F2F96070A6B1}"/>
              </a:ext>
            </a:extLst>
          </p:cNvPr>
          <p:cNvSpPr txBox="1">
            <a:spLocks/>
          </p:cNvSpPr>
          <p:nvPr/>
        </p:nvSpPr>
        <p:spPr>
          <a:xfrm>
            <a:off x="402773" y="531741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endParaRPr lang="en-GB" sz="3600" cap="none" dirty="0">
              <a:solidFill>
                <a:schemeClr val="tx1"/>
              </a:solidFill>
              <a:latin typeface="Comic Sans MS" panose="030F0702030302020204" pitchFamily="66" charset="0"/>
            </a:endParaRPr>
          </a:p>
        </p:txBody>
      </p:sp>
      <p:sp>
        <p:nvSpPr>
          <p:cNvPr id="49" name="Oval 48">
            <a:extLst>
              <a:ext uri="{FF2B5EF4-FFF2-40B4-BE49-F238E27FC236}">
                <a16:creationId xmlns:a16="http://schemas.microsoft.com/office/drawing/2014/main" id="{0B8A0E49-8A91-43CA-8C30-9BFE47C93FEC}"/>
              </a:ext>
            </a:extLst>
          </p:cNvPr>
          <p:cNvSpPr/>
          <p:nvPr/>
        </p:nvSpPr>
        <p:spPr>
          <a:xfrm>
            <a:off x="9083460" y="440138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773614B2-0E4A-4F93-AC5A-32FDA55256AB}"/>
              </a:ext>
            </a:extLst>
          </p:cNvPr>
          <p:cNvSpPr/>
          <p:nvPr/>
        </p:nvSpPr>
        <p:spPr>
          <a:xfrm>
            <a:off x="9582537" y="4412665"/>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AC32FE7F-D691-4B95-BDED-370B93BD412C}"/>
              </a:ext>
            </a:extLst>
          </p:cNvPr>
          <p:cNvSpPr/>
          <p:nvPr/>
        </p:nvSpPr>
        <p:spPr>
          <a:xfrm>
            <a:off x="10062210" y="4443584"/>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2650F372-0B4F-4264-BBEA-6C34FA2DC063}"/>
              </a:ext>
            </a:extLst>
          </p:cNvPr>
          <p:cNvSpPr/>
          <p:nvPr/>
        </p:nvSpPr>
        <p:spPr>
          <a:xfrm>
            <a:off x="10561669" y="441266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F5F55C0B-54A4-4CB5-82F2-B699790BB9C8}"/>
              </a:ext>
            </a:extLst>
          </p:cNvPr>
          <p:cNvSpPr/>
          <p:nvPr/>
        </p:nvSpPr>
        <p:spPr>
          <a:xfrm>
            <a:off x="11041725" y="4412665"/>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5FEE52FE-B5A4-4B91-9E22-3EE97C6CBD95}"/>
              </a:ext>
            </a:extLst>
          </p:cNvPr>
          <p:cNvSpPr/>
          <p:nvPr/>
        </p:nvSpPr>
        <p:spPr>
          <a:xfrm>
            <a:off x="10095905" y="489857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B624C9FC-7C8B-4FB0-A185-C3613DD2778B}"/>
              </a:ext>
            </a:extLst>
          </p:cNvPr>
          <p:cNvSpPr/>
          <p:nvPr/>
        </p:nvSpPr>
        <p:spPr>
          <a:xfrm>
            <a:off x="9564281" y="489857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B4688870-0428-4511-81F1-2A7B874294F7}"/>
              </a:ext>
            </a:extLst>
          </p:cNvPr>
          <p:cNvSpPr/>
          <p:nvPr/>
        </p:nvSpPr>
        <p:spPr>
          <a:xfrm>
            <a:off x="9083460" y="487560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15A04158-1BDE-4405-A346-1A20810B42B1}"/>
              </a:ext>
            </a:extLst>
          </p:cNvPr>
          <p:cNvSpPr/>
          <p:nvPr/>
        </p:nvSpPr>
        <p:spPr>
          <a:xfrm>
            <a:off x="1222189" y="434636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9F3EE195-4F85-4983-BAFF-06A99DEDCD89}"/>
              </a:ext>
            </a:extLst>
          </p:cNvPr>
          <p:cNvSpPr/>
          <p:nvPr/>
        </p:nvSpPr>
        <p:spPr>
          <a:xfrm>
            <a:off x="609223" y="5598873"/>
            <a:ext cx="10824404" cy="954107"/>
          </a:xfrm>
          <a:prstGeom prst="rect">
            <a:avLst/>
          </a:prstGeom>
        </p:spPr>
        <p:txBody>
          <a:bodyPr wrap="square">
            <a:spAutoFit/>
          </a:bodyPr>
          <a:lstStyle/>
          <a:p>
            <a:pPr algn="just"/>
            <a:r>
              <a:rPr lang="en-GB" sz="2800" dirty="0">
                <a:latin typeface="Comic Sans MS" panose="030F0702030302020204" pitchFamily="66" charset="0"/>
              </a:rPr>
              <a:t>There are more than 10 ones in the ones column, we need to </a:t>
            </a:r>
            <a:r>
              <a:rPr lang="en-GB" sz="2800" b="1" dirty="0">
                <a:latin typeface="Comic Sans MS" panose="030F0702030302020204" pitchFamily="66" charset="0"/>
              </a:rPr>
              <a:t>rename</a:t>
            </a:r>
            <a:r>
              <a:rPr lang="en-GB" sz="2800" b="1" i="1" dirty="0">
                <a:latin typeface="Comic Sans MS" panose="030F0702030302020204" pitchFamily="66" charset="0"/>
              </a:rPr>
              <a:t> </a:t>
            </a:r>
            <a:r>
              <a:rPr lang="en-GB" sz="2800" dirty="0">
                <a:latin typeface="Comic Sans MS" panose="030F0702030302020204" pitchFamily="66" charset="0"/>
              </a:rPr>
              <a:t>these as 1 ten. Remember 10 ones = 1 ten. </a:t>
            </a:r>
          </a:p>
        </p:txBody>
      </p:sp>
    </p:spTree>
    <p:extLst>
      <p:ext uri="{BB962C8B-B14F-4D97-AF65-F5344CB8AC3E}">
        <p14:creationId xmlns:p14="http://schemas.microsoft.com/office/powerpoint/2010/main" val="2868048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6F0-3402-48FE-BE3C-7911D81B34D8}"/>
              </a:ext>
            </a:extLst>
          </p:cNvPr>
          <p:cNvSpPr>
            <a:spLocks noGrp="1"/>
          </p:cNvSpPr>
          <p:nvPr>
            <p:ph type="title"/>
          </p:nvPr>
        </p:nvSpPr>
        <p:spPr>
          <a:xfrm>
            <a:off x="1109343" y="356185"/>
            <a:ext cx="9784080" cy="1508760"/>
          </a:xfrm>
        </p:spPr>
        <p:txBody>
          <a:bodyPr>
            <a:normAutofit/>
          </a:bodyPr>
          <a:lstStyle/>
          <a:p>
            <a:r>
              <a:rPr lang="en-GB" sz="4800" dirty="0">
                <a:latin typeface="Comic Sans MS" panose="030F0702030302020204" pitchFamily="66" charset="0"/>
              </a:rPr>
              <a:t>4016 + 2439 = </a:t>
            </a:r>
          </a:p>
        </p:txBody>
      </p:sp>
      <p:graphicFrame>
        <p:nvGraphicFramePr>
          <p:cNvPr id="4" name="Table 4">
            <a:extLst>
              <a:ext uri="{FF2B5EF4-FFF2-40B4-BE49-F238E27FC236}">
                <a16:creationId xmlns:a16="http://schemas.microsoft.com/office/drawing/2014/main" id="{21216E6C-ECA8-4B2B-B4FD-0C0E6FBB1487}"/>
              </a:ext>
            </a:extLst>
          </p:cNvPr>
          <p:cNvGraphicFramePr>
            <a:graphicFrameLocks noGrp="1"/>
          </p:cNvGraphicFramePr>
          <p:nvPr>
            <p:ph idx="1"/>
          </p:nvPr>
        </p:nvGraphicFramePr>
        <p:xfrm>
          <a:off x="465745" y="1864945"/>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6" name="Oval 5">
            <a:extLst>
              <a:ext uri="{FF2B5EF4-FFF2-40B4-BE49-F238E27FC236}">
                <a16:creationId xmlns:a16="http://schemas.microsoft.com/office/drawing/2014/main" id="{BAA57705-55F6-4D92-A655-9C8F356588BB}"/>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92E2C0D9-3B07-4A25-967D-06C8AD88FCD3}"/>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E8119C0-EB30-413F-8000-6094B2FBD2BC}"/>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BA86CEF5-D1DE-48AC-8E26-A0C6DB8FD98C}"/>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2D14DADF-A824-497C-B277-D3439BC79523}"/>
              </a:ext>
            </a:extLst>
          </p:cNvPr>
          <p:cNvSpPr/>
          <p:nvPr/>
        </p:nvSpPr>
        <p:spPr>
          <a:xfrm>
            <a:off x="742133" y="432972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6268B8-9D22-4361-88B1-DEB94173BBA1}"/>
              </a:ext>
            </a:extLst>
          </p:cNvPr>
          <p:cNvSpPr/>
          <p:nvPr/>
        </p:nvSpPr>
        <p:spPr>
          <a:xfrm>
            <a:off x="5063496" y="4262291"/>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F256B28-E636-44AD-B667-3859585ACA70}"/>
              </a:ext>
            </a:extLst>
          </p:cNvPr>
          <p:cNvSpPr/>
          <p:nvPr/>
        </p:nvSpPr>
        <p:spPr>
          <a:xfrm>
            <a:off x="4516617" y="4232965"/>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69423474-97BF-4C52-B446-6A59AC09EFD0}"/>
              </a:ext>
            </a:extLst>
          </p:cNvPr>
          <p:cNvSpPr/>
          <p:nvPr/>
        </p:nvSpPr>
        <p:spPr>
          <a:xfrm>
            <a:off x="3522959" y="4232967"/>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A2E8BB8-B3CE-4B2B-A09C-BED25EC2F415}"/>
              </a:ext>
            </a:extLst>
          </p:cNvPr>
          <p:cNvSpPr/>
          <p:nvPr/>
        </p:nvSpPr>
        <p:spPr>
          <a:xfrm>
            <a:off x="4043505" y="423296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765D1C54-3040-49A6-BDD9-B41E1274AD4C}"/>
              </a:ext>
            </a:extLst>
          </p:cNvPr>
          <p:cNvSpPr/>
          <p:nvPr/>
        </p:nvSpPr>
        <p:spPr>
          <a:xfrm>
            <a:off x="6389952"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D34785D0-E387-45B9-9792-9038CE11A6A0}"/>
              </a:ext>
            </a:extLst>
          </p:cNvPr>
          <p:cNvSpPr/>
          <p:nvPr/>
        </p:nvSpPr>
        <p:spPr>
          <a:xfrm>
            <a:off x="6869338" y="43253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212D0257-966A-457C-B862-324A8DCE4468}"/>
              </a:ext>
            </a:extLst>
          </p:cNvPr>
          <p:cNvSpPr/>
          <p:nvPr/>
        </p:nvSpPr>
        <p:spPr>
          <a:xfrm>
            <a:off x="6373469" y="432532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7758B72B-D01B-4A7F-AC2D-D5122E2DA78F}"/>
              </a:ext>
            </a:extLst>
          </p:cNvPr>
          <p:cNvSpPr/>
          <p:nvPr/>
        </p:nvSpPr>
        <p:spPr>
          <a:xfrm>
            <a:off x="9083460" y="279809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F5EC54CF-B1B3-4116-8797-A09F5C244715}"/>
              </a:ext>
            </a:extLst>
          </p:cNvPr>
          <p:cNvSpPr/>
          <p:nvPr/>
        </p:nvSpPr>
        <p:spPr>
          <a:xfrm>
            <a:off x="9622962" y="279074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Rounded Corners 35">
            <a:extLst>
              <a:ext uri="{FF2B5EF4-FFF2-40B4-BE49-F238E27FC236}">
                <a16:creationId xmlns:a16="http://schemas.microsoft.com/office/drawing/2014/main" id="{A33FF14B-4408-4446-8F37-A0DBDA5DA650}"/>
              </a:ext>
            </a:extLst>
          </p:cNvPr>
          <p:cNvSpPr/>
          <p:nvPr/>
        </p:nvSpPr>
        <p:spPr>
          <a:xfrm>
            <a:off x="8959699" y="4194210"/>
            <a:ext cx="2514819" cy="1141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5CE70F2-80A6-4523-8CE9-AF7CE567D390}"/>
              </a:ext>
            </a:extLst>
          </p:cNvPr>
          <p:cNvSpPr/>
          <p:nvPr/>
        </p:nvSpPr>
        <p:spPr>
          <a:xfrm>
            <a:off x="11076744" y="488752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D60CC8E7-9294-4F45-A61D-DB13A1A5BF58}"/>
              </a:ext>
            </a:extLst>
          </p:cNvPr>
          <p:cNvSpPr/>
          <p:nvPr/>
        </p:nvSpPr>
        <p:spPr>
          <a:xfrm>
            <a:off x="10618987" y="489857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78DFA597-716A-41B9-BE88-C008C209A459}"/>
              </a:ext>
            </a:extLst>
          </p:cNvPr>
          <p:cNvSpPr/>
          <p:nvPr/>
        </p:nvSpPr>
        <p:spPr>
          <a:xfrm>
            <a:off x="10144363" y="280418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06E372E0-1080-4D25-A2DA-21E280F0EA78}"/>
              </a:ext>
            </a:extLst>
          </p:cNvPr>
          <p:cNvSpPr/>
          <p:nvPr/>
        </p:nvSpPr>
        <p:spPr>
          <a:xfrm>
            <a:off x="10600811" y="279074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F17F590-AFD6-4070-87FD-55EB40ED162E}"/>
              </a:ext>
            </a:extLst>
          </p:cNvPr>
          <p:cNvSpPr/>
          <p:nvPr/>
        </p:nvSpPr>
        <p:spPr>
          <a:xfrm>
            <a:off x="11101873" y="279074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itle 1">
            <a:extLst>
              <a:ext uri="{FF2B5EF4-FFF2-40B4-BE49-F238E27FC236}">
                <a16:creationId xmlns:a16="http://schemas.microsoft.com/office/drawing/2014/main" id="{E7EBA97B-6D10-4154-8FCE-F2F96070A6B1}"/>
              </a:ext>
            </a:extLst>
          </p:cNvPr>
          <p:cNvSpPr txBox="1">
            <a:spLocks/>
          </p:cNvSpPr>
          <p:nvPr/>
        </p:nvSpPr>
        <p:spPr>
          <a:xfrm>
            <a:off x="402773" y="531741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endParaRPr lang="en-GB" sz="3600" cap="none" dirty="0">
              <a:solidFill>
                <a:schemeClr val="tx1"/>
              </a:solidFill>
              <a:latin typeface="Comic Sans MS" panose="030F0702030302020204" pitchFamily="66" charset="0"/>
            </a:endParaRPr>
          </a:p>
        </p:txBody>
      </p:sp>
      <p:sp>
        <p:nvSpPr>
          <p:cNvPr id="49" name="Oval 48">
            <a:extLst>
              <a:ext uri="{FF2B5EF4-FFF2-40B4-BE49-F238E27FC236}">
                <a16:creationId xmlns:a16="http://schemas.microsoft.com/office/drawing/2014/main" id="{0B8A0E49-8A91-43CA-8C30-9BFE47C93FEC}"/>
              </a:ext>
            </a:extLst>
          </p:cNvPr>
          <p:cNvSpPr/>
          <p:nvPr/>
        </p:nvSpPr>
        <p:spPr>
          <a:xfrm>
            <a:off x="9083460" y="440138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5FEE52FE-B5A4-4B91-9E22-3EE97C6CBD95}"/>
              </a:ext>
            </a:extLst>
          </p:cNvPr>
          <p:cNvSpPr/>
          <p:nvPr/>
        </p:nvSpPr>
        <p:spPr>
          <a:xfrm>
            <a:off x="10095905" y="489857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773614B2-0E4A-4F93-AC5A-32FDA55256AB}"/>
              </a:ext>
            </a:extLst>
          </p:cNvPr>
          <p:cNvSpPr/>
          <p:nvPr/>
        </p:nvSpPr>
        <p:spPr>
          <a:xfrm>
            <a:off x="9582537" y="4412665"/>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AC32FE7F-D691-4B95-BDED-370B93BD412C}"/>
              </a:ext>
            </a:extLst>
          </p:cNvPr>
          <p:cNvSpPr/>
          <p:nvPr/>
        </p:nvSpPr>
        <p:spPr>
          <a:xfrm>
            <a:off x="10062210" y="4443584"/>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2650F372-0B4F-4264-BBEA-6C34FA2DC063}"/>
              </a:ext>
            </a:extLst>
          </p:cNvPr>
          <p:cNvSpPr/>
          <p:nvPr/>
        </p:nvSpPr>
        <p:spPr>
          <a:xfrm>
            <a:off x="10561669" y="441266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F5F55C0B-54A4-4CB5-82F2-B699790BB9C8}"/>
              </a:ext>
            </a:extLst>
          </p:cNvPr>
          <p:cNvSpPr/>
          <p:nvPr/>
        </p:nvSpPr>
        <p:spPr>
          <a:xfrm>
            <a:off x="11041725" y="4412665"/>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15A04158-1BDE-4405-A346-1A20810B42B1}"/>
              </a:ext>
            </a:extLst>
          </p:cNvPr>
          <p:cNvSpPr/>
          <p:nvPr/>
        </p:nvSpPr>
        <p:spPr>
          <a:xfrm>
            <a:off x="1222189" y="434636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B624C9FC-7C8B-4FB0-A185-C3613DD2778B}"/>
              </a:ext>
            </a:extLst>
          </p:cNvPr>
          <p:cNvSpPr/>
          <p:nvPr/>
        </p:nvSpPr>
        <p:spPr>
          <a:xfrm>
            <a:off x="9564281" y="489857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B4688870-0428-4511-81F1-2A7B874294F7}"/>
              </a:ext>
            </a:extLst>
          </p:cNvPr>
          <p:cNvSpPr/>
          <p:nvPr/>
        </p:nvSpPr>
        <p:spPr>
          <a:xfrm>
            <a:off x="9083460" y="487560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Rounded Corners 58">
            <a:extLst>
              <a:ext uri="{FF2B5EF4-FFF2-40B4-BE49-F238E27FC236}">
                <a16:creationId xmlns:a16="http://schemas.microsoft.com/office/drawing/2014/main" id="{BFFD1686-E897-4DB1-92D1-57C199C5C9DE}"/>
              </a:ext>
            </a:extLst>
          </p:cNvPr>
          <p:cNvSpPr/>
          <p:nvPr/>
        </p:nvSpPr>
        <p:spPr>
          <a:xfrm>
            <a:off x="7721184" y="4143186"/>
            <a:ext cx="613111" cy="59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a:extLst>
              <a:ext uri="{FF2B5EF4-FFF2-40B4-BE49-F238E27FC236}">
                <a16:creationId xmlns:a16="http://schemas.microsoft.com/office/drawing/2014/main" id="{9F3EE195-4F85-4983-BAFF-06A99DEDCD89}"/>
              </a:ext>
            </a:extLst>
          </p:cNvPr>
          <p:cNvSpPr/>
          <p:nvPr/>
        </p:nvSpPr>
        <p:spPr>
          <a:xfrm>
            <a:off x="609223" y="5598873"/>
            <a:ext cx="10824404" cy="954107"/>
          </a:xfrm>
          <a:prstGeom prst="rect">
            <a:avLst/>
          </a:prstGeom>
        </p:spPr>
        <p:txBody>
          <a:bodyPr wrap="square">
            <a:spAutoFit/>
          </a:bodyPr>
          <a:lstStyle/>
          <a:p>
            <a:pPr algn="just"/>
            <a:r>
              <a:rPr lang="en-GB" sz="2800" dirty="0">
                <a:latin typeface="Comic Sans MS" panose="030F0702030302020204" pitchFamily="66" charset="0"/>
              </a:rPr>
              <a:t>There are more than 10 ones in the ones column, we need to </a:t>
            </a:r>
            <a:r>
              <a:rPr lang="en-GB" sz="2800" b="1" dirty="0">
                <a:latin typeface="Comic Sans MS" panose="030F0702030302020204" pitchFamily="66" charset="0"/>
              </a:rPr>
              <a:t>rename</a:t>
            </a:r>
            <a:r>
              <a:rPr lang="en-GB" sz="2800" b="1" i="1" dirty="0">
                <a:latin typeface="Comic Sans MS" panose="030F0702030302020204" pitchFamily="66" charset="0"/>
              </a:rPr>
              <a:t> </a:t>
            </a:r>
            <a:r>
              <a:rPr lang="en-GB" sz="2800" dirty="0">
                <a:latin typeface="Comic Sans MS" panose="030F0702030302020204" pitchFamily="66" charset="0"/>
              </a:rPr>
              <a:t>these as 1 ten. Remember 10 ones = 1 ten. </a:t>
            </a:r>
          </a:p>
        </p:txBody>
      </p:sp>
      <p:cxnSp>
        <p:nvCxnSpPr>
          <p:cNvPr id="58" name="Straight Arrow Connector 57">
            <a:extLst>
              <a:ext uri="{FF2B5EF4-FFF2-40B4-BE49-F238E27FC236}">
                <a16:creationId xmlns:a16="http://schemas.microsoft.com/office/drawing/2014/main" id="{C8823798-33A6-4680-AEAD-BCFD831E9401}"/>
              </a:ext>
            </a:extLst>
          </p:cNvPr>
          <p:cNvCxnSpPr>
            <a:cxnSpLocks/>
            <a:stCxn id="36" idx="1"/>
          </p:cNvCxnSpPr>
          <p:nvPr/>
        </p:nvCxnSpPr>
        <p:spPr>
          <a:xfrm flipH="1" flipV="1">
            <a:off x="8328526" y="4563038"/>
            <a:ext cx="631173" cy="20185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56398AEF-4824-41C1-ACF9-001393DE38A0}"/>
              </a:ext>
            </a:extLst>
          </p:cNvPr>
          <p:cNvSpPr/>
          <p:nvPr/>
        </p:nvSpPr>
        <p:spPr>
          <a:xfrm>
            <a:off x="7318477" y="4326384"/>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2D04989E-33DF-417B-A379-952D0CEC75C4}"/>
              </a:ext>
            </a:extLst>
          </p:cNvPr>
          <p:cNvSpPr/>
          <p:nvPr/>
        </p:nvSpPr>
        <p:spPr>
          <a:xfrm>
            <a:off x="7837029" y="42932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19214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6F0-3402-48FE-BE3C-7911D81B34D8}"/>
              </a:ext>
            </a:extLst>
          </p:cNvPr>
          <p:cNvSpPr>
            <a:spLocks noGrp="1"/>
          </p:cNvSpPr>
          <p:nvPr>
            <p:ph type="title"/>
          </p:nvPr>
        </p:nvSpPr>
        <p:spPr>
          <a:xfrm>
            <a:off x="1109343" y="356185"/>
            <a:ext cx="9784080" cy="1508760"/>
          </a:xfrm>
        </p:spPr>
        <p:txBody>
          <a:bodyPr>
            <a:normAutofit/>
          </a:bodyPr>
          <a:lstStyle/>
          <a:p>
            <a:r>
              <a:rPr lang="en-GB" sz="4800" dirty="0">
                <a:latin typeface="Comic Sans MS" panose="030F0702030302020204" pitchFamily="66" charset="0"/>
              </a:rPr>
              <a:t>4016 + 2439 = 6455  </a:t>
            </a:r>
          </a:p>
        </p:txBody>
      </p:sp>
      <p:graphicFrame>
        <p:nvGraphicFramePr>
          <p:cNvPr id="4" name="Table 4">
            <a:extLst>
              <a:ext uri="{FF2B5EF4-FFF2-40B4-BE49-F238E27FC236}">
                <a16:creationId xmlns:a16="http://schemas.microsoft.com/office/drawing/2014/main" id="{21216E6C-ECA8-4B2B-B4FD-0C0E6FBB1487}"/>
              </a:ext>
            </a:extLst>
          </p:cNvPr>
          <p:cNvGraphicFramePr>
            <a:graphicFrameLocks noGrp="1"/>
          </p:cNvGraphicFramePr>
          <p:nvPr>
            <p:ph idx="1"/>
          </p:nvPr>
        </p:nvGraphicFramePr>
        <p:xfrm>
          <a:off x="465745" y="1864945"/>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6" name="Oval 5">
            <a:extLst>
              <a:ext uri="{FF2B5EF4-FFF2-40B4-BE49-F238E27FC236}">
                <a16:creationId xmlns:a16="http://schemas.microsoft.com/office/drawing/2014/main" id="{BAA57705-55F6-4D92-A655-9C8F356588BB}"/>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92E2C0D9-3B07-4A25-967D-06C8AD88FCD3}"/>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E8119C0-EB30-413F-8000-6094B2FBD2BC}"/>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BA86CEF5-D1DE-48AC-8E26-A0C6DB8FD98C}"/>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2D14DADF-A824-497C-B277-D3439BC79523}"/>
              </a:ext>
            </a:extLst>
          </p:cNvPr>
          <p:cNvSpPr/>
          <p:nvPr/>
        </p:nvSpPr>
        <p:spPr>
          <a:xfrm>
            <a:off x="742133" y="432972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6268B8-9D22-4361-88B1-DEB94173BBA1}"/>
              </a:ext>
            </a:extLst>
          </p:cNvPr>
          <p:cNvSpPr/>
          <p:nvPr/>
        </p:nvSpPr>
        <p:spPr>
          <a:xfrm>
            <a:off x="5063496" y="4262291"/>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F256B28-E636-44AD-B667-3859585ACA70}"/>
              </a:ext>
            </a:extLst>
          </p:cNvPr>
          <p:cNvSpPr/>
          <p:nvPr/>
        </p:nvSpPr>
        <p:spPr>
          <a:xfrm>
            <a:off x="4516617" y="4232965"/>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69423474-97BF-4C52-B446-6A59AC09EFD0}"/>
              </a:ext>
            </a:extLst>
          </p:cNvPr>
          <p:cNvSpPr/>
          <p:nvPr/>
        </p:nvSpPr>
        <p:spPr>
          <a:xfrm>
            <a:off x="3522959" y="4232967"/>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A2E8BB8-B3CE-4B2B-A09C-BED25EC2F415}"/>
              </a:ext>
            </a:extLst>
          </p:cNvPr>
          <p:cNvSpPr/>
          <p:nvPr/>
        </p:nvSpPr>
        <p:spPr>
          <a:xfrm>
            <a:off x="4043505" y="423296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765D1C54-3040-49A6-BDD9-B41E1274AD4C}"/>
              </a:ext>
            </a:extLst>
          </p:cNvPr>
          <p:cNvSpPr/>
          <p:nvPr/>
        </p:nvSpPr>
        <p:spPr>
          <a:xfrm>
            <a:off x="6389952"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D34785D0-E387-45B9-9792-9038CE11A6A0}"/>
              </a:ext>
            </a:extLst>
          </p:cNvPr>
          <p:cNvSpPr/>
          <p:nvPr/>
        </p:nvSpPr>
        <p:spPr>
          <a:xfrm>
            <a:off x="6869338" y="43253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212D0257-966A-457C-B862-324A8DCE4468}"/>
              </a:ext>
            </a:extLst>
          </p:cNvPr>
          <p:cNvSpPr/>
          <p:nvPr/>
        </p:nvSpPr>
        <p:spPr>
          <a:xfrm>
            <a:off x="6373469" y="432532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7758B72B-D01B-4A7F-AC2D-D5122E2DA78F}"/>
              </a:ext>
            </a:extLst>
          </p:cNvPr>
          <p:cNvSpPr/>
          <p:nvPr/>
        </p:nvSpPr>
        <p:spPr>
          <a:xfrm>
            <a:off x="9083460" y="279809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F5EC54CF-B1B3-4116-8797-A09F5C244715}"/>
              </a:ext>
            </a:extLst>
          </p:cNvPr>
          <p:cNvSpPr/>
          <p:nvPr/>
        </p:nvSpPr>
        <p:spPr>
          <a:xfrm>
            <a:off x="9622962" y="279074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78DFA597-716A-41B9-BE88-C008C209A459}"/>
              </a:ext>
            </a:extLst>
          </p:cNvPr>
          <p:cNvSpPr/>
          <p:nvPr/>
        </p:nvSpPr>
        <p:spPr>
          <a:xfrm>
            <a:off x="10144363" y="280418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06E372E0-1080-4D25-A2DA-21E280F0EA78}"/>
              </a:ext>
            </a:extLst>
          </p:cNvPr>
          <p:cNvSpPr/>
          <p:nvPr/>
        </p:nvSpPr>
        <p:spPr>
          <a:xfrm>
            <a:off x="10600811" y="279074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F17F590-AFD6-4070-87FD-55EB40ED162E}"/>
              </a:ext>
            </a:extLst>
          </p:cNvPr>
          <p:cNvSpPr/>
          <p:nvPr/>
        </p:nvSpPr>
        <p:spPr>
          <a:xfrm>
            <a:off x="11101873" y="279074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itle 1">
            <a:extLst>
              <a:ext uri="{FF2B5EF4-FFF2-40B4-BE49-F238E27FC236}">
                <a16:creationId xmlns:a16="http://schemas.microsoft.com/office/drawing/2014/main" id="{E7EBA97B-6D10-4154-8FCE-F2F96070A6B1}"/>
              </a:ext>
            </a:extLst>
          </p:cNvPr>
          <p:cNvSpPr txBox="1">
            <a:spLocks/>
          </p:cNvSpPr>
          <p:nvPr/>
        </p:nvSpPr>
        <p:spPr>
          <a:xfrm>
            <a:off x="402773" y="531741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endParaRPr lang="en-GB" sz="3600" cap="none" dirty="0">
              <a:solidFill>
                <a:schemeClr val="tx1"/>
              </a:solidFill>
              <a:latin typeface="Comic Sans MS" panose="030F0702030302020204" pitchFamily="66" charset="0"/>
            </a:endParaRPr>
          </a:p>
        </p:txBody>
      </p:sp>
      <p:sp>
        <p:nvSpPr>
          <p:cNvPr id="57" name="Oval 56">
            <a:extLst>
              <a:ext uri="{FF2B5EF4-FFF2-40B4-BE49-F238E27FC236}">
                <a16:creationId xmlns:a16="http://schemas.microsoft.com/office/drawing/2014/main" id="{15A04158-1BDE-4405-A346-1A20810B42B1}"/>
              </a:ext>
            </a:extLst>
          </p:cNvPr>
          <p:cNvSpPr/>
          <p:nvPr/>
        </p:nvSpPr>
        <p:spPr>
          <a:xfrm>
            <a:off x="1222189" y="434636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ectangle: Rounded Corners 58">
            <a:extLst>
              <a:ext uri="{FF2B5EF4-FFF2-40B4-BE49-F238E27FC236}">
                <a16:creationId xmlns:a16="http://schemas.microsoft.com/office/drawing/2014/main" id="{BFFD1686-E897-4DB1-92D1-57C199C5C9DE}"/>
              </a:ext>
            </a:extLst>
          </p:cNvPr>
          <p:cNvSpPr/>
          <p:nvPr/>
        </p:nvSpPr>
        <p:spPr>
          <a:xfrm>
            <a:off x="7721184" y="4143186"/>
            <a:ext cx="613111" cy="59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56398AEF-4824-41C1-ACF9-001393DE38A0}"/>
              </a:ext>
            </a:extLst>
          </p:cNvPr>
          <p:cNvSpPr/>
          <p:nvPr/>
        </p:nvSpPr>
        <p:spPr>
          <a:xfrm>
            <a:off x="7318477" y="4326384"/>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2D04989E-33DF-417B-A379-952D0CEC75C4}"/>
              </a:ext>
            </a:extLst>
          </p:cNvPr>
          <p:cNvSpPr/>
          <p:nvPr/>
        </p:nvSpPr>
        <p:spPr>
          <a:xfrm>
            <a:off x="7837029" y="42932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itle 1">
            <a:extLst>
              <a:ext uri="{FF2B5EF4-FFF2-40B4-BE49-F238E27FC236}">
                <a16:creationId xmlns:a16="http://schemas.microsoft.com/office/drawing/2014/main" id="{0EB724A7-3B2D-4877-B980-934C100CD073}"/>
              </a:ext>
            </a:extLst>
          </p:cNvPr>
          <p:cNvSpPr txBox="1">
            <a:spLocks/>
          </p:cNvSpPr>
          <p:nvPr/>
        </p:nvSpPr>
        <p:spPr>
          <a:xfrm>
            <a:off x="529148" y="5329794"/>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Now we can add our numbers together. See the next slide for how this would look using the column addition method.</a:t>
            </a:r>
          </a:p>
        </p:txBody>
      </p:sp>
    </p:spTree>
    <p:extLst>
      <p:ext uri="{BB962C8B-B14F-4D97-AF65-F5344CB8AC3E}">
        <p14:creationId xmlns:p14="http://schemas.microsoft.com/office/powerpoint/2010/main" val="2483244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FEB653-7587-456E-BEC0-686205B85134}"/>
              </a:ext>
            </a:extLst>
          </p:cNvPr>
          <p:cNvSpPr txBox="1"/>
          <p:nvPr/>
        </p:nvSpPr>
        <p:spPr>
          <a:xfrm>
            <a:off x="3711526" y="181952"/>
            <a:ext cx="4046806" cy="1015663"/>
          </a:xfrm>
          <a:prstGeom prst="rect">
            <a:avLst/>
          </a:prstGeom>
          <a:noFill/>
        </p:spPr>
        <p:txBody>
          <a:bodyPr wrap="square" rtlCol="0">
            <a:spAutoFit/>
          </a:bodyPr>
          <a:lstStyle/>
          <a:p>
            <a:r>
              <a:rPr lang="en-GB" sz="6000" dirty="0">
                <a:solidFill>
                  <a:srgbClr val="FFFF00"/>
                </a:solidFill>
                <a:latin typeface="Comic Sans MS" panose="030F0702030302020204" pitchFamily="66" charset="0"/>
              </a:rPr>
              <a:t>Th H  T  O</a:t>
            </a:r>
            <a:endParaRPr lang="en-GB" sz="6000" dirty="0">
              <a:latin typeface="Comic Sans MS" panose="030F0702030302020204" pitchFamily="66" charset="0"/>
            </a:endParaRPr>
          </a:p>
        </p:txBody>
      </p:sp>
      <p:cxnSp>
        <p:nvCxnSpPr>
          <p:cNvPr id="4" name="Straight Connector 3">
            <a:extLst>
              <a:ext uri="{FF2B5EF4-FFF2-40B4-BE49-F238E27FC236}">
                <a16:creationId xmlns:a16="http://schemas.microsoft.com/office/drawing/2014/main" id="{433A2609-1FC8-40C9-9C0E-BABE19CB7097}"/>
              </a:ext>
            </a:extLst>
          </p:cNvPr>
          <p:cNvCxnSpPr>
            <a:cxnSpLocks/>
          </p:cNvCxnSpPr>
          <p:nvPr/>
        </p:nvCxnSpPr>
        <p:spPr>
          <a:xfrm>
            <a:off x="4261929" y="3461523"/>
            <a:ext cx="3263705"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629F2C5-76A9-4E2B-9419-3D4E42F29E52}"/>
              </a:ext>
            </a:extLst>
          </p:cNvPr>
          <p:cNvCxnSpPr>
            <a:cxnSpLocks/>
          </p:cNvCxnSpPr>
          <p:nvPr/>
        </p:nvCxnSpPr>
        <p:spPr>
          <a:xfrm>
            <a:off x="4261929" y="4432595"/>
            <a:ext cx="326370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Speech Bubble: Oval 8">
            <a:extLst>
              <a:ext uri="{FF2B5EF4-FFF2-40B4-BE49-F238E27FC236}">
                <a16:creationId xmlns:a16="http://schemas.microsoft.com/office/drawing/2014/main" id="{453A172D-065B-4E5A-9DA3-59F5E163ED5C}"/>
              </a:ext>
            </a:extLst>
          </p:cNvPr>
          <p:cNvSpPr/>
          <p:nvPr/>
        </p:nvSpPr>
        <p:spPr>
          <a:xfrm>
            <a:off x="7612964" y="158272"/>
            <a:ext cx="4579035" cy="4312138"/>
          </a:xfrm>
          <a:prstGeom prst="wedgeEllipseCallout">
            <a:avLst>
              <a:gd name="adj1" fmla="val -54451"/>
              <a:gd name="adj2" fmla="val 32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a:extLst>
              <a:ext uri="{FF2B5EF4-FFF2-40B4-BE49-F238E27FC236}">
                <a16:creationId xmlns:a16="http://schemas.microsoft.com/office/drawing/2014/main" id="{88E478F9-3AC6-49A6-8209-7C22F072EDC5}"/>
              </a:ext>
            </a:extLst>
          </p:cNvPr>
          <p:cNvSpPr txBox="1">
            <a:spLocks/>
          </p:cNvSpPr>
          <p:nvPr/>
        </p:nvSpPr>
        <p:spPr>
          <a:xfrm>
            <a:off x="8075361" y="925383"/>
            <a:ext cx="4046805" cy="2862321"/>
          </a:xfrm>
          <a:prstGeom prst="rect">
            <a:avLst/>
          </a:prstGeom>
        </p:spPr>
        <p:txBody>
          <a:bodyPr vert="horz" lIns="91440" tIns="45720" rIns="91440" bIns="45720" rtlCol="0" anchor="ctr">
            <a:normAutofit lnSpcReduction="1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10000"/>
              </a:lnSpc>
            </a:pPr>
            <a:r>
              <a:rPr lang="en-GB" sz="2400" cap="none" dirty="0">
                <a:solidFill>
                  <a:srgbClr val="0070C0"/>
                </a:solidFill>
                <a:latin typeface="Comic Sans MS" panose="030F0702030302020204" pitchFamily="66" charset="0"/>
              </a:rPr>
              <a:t>6 ones + 9 ones = 15 ones. </a:t>
            </a:r>
          </a:p>
          <a:p>
            <a:pPr>
              <a:lnSpc>
                <a:spcPct val="110000"/>
              </a:lnSpc>
            </a:pPr>
            <a:r>
              <a:rPr lang="en-GB" sz="2400" cap="none" dirty="0">
                <a:solidFill>
                  <a:schemeClr val="bg1"/>
                </a:solidFill>
                <a:latin typeface="Comic Sans MS" panose="030F0702030302020204" pitchFamily="66" charset="0"/>
              </a:rPr>
              <a:t>As there are more than 10 ones we need to </a:t>
            </a:r>
            <a:r>
              <a:rPr lang="en-GB" sz="2400" b="1" cap="none" dirty="0">
                <a:solidFill>
                  <a:schemeClr val="bg1"/>
                </a:solidFill>
                <a:latin typeface="Comic Sans MS" panose="030F0702030302020204" pitchFamily="66" charset="0"/>
              </a:rPr>
              <a:t>rename</a:t>
            </a:r>
            <a:r>
              <a:rPr lang="en-GB" sz="2400" cap="none" dirty="0">
                <a:solidFill>
                  <a:schemeClr val="bg1"/>
                </a:solidFill>
                <a:latin typeface="Comic Sans MS" panose="030F0702030302020204" pitchFamily="66" charset="0"/>
              </a:rPr>
              <a:t>. </a:t>
            </a:r>
          </a:p>
          <a:p>
            <a:pPr>
              <a:lnSpc>
                <a:spcPct val="110000"/>
              </a:lnSpc>
            </a:pPr>
            <a:r>
              <a:rPr lang="en-GB" sz="2400" cap="none" dirty="0">
                <a:solidFill>
                  <a:srgbClr val="0070C0"/>
                </a:solidFill>
                <a:latin typeface="Comic Sans MS" panose="030F0702030302020204" pitchFamily="66" charset="0"/>
              </a:rPr>
              <a:t>15 ones = 1 ten and 5 ones. </a:t>
            </a:r>
          </a:p>
          <a:p>
            <a:pPr>
              <a:lnSpc>
                <a:spcPct val="110000"/>
              </a:lnSpc>
            </a:pPr>
            <a:r>
              <a:rPr lang="en-GB" sz="2400" cap="none" dirty="0">
                <a:solidFill>
                  <a:schemeClr val="bg1"/>
                </a:solidFill>
                <a:latin typeface="Comic Sans MS" panose="030F0702030302020204" pitchFamily="66" charset="0"/>
              </a:rPr>
              <a:t>We write the 5 ones in the ones column and write the 1 ten in the tens column.</a:t>
            </a:r>
          </a:p>
        </p:txBody>
      </p:sp>
      <p:sp>
        <p:nvSpPr>
          <p:cNvPr id="3" name="TextBox 2">
            <a:extLst>
              <a:ext uri="{FF2B5EF4-FFF2-40B4-BE49-F238E27FC236}">
                <a16:creationId xmlns:a16="http://schemas.microsoft.com/office/drawing/2014/main" id="{418F4758-1BB6-4795-920C-896709DEE06D}"/>
              </a:ext>
            </a:extLst>
          </p:cNvPr>
          <p:cNvSpPr txBox="1"/>
          <p:nvPr/>
        </p:nvSpPr>
        <p:spPr>
          <a:xfrm>
            <a:off x="3509308" y="1608088"/>
            <a:ext cx="4768948" cy="2862322"/>
          </a:xfrm>
          <a:prstGeom prst="rect">
            <a:avLst/>
          </a:prstGeom>
          <a:noFill/>
        </p:spPr>
        <p:txBody>
          <a:bodyPr wrap="square" rtlCol="0">
            <a:spAutoFit/>
          </a:bodyPr>
          <a:lstStyle/>
          <a:p>
            <a:r>
              <a:rPr lang="en-GB" sz="6000" dirty="0">
                <a:latin typeface="Comic Sans MS" panose="030F0702030302020204" pitchFamily="66" charset="0"/>
              </a:rPr>
              <a:t>  4  0   1  6</a:t>
            </a:r>
            <a:br>
              <a:rPr lang="en-GB" sz="6000" dirty="0">
                <a:latin typeface="Comic Sans MS" panose="030F0702030302020204" pitchFamily="66" charset="0"/>
              </a:rPr>
            </a:br>
            <a:r>
              <a:rPr lang="en-GB" sz="6000" dirty="0">
                <a:latin typeface="Comic Sans MS" panose="030F0702030302020204" pitchFamily="66" charset="0"/>
              </a:rPr>
              <a:t>+ 2  4  3  9</a:t>
            </a:r>
          </a:p>
          <a:p>
            <a:r>
              <a:rPr lang="en-GB" sz="6000" dirty="0">
                <a:latin typeface="Comic Sans MS" panose="030F0702030302020204" pitchFamily="66" charset="0"/>
              </a:rPr>
              <a:t>   6  4  5  5</a:t>
            </a:r>
          </a:p>
        </p:txBody>
      </p:sp>
      <p:sp>
        <p:nvSpPr>
          <p:cNvPr id="10" name="Title 1">
            <a:extLst>
              <a:ext uri="{FF2B5EF4-FFF2-40B4-BE49-F238E27FC236}">
                <a16:creationId xmlns:a16="http://schemas.microsoft.com/office/drawing/2014/main" id="{43FA16D2-16E9-4E54-9A19-4EC64BAD01CB}"/>
              </a:ext>
            </a:extLst>
          </p:cNvPr>
          <p:cNvSpPr txBox="1">
            <a:spLocks/>
          </p:cNvSpPr>
          <p:nvPr/>
        </p:nvSpPr>
        <p:spPr>
          <a:xfrm>
            <a:off x="434259" y="4546609"/>
            <a:ext cx="11323482" cy="2264823"/>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2"/>
                </a:solidFill>
                <a:latin typeface="Comic Sans MS" panose="030F0702030302020204" pitchFamily="66" charset="0"/>
              </a:rPr>
              <a:t>Set out the problem as a column addition. Start by adding the ones. If there are more than 9 ones, we need to rename. Then add the tens. Remember to add the extra ten. Add the hundreds. Then add the thousands. It is really helpful to use concrete materials when renaming. </a:t>
            </a:r>
          </a:p>
        </p:txBody>
      </p:sp>
      <p:sp>
        <p:nvSpPr>
          <p:cNvPr id="5" name="TextBox 4">
            <a:extLst>
              <a:ext uri="{FF2B5EF4-FFF2-40B4-BE49-F238E27FC236}">
                <a16:creationId xmlns:a16="http://schemas.microsoft.com/office/drawing/2014/main" id="{AB3017C4-72ED-40EF-BEB5-61BEFFA10D9F}"/>
              </a:ext>
            </a:extLst>
          </p:cNvPr>
          <p:cNvSpPr txBox="1"/>
          <p:nvPr/>
        </p:nvSpPr>
        <p:spPr>
          <a:xfrm>
            <a:off x="5981113" y="902821"/>
            <a:ext cx="562708" cy="1015663"/>
          </a:xfrm>
          <a:prstGeom prst="rect">
            <a:avLst/>
          </a:prstGeom>
          <a:noFill/>
        </p:spPr>
        <p:txBody>
          <a:bodyPr wrap="square" rtlCol="0">
            <a:spAutoFit/>
          </a:bodyPr>
          <a:lstStyle/>
          <a:p>
            <a:r>
              <a:rPr lang="en-GB" sz="6000" dirty="0">
                <a:solidFill>
                  <a:srgbClr val="FF0000"/>
                </a:solidFill>
                <a:latin typeface="Comic Sans MS" panose="030F0702030302020204" pitchFamily="66" charset="0"/>
              </a:rPr>
              <a:t>1</a:t>
            </a:r>
          </a:p>
        </p:txBody>
      </p:sp>
      <p:sp>
        <p:nvSpPr>
          <p:cNvPr id="11" name="Speech Bubble: Oval 10">
            <a:extLst>
              <a:ext uri="{FF2B5EF4-FFF2-40B4-BE49-F238E27FC236}">
                <a16:creationId xmlns:a16="http://schemas.microsoft.com/office/drawing/2014/main" id="{9CCC9FFF-4706-48C6-85A8-A85CA07FCA80}"/>
              </a:ext>
            </a:extLst>
          </p:cNvPr>
          <p:cNvSpPr/>
          <p:nvPr/>
        </p:nvSpPr>
        <p:spPr>
          <a:xfrm flipH="1">
            <a:off x="177528" y="482450"/>
            <a:ext cx="3118341" cy="2598374"/>
          </a:xfrm>
          <a:prstGeom prst="wedgeEllipseCallout">
            <a:avLst>
              <a:gd name="adj1" fmla="val -136830"/>
              <a:gd name="adj2" fmla="val -16362"/>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itle 1">
            <a:extLst>
              <a:ext uri="{FF2B5EF4-FFF2-40B4-BE49-F238E27FC236}">
                <a16:creationId xmlns:a16="http://schemas.microsoft.com/office/drawing/2014/main" id="{86E44B3B-5C84-4A6F-9803-723DB809FEA8}"/>
              </a:ext>
            </a:extLst>
          </p:cNvPr>
          <p:cNvSpPr txBox="1">
            <a:spLocks/>
          </p:cNvSpPr>
          <p:nvPr/>
        </p:nvSpPr>
        <p:spPr>
          <a:xfrm>
            <a:off x="385356" y="318622"/>
            <a:ext cx="3118342" cy="2862321"/>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10000"/>
              </a:lnSpc>
            </a:pPr>
            <a:r>
              <a:rPr lang="en-GB" sz="2400" cap="none" dirty="0">
                <a:solidFill>
                  <a:schemeClr val="accent6"/>
                </a:solidFill>
                <a:latin typeface="Comic Sans MS" panose="030F0702030302020204" pitchFamily="66" charset="0"/>
              </a:rPr>
              <a:t>Remember to add the extra ten.</a:t>
            </a:r>
          </a:p>
        </p:txBody>
      </p:sp>
    </p:spTree>
    <p:extLst>
      <p:ext uri="{BB962C8B-B14F-4D97-AF65-F5344CB8AC3E}">
        <p14:creationId xmlns:p14="http://schemas.microsoft.com/office/powerpoint/2010/main" val="749514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18241-27AA-4097-B8D4-4B7341F40E75}"/>
              </a:ext>
            </a:extLst>
          </p:cNvPr>
          <p:cNvSpPr>
            <a:spLocks noGrp="1"/>
          </p:cNvSpPr>
          <p:nvPr>
            <p:ph type="title"/>
          </p:nvPr>
        </p:nvSpPr>
        <p:spPr/>
        <p:txBody>
          <a:bodyPr/>
          <a:lstStyle/>
          <a:p>
            <a:r>
              <a:rPr lang="en-GB" cap="none" dirty="0">
                <a:latin typeface="Comic Sans MS" panose="030F0702030302020204" pitchFamily="66" charset="0"/>
              </a:rPr>
              <a:t>Let’s try one more…</a:t>
            </a:r>
          </a:p>
        </p:txBody>
      </p:sp>
    </p:spTree>
    <p:extLst>
      <p:ext uri="{BB962C8B-B14F-4D97-AF65-F5344CB8AC3E}">
        <p14:creationId xmlns:p14="http://schemas.microsoft.com/office/powerpoint/2010/main" val="1772397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6F0-3402-48FE-BE3C-7911D81B34D8}"/>
              </a:ext>
            </a:extLst>
          </p:cNvPr>
          <p:cNvSpPr>
            <a:spLocks noGrp="1"/>
          </p:cNvSpPr>
          <p:nvPr>
            <p:ph type="title"/>
          </p:nvPr>
        </p:nvSpPr>
        <p:spPr>
          <a:xfrm>
            <a:off x="1109343" y="356185"/>
            <a:ext cx="9784080" cy="1508760"/>
          </a:xfrm>
        </p:spPr>
        <p:txBody>
          <a:bodyPr>
            <a:normAutofit/>
          </a:bodyPr>
          <a:lstStyle/>
          <a:p>
            <a:r>
              <a:rPr lang="en-GB" sz="4800" dirty="0">
                <a:latin typeface="Comic Sans MS" panose="030F0702030302020204" pitchFamily="66" charset="0"/>
              </a:rPr>
              <a:t>5175 + 3248 = </a:t>
            </a:r>
          </a:p>
        </p:txBody>
      </p:sp>
      <p:graphicFrame>
        <p:nvGraphicFramePr>
          <p:cNvPr id="4" name="Table 4">
            <a:extLst>
              <a:ext uri="{FF2B5EF4-FFF2-40B4-BE49-F238E27FC236}">
                <a16:creationId xmlns:a16="http://schemas.microsoft.com/office/drawing/2014/main" id="{21216E6C-ECA8-4B2B-B4FD-0C0E6FBB1487}"/>
              </a:ext>
            </a:extLst>
          </p:cNvPr>
          <p:cNvGraphicFramePr>
            <a:graphicFrameLocks noGrp="1"/>
          </p:cNvGraphicFramePr>
          <p:nvPr>
            <p:ph idx="1"/>
          </p:nvPr>
        </p:nvGraphicFramePr>
        <p:xfrm>
          <a:off x="465745" y="1864945"/>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6" name="Oval 5">
            <a:extLst>
              <a:ext uri="{FF2B5EF4-FFF2-40B4-BE49-F238E27FC236}">
                <a16:creationId xmlns:a16="http://schemas.microsoft.com/office/drawing/2014/main" id="{BAA57705-55F6-4D92-A655-9C8F356588BB}"/>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92E2C0D9-3B07-4A25-967D-06C8AD88FCD3}"/>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E8119C0-EB30-413F-8000-6094B2FBD2BC}"/>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BA86CEF5-D1DE-48AC-8E26-A0C6DB8FD98C}"/>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2D14DADF-A824-497C-B277-D3439BC79523}"/>
              </a:ext>
            </a:extLst>
          </p:cNvPr>
          <p:cNvSpPr/>
          <p:nvPr/>
        </p:nvSpPr>
        <p:spPr>
          <a:xfrm>
            <a:off x="741368" y="432532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6268B8-9D22-4361-88B1-DEB94173BBA1}"/>
              </a:ext>
            </a:extLst>
          </p:cNvPr>
          <p:cNvSpPr/>
          <p:nvPr/>
        </p:nvSpPr>
        <p:spPr>
          <a:xfrm>
            <a:off x="3516633" y="289059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69423474-97BF-4C52-B446-6A59AC09EFD0}"/>
              </a:ext>
            </a:extLst>
          </p:cNvPr>
          <p:cNvSpPr/>
          <p:nvPr/>
        </p:nvSpPr>
        <p:spPr>
          <a:xfrm>
            <a:off x="3522959" y="4232967"/>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A2E8BB8-B3CE-4B2B-A09C-BED25EC2F415}"/>
              </a:ext>
            </a:extLst>
          </p:cNvPr>
          <p:cNvSpPr/>
          <p:nvPr/>
        </p:nvSpPr>
        <p:spPr>
          <a:xfrm>
            <a:off x="4043505" y="423296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765D1C54-3040-49A6-BDD9-B41E1274AD4C}"/>
              </a:ext>
            </a:extLst>
          </p:cNvPr>
          <p:cNvSpPr/>
          <p:nvPr/>
        </p:nvSpPr>
        <p:spPr>
          <a:xfrm>
            <a:off x="6389952"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D34785D0-E387-45B9-9792-9038CE11A6A0}"/>
              </a:ext>
            </a:extLst>
          </p:cNvPr>
          <p:cNvSpPr/>
          <p:nvPr/>
        </p:nvSpPr>
        <p:spPr>
          <a:xfrm>
            <a:off x="6869338" y="43253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E34C24B-1A37-447A-BC04-B70080BE9501}"/>
              </a:ext>
            </a:extLst>
          </p:cNvPr>
          <p:cNvSpPr/>
          <p:nvPr/>
        </p:nvSpPr>
        <p:spPr>
          <a:xfrm>
            <a:off x="7387830" y="434636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212D0257-966A-457C-B862-324A8DCE4468}"/>
              </a:ext>
            </a:extLst>
          </p:cNvPr>
          <p:cNvSpPr/>
          <p:nvPr/>
        </p:nvSpPr>
        <p:spPr>
          <a:xfrm>
            <a:off x="6373469" y="432532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7758B72B-D01B-4A7F-AC2D-D5122E2DA78F}"/>
              </a:ext>
            </a:extLst>
          </p:cNvPr>
          <p:cNvSpPr/>
          <p:nvPr/>
        </p:nvSpPr>
        <p:spPr>
          <a:xfrm>
            <a:off x="9083460" y="279809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F5EC54CF-B1B3-4116-8797-A09F5C244715}"/>
              </a:ext>
            </a:extLst>
          </p:cNvPr>
          <p:cNvSpPr/>
          <p:nvPr/>
        </p:nvSpPr>
        <p:spPr>
          <a:xfrm>
            <a:off x="9622962" y="279074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78DFA597-716A-41B9-BE88-C008C209A459}"/>
              </a:ext>
            </a:extLst>
          </p:cNvPr>
          <p:cNvSpPr/>
          <p:nvPr/>
        </p:nvSpPr>
        <p:spPr>
          <a:xfrm>
            <a:off x="10144363" y="280418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06E372E0-1080-4D25-A2DA-21E280F0EA78}"/>
              </a:ext>
            </a:extLst>
          </p:cNvPr>
          <p:cNvSpPr/>
          <p:nvPr/>
        </p:nvSpPr>
        <p:spPr>
          <a:xfrm>
            <a:off x="10600811" y="279074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F17F590-AFD6-4070-87FD-55EB40ED162E}"/>
              </a:ext>
            </a:extLst>
          </p:cNvPr>
          <p:cNvSpPr/>
          <p:nvPr/>
        </p:nvSpPr>
        <p:spPr>
          <a:xfrm>
            <a:off x="11101873" y="279074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itle 1">
            <a:extLst>
              <a:ext uri="{FF2B5EF4-FFF2-40B4-BE49-F238E27FC236}">
                <a16:creationId xmlns:a16="http://schemas.microsoft.com/office/drawing/2014/main" id="{E7EBA97B-6D10-4154-8FCE-F2F96070A6B1}"/>
              </a:ext>
            </a:extLst>
          </p:cNvPr>
          <p:cNvSpPr txBox="1">
            <a:spLocks/>
          </p:cNvSpPr>
          <p:nvPr/>
        </p:nvSpPr>
        <p:spPr>
          <a:xfrm>
            <a:off x="402773" y="531741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600" cap="none" dirty="0">
                <a:solidFill>
                  <a:schemeClr val="tx1"/>
                </a:solidFill>
                <a:latin typeface="Comic Sans MS" panose="030F0702030302020204" pitchFamily="66" charset="0"/>
              </a:rPr>
              <a:t>Create a place value chart and use concrete materials or drawings to represent each number. </a:t>
            </a:r>
          </a:p>
        </p:txBody>
      </p:sp>
      <p:sp>
        <p:nvSpPr>
          <p:cNvPr id="49" name="Oval 48">
            <a:extLst>
              <a:ext uri="{FF2B5EF4-FFF2-40B4-BE49-F238E27FC236}">
                <a16:creationId xmlns:a16="http://schemas.microsoft.com/office/drawing/2014/main" id="{0B8A0E49-8A91-43CA-8C30-9BFE47C93FEC}"/>
              </a:ext>
            </a:extLst>
          </p:cNvPr>
          <p:cNvSpPr/>
          <p:nvPr/>
        </p:nvSpPr>
        <p:spPr>
          <a:xfrm>
            <a:off x="9083460" y="440138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773614B2-0E4A-4F93-AC5A-32FDA55256AB}"/>
              </a:ext>
            </a:extLst>
          </p:cNvPr>
          <p:cNvSpPr/>
          <p:nvPr/>
        </p:nvSpPr>
        <p:spPr>
          <a:xfrm>
            <a:off x="9564281" y="440138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AC32FE7F-D691-4B95-BDED-370B93BD412C}"/>
              </a:ext>
            </a:extLst>
          </p:cNvPr>
          <p:cNvSpPr/>
          <p:nvPr/>
        </p:nvSpPr>
        <p:spPr>
          <a:xfrm>
            <a:off x="10062210" y="4443584"/>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2650F372-0B4F-4264-BBEA-6C34FA2DC063}"/>
              </a:ext>
            </a:extLst>
          </p:cNvPr>
          <p:cNvSpPr/>
          <p:nvPr/>
        </p:nvSpPr>
        <p:spPr>
          <a:xfrm>
            <a:off x="10561669" y="441266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F5F55C0B-54A4-4CB5-82F2-B699790BB9C8}"/>
              </a:ext>
            </a:extLst>
          </p:cNvPr>
          <p:cNvSpPr/>
          <p:nvPr/>
        </p:nvSpPr>
        <p:spPr>
          <a:xfrm>
            <a:off x="11041725" y="4412665"/>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5FEE52FE-B5A4-4B91-9E22-3EE97C6CBD95}"/>
              </a:ext>
            </a:extLst>
          </p:cNvPr>
          <p:cNvSpPr/>
          <p:nvPr/>
        </p:nvSpPr>
        <p:spPr>
          <a:xfrm>
            <a:off x="10095905" y="489857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B624C9FC-7C8B-4FB0-A185-C3613DD2778B}"/>
              </a:ext>
            </a:extLst>
          </p:cNvPr>
          <p:cNvSpPr/>
          <p:nvPr/>
        </p:nvSpPr>
        <p:spPr>
          <a:xfrm>
            <a:off x="9564281" y="489857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B4688870-0428-4511-81F1-2A7B874294F7}"/>
              </a:ext>
            </a:extLst>
          </p:cNvPr>
          <p:cNvSpPr/>
          <p:nvPr/>
        </p:nvSpPr>
        <p:spPr>
          <a:xfrm>
            <a:off x="9083460" y="487560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15A04158-1BDE-4405-A346-1A20810B42B1}"/>
              </a:ext>
            </a:extLst>
          </p:cNvPr>
          <p:cNvSpPr/>
          <p:nvPr/>
        </p:nvSpPr>
        <p:spPr>
          <a:xfrm>
            <a:off x="1222189" y="434636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868E2A6D-15D1-440C-9D9E-F4A794D423F5}"/>
              </a:ext>
            </a:extLst>
          </p:cNvPr>
          <p:cNvSpPr/>
          <p:nvPr/>
        </p:nvSpPr>
        <p:spPr>
          <a:xfrm>
            <a:off x="6846400" y="2804905"/>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409747A5-BA48-4AAB-A4CC-8510CC355420}"/>
              </a:ext>
            </a:extLst>
          </p:cNvPr>
          <p:cNvSpPr/>
          <p:nvPr/>
        </p:nvSpPr>
        <p:spPr>
          <a:xfrm>
            <a:off x="7302848"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980FCC29-C1D8-48E2-86AA-2BCBDE16979B}"/>
              </a:ext>
            </a:extLst>
          </p:cNvPr>
          <p:cNvSpPr/>
          <p:nvPr/>
        </p:nvSpPr>
        <p:spPr>
          <a:xfrm>
            <a:off x="7774983" y="279074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8C27B229-BAA8-4ACA-985B-49ACD918BDC3}"/>
              </a:ext>
            </a:extLst>
          </p:cNvPr>
          <p:cNvSpPr/>
          <p:nvPr/>
        </p:nvSpPr>
        <p:spPr>
          <a:xfrm>
            <a:off x="8255373"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50F2093A-0C04-4E43-B354-B6AECE0DC040}"/>
              </a:ext>
            </a:extLst>
          </p:cNvPr>
          <p:cNvSpPr/>
          <p:nvPr/>
        </p:nvSpPr>
        <p:spPr>
          <a:xfrm>
            <a:off x="6389952" y="3390233"/>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B2F181C6-D182-46D2-88A3-3E0AC5FCEC97}"/>
              </a:ext>
            </a:extLst>
          </p:cNvPr>
          <p:cNvSpPr/>
          <p:nvPr/>
        </p:nvSpPr>
        <p:spPr>
          <a:xfrm>
            <a:off x="6869338" y="3395003"/>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E3F7FC14-EA35-42D7-A74F-3A57E1B900C1}"/>
              </a:ext>
            </a:extLst>
          </p:cNvPr>
          <p:cNvSpPr/>
          <p:nvPr/>
        </p:nvSpPr>
        <p:spPr>
          <a:xfrm>
            <a:off x="7875506" y="4343304"/>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67E4EAEB-E315-48A3-8DAB-6C986E3596CB}"/>
              </a:ext>
            </a:extLst>
          </p:cNvPr>
          <p:cNvSpPr/>
          <p:nvPr/>
        </p:nvSpPr>
        <p:spPr>
          <a:xfrm>
            <a:off x="2708439" y="280490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89E3E899-DCBA-47D9-808D-4819B25F65B3}"/>
              </a:ext>
            </a:extLst>
          </p:cNvPr>
          <p:cNvSpPr/>
          <p:nvPr/>
        </p:nvSpPr>
        <p:spPr>
          <a:xfrm>
            <a:off x="1755729" y="432532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0853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6F0-3402-48FE-BE3C-7911D81B34D8}"/>
              </a:ext>
            </a:extLst>
          </p:cNvPr>
          <p:cNvSpPr>
            <a:spLocks noGrp="1"/>
          </p:cNvSpPr>
          <p:nvPr>
            <p:ph type="title"/>
          </p:nvPr>
        </p:nvSpPr>
        <p:spPr>
          <a:xfrm>
            <a:off x="1109343" y="356185"/>
            <a:ext cx="9784080" cy="1508760"/>
          </a:xfrm>
        </p:spPr>
        <p:txBody>
          <a:bodyPr>
            <a:normAutofit/>
          </a:bodyPr>
          <a:lstStyle/>
          <a:p>
            <a:r>
              <a:rPr lang="en-GB" sz="4800" dirty="0">
                <a:latin typeface="Comic Sans MS" panose="030F0702030302020204" pitchFamily="66" charset="0"/>
              </a:rPr>
              <a:t>5175 + 3248 = </a:t>
            </a:r>
          </a:p>
        </p:txBody>
      </p:sp>
      <p:graphicFrame>
        <p:nvGraphicFramePr>
          <p:cNvPr id="4" name="Table 4">
            <a:extLst>
              <a:ext uri="{FF2B5EF4-FFF2-40B4-BE49-F238E27FC236}">
                <a16:creationId xmlns:a16="http://schemas.microsoft.com/office/drawing/2014/main" id="{21216E6C-ECA8-4B2B-B4FD-0C0E6FBB1487}"/>
              </a:ext>
            </a:extLst>
          </p:cNvPr>
          <p:cNvGraphicFramePr>
            <a:graphicFrameLocks noGrp="1"/>
          </p:cNvGraphicFramePr>
          <p:nvPr>
            <p:ph idx="1"/>
          </p:nvPr>
        </p:nvGraphicFramePr>
        <p:xfrm>
          <a:off x="465745" y="1864945"/>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6" name="Oval 5">
            <a:extLst>
              <a:ext uri="{FF2B5EF4-FFF2-40B4-BE49-F238E27FC236}">
                <a16:creationId xmlns:a16="http://schemas.microsoft.com/office/drawing/2014/main" id="{BAA57705-55F6-4D92-A655-9C8F356588BB}"/>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92E2C0D9-3B07-4A25-967D-06C8AD88FCD3}"/>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E8119C0-EB30-413F-8000-6094B2FBD2BC}"/>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BA86CEF5-D1DE-48AC-8E26-A0C6DB8FD98C}"/>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2D14DADF-A824-497C-B277-D3439BC79523}"/>
              </a:ext>
            </a:extLst>
          </p:cNvPr>
          <p:cNvSpPr/>
          <p:nvPr/>
        </p:nvSpPr>
        <p:spPr>
          <a:xfrm>
            <a:off x="741368" y="432532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6268B8-9D22-4361-88B1-DEB94173BBA1}"/>
              </a:ext>
            </a:extLst>
          </p:cNvPr>
          <p:cNvSpPr/>
          <p:nvPr/>
        </p:nvSpPr>
        <p:spPr>
          <a:xfrm>
            <a:off x="3516633" y="289059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69423474-97BF-4C52-B446-6A59AC09EFD0}"/>
              </a:ext>
            </a:extLst>
          </p:cNvPr>
          <p:cNvSpPr/>
          <p:nvPr/>
        </p:nvSpPr>
        <p:spPr>
          <a:xfrm>
            <a:off x="3522959" y="4232967"/>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A2E8BB8-B3CE-4B2B-A09C-BED25EC2F415}"/>
              </a:ext>
            </a:extLst>
          </p:cNvPr>
          <p:cNvSpPr/>
          <p:nvPr/>
        </p:nvSpPr>
        <p:spPr>
          <a:xfrm>
            <a:off x="4043505" y="423296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765D1C54-3040-49A6-BDD9-B41E1274AD4C}"/>
              </a:ext>
            </a:extLst>
          </p:cNvPr>
          <p:cNvSpPr/>
          <p:nvPr/>
        </p:nvSpPr>
        <p:spPr>
          <a:xfrm>
            <a:off x="6389952"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D34785D0-E387-45B9-9792-9038CE11A6A0}"/>
              </a:ext>
            </a:extLst>
          </p:cNvPr>
          <p:cNvSpPr/>
          <p:nvPr/>
        </p:nvSpPr>
        <p:spPr>
          <a:xfrm>
            <a:off x="6869338" y="43253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E34C24B-1A37-447A-BC04-B70080BE9501}"/>
              </a:ext>
            </a:extLst>
          </p:cNvPr>
          <p:cNvSpPr/>
          <p:nvPr/>
        </p:nvSpPr>
        <p:spPr>
          <a:xfrm>
            <a:off x="7387830" y="434636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212D0257-966A-457C-B862-324A8DCE4468}"/>
              </a:ext>
            </a:extLst>
          </p:cNvPr>
          <p:cNvSpPr/>
          <p:nvPr/>
        </p:nvSpPr>
        <p:spPr>
          <a:xfrm>
            <a:off x="6373469" y="432532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7758B72B-D01B-4A7F-AC2D-D5122E2DA78F}"/>
              </a:ext>
            </a:extLst>
          </p:cNvPr>
          <p:cNvSpPr/>
          <p:nvPr/>
        </p:nvSpPr>
        <p:spPr>
          <a:xfrm>
            <a:off x="9083460" y="279809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F5EC54CF-B1B3-4116-8797-A09F5C244715}"/>
              </a:ext>
            </a:extLst>
          </p:cNvPr>
          <p:cNvSpPr/>
          <p:nvPr/>
        </p:nvSpPr>
        <p:spPr>
          <a:xfrm>
            <a:off x="9622962" y="279074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78DFA597-716A-41B9-BE88-C008C209A459}"/>
              </a:ext>
            </a:extLst>
          </p:cNvPr>
          <p:cNvSpPr/>
          <p:nvPr/>
        </p:nvSpPr>
        <p:spPr>
          <a:xfrm>
            <a:off x="10144363" y="280418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06E372E0-1080-4D25-A2DA-21E280F0EA78}"/>
              </a:ext>
            </a:extLst>
          </p:cNvPr>
          <p:cNvSpPr/>
          <p:nvPr/>
        </p:nvSpPr>
        <p:spPr>
          <a:xfrm>
            <a:off x="11108350" y="4899634"/>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F17F590-AFD6-4070-87FD-55EB40ED162E}"/>
              </a:ext>
            </a:extLst>
          </p:cNvPr>
          <p:cNvSpPr/>
          <p:nvPr/>
        </p:nvSpPr>
        <p:spPr>
          <a:xfrm>
            <a:off x="10576726" y="489857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0B8A0E49-8A91-43CA-8C30-9BFE47C93FEC}"/>
              </a:ext>
            </a:extLst>
          </p:cNvPr>
          <p:cNvSpPr/>
          <p:nvPr/>
        </p:nvSpPr>
        <p:spPr>
          <a:xfrm>
            <a:off x="9083460" y="440138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773614B2-0E4A-4F93-AC5A-32FDA55256AB}"/>
              </a:ext>
            </a:extLst>
          </p:cNvPr>
          <p:cNvSpPr/>
          <p:nvPr/>
        </p:nvSpPr>
        <p:spPr>
          <a:xfrm>
            <a:off x="9564281" y="440138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AC32FE7F-D691-4B95-BDED-370B93BD412C}"/>
              </a:ext>
            </a:extLst>
          </p:cNvPr>
          <p:cNvSpPr/>
          <p:nvPr/>
        </p:nvSpPr>
        <p:spPr>
          <a:xfrm>
            <a:off x="10062210" y="4443584"/>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2650F372-0B4F-4264-BBEA-6C34FA2DC063}"/>
              </a:ext>
            </a:extLst>
          </p:cNvPr>
          <p:cNvSpPr/>
          <p:nvPr/>
        </p:nvSpPr>
        <p:spPr>
          <a:xfrm>
            <a:off x="10561669" y="441266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F5F55C0B-54A4-4CB5-82F2-B699790BB9C8}"/>
              </a:ext>
            </a:extLst>
          </p:cNvPr>
          <p:cNvSpPr/>
          <p:nvPr/>
        </p:nvSpPr>
        <p:spPr>
          <a:xfrm>
            <a:off x="11041725" y="4412665"/>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5FEE52FE-B5A4-4B91-9E22-3EE97C6CBD95}"/>
              </a:ext>
            </a:extLst>
          </p:cNvPr>
          <p:cNvSpPr/>
          <p:nvPr/>
        </p:nvSpPr>
        <p:spPr>
          <a:xfrm>
            <a:off x="10095905" y="489857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B624C9FC-7C8B-4FB0-A185-C3613DD2778B}"/>
              </a:ext>
            </a:extLst>
          </p:cNvPr>
          <p:cNvSpPr/>
          <p:nvPr/>
        </p:nvSpPr>
        <p:spPr>
          <a:xfrm>
            <a:off x="9564281" y="489857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B4688870-0428-4511-81F1-2A7B874294F7}"/>
              </a:ext>
            </a:extLst>
          </p:cNvPr>
          <p:cNvSpPr/>
          <p:nvPr/>
        </p:nvSpPr>
        <p:spPr>
          <a:xfrm>
            <a:off x="9083460" y="487560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15A04158-1BDE-4405-A346-1A20810B42B1}"/>
              </a:ext>
            </a:extLst>
          </p:cNvPr>
          <p:cNvSpPr/>
          <p:nvPr/>
        </p:nvSpPr>
        <p:spPr>
          <a:xfrm>
            <a:off x="1222189" y="434636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868E2A6D-15D1-440C-9D9E-F4A794D423F5}"/>
              </a:ext>
            </a:extLst>
          </p:cNvPr>
          <p:cNvSpPr/>
          <p:nvPr/>
        </p:nvSpPr>
        <p:spPr>
          <a:xfrm>
            <a:off x="6846400" y="2804905"/>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409747A5-BA48-4AAB-A4CC-8510CC355420}"/>
              </a:ext>
            </a:extLst>
          </p:cNvPr>
          <p:cNvSpPr/>
          <p:nvPr/>
        </p:nvSpPr>
        <p:spPr>
          <a:xfrm>
            <a:off x="7302848"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980FCC29-C1D8-48E2-86AA-2BCBDE16979B}"/>
              </a:ext>
            </a:extLst>
          </p:cNvPr>
          <p:cNvSpPr/>
          <p:nvPr/>
        </p:nvSpPr>
        <p:spPr>
          <a:xfrm>
            <a:off x="7774983" y="279074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8C27B229-BAA8-4ACA-985B-49ACD918BDC3}"/>
              </a:ext>
            </a:extLst>
          </p:cNvPr>
          <p:cNvSpPr/>
          <p:nvPr/>
        </p:nvSpPr>
        <p:spPr>
          <a:xfrm>
            <a:off x="8255373"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50F2093A-0C04-4E43-B354-B6AECE0DC040}"/>
              </a:ext>
            </a:extLst>
          </p:cNvPr>
          <p:cNvSpPr/>
          <p:nvPr/>
        </p:nvSpPr>
        <p:spPr>
          <a:xfrm>
            <a:off x="6389952" y="3390233"/>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B2F181C6-D182-46D2-88A3-3E0AC5FCEC97}"/>
              </a:ext>
            </a:extLst>
          </p:cNvPr>
          <p:cNvSpPr/>
          <p:nvPr/>
        </p:nvSpPr>
        <p:spPr>
          <a:xfrm>
            <a:off x="6869338" y="3395003"/>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E3F7FC14-EA35-42D7-A74F-3A57E1B900C1}"/>
              </a:ext>
            </a:extLst>
          </p:cNvPr>
          <p:cNvSpPr/>
          <p:nvPr/>
        </p:nvSpPr>
        <p:spPr>
          <a:xfrm>
            <a:off x="7875506" y="4343304"/>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67E4EAEB-E315-48A3-8DAB-6C986E3596CB}"/>
              </a:ext>
            </a:extLst>
          </p:cNvPr>
          <p:cNvSpPr/>
          <p:nvPr/>
        </p:nvSpPr>
        <p:spPr>
          <a:xfrm>
            <a:off x="2708439" y="280490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89E3E899-DCBA-47D9-808D-4819B25F65B3}"/>
              </a:ext>
            </a:extLst>
          </p:cNvPr>
          <p:cNvSpPr/>
          <p:nvPr/>
        </p:nvSpPr>
        <p:spPr>
          <a:xfrm>
            <a:off x="1755729" y="432532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B381C334-56E6-4B67-A47D-34E4F98CA435}"/>
              </a:ext>
            </a:extLst>
          </p:cNvPr>
          <p:cNvSpPr/>
          <p:nvPr/>
        </p:nvSpPr>
        <p:spPr>
          <a:xfrm>
            <a:off x="609223" y="5557535"/>
            <a:ext cx="10824404" cy="954107"/>
          </a:xfrm>
          <a:prstGeom prst="rect">
            <a:avLst/>
          </a:prstGeom>
        </p:spPr>
        <p:txBody>
          <a:bodyPr wrap="square">
            <a:spAutoFit/>
          </a:bodyPr>
          <a:lstStyle/>
          <a:p>
            <a:pPr algn="just"/>
            <a:r>
              <a:rPr lang="en-GB" sz="2800" dirty="0">
                <a:latin typeface="Comic Sans MS" panose="030F0702030302020204" pitchFamily="66" charset="0"/>
              </a:rPr>
              <a:t>There are more than 10 ones in the ones column, we need to </a:t>
            </a:r>
            <a:r>
              <a:rPr lang="en-GB" sz="2800" b="1" dirty="0">
                <a:latin typeface="Comic Sans MS" panose="030F0702030302020204" pitchFamily="66" charset="0"/>
              </a:rPr>
              <a:t>rename</a:t>
            </a:r>
            <a:r>
              <a:rPr lang="en-GB" sz="2800" b="1" i="1" dirty="0">
                <a:latin typeface="Comic Sans MS" panose="030F0702030302020204" pitchFamily="66" charset="0"/>
              </a:rPr>
              <a:t> </a:t>
            </a:r>
            <a:r>
              <a:rPr lang="en-GB" sz="2800" dirty="0">
                <a:latin typeface="Comic Sans MS" panose="030F0702030302020204" pitchFamily="66" charset="0"/>
              </a:rPr>
              <a:t>these as 1 ten. Remember 10 ones = 1 ten. </a:t>
            </a:r>
          </a:p>
        </p:txBody>
      </p:sp>
    </p:spTree>
    <p:extLst>
      <p:ext uri="{BB962C8B-B14F-4D97-AF65-F5344CB8AC3E}">
        <p14:creationId xmlns:p14="http://schemas.microsoft.com/office/powerpoint/2010/main" val="269886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6F0-3402-48FE-BE3C-7911D81B34D8}"/>
              </a:ext>
            </a:extLst>
          </p:cNvPr>
          <p:cNvSpPr>
            <a:spLocks noGrp="1"/>
          </p:cNvSpPr>
          <p:nvPr>
            <p:ph type="title"/>
          </p:nvPr>
        </p:nvSpPr>
        <p:spPr>
          <a:xfrm>
            <a:off x="1109343" y="356185"/>
            <a:ext cx="9784080" cy="1508760"/>
          </a:xfrm>
        </p:spPr>
        <p:txBody>
          <a:bodyPr>
            <a:normAutofit/>
          </a:bodyPr>
          <a:lstStyle/>
          <a:p>
            <a:r>
              <a:rPr lang="en-GB" sz="4800" dirty="0">
                <a:latin typeface="Comic Sans MS" panose="030F0702030302020204" pitchFamily="66" charset="0"/>
              </a:rPr>
              <a:t>5181 + 3716 = </a:t>
            </a:r>
          </a:p>
        </p:txBody>
      </p:sp>
      <p:graphicFrame>
        <p:nvGraphicFramePr>
          <p:cNvPr id="4" name="Table 4">
            <a:extLst>
              <a:ext uri="{FF2B5EF4-FFF2-40B4-BE49-F238E27FC236}">
                <a16:creationId xmlns:a16="http://schemas.microsoft.com/office/drawing/2014/main" id="{21216E6C-ECA8-4B2B-B4FD-0C0E6FBB1487}"/>
              </a:ext>
            </a:extLst>
          </p:cNvPr>
          <p:cNvGraphicFramePr>
            <a:graphicFrameLocks noGrp="1"/>
          </p:cNvGraphicFramePr>
          <p:nvPr>
            <p:ph idx="1"/>
            <p:extLst>
              <p:ext uri="{D42A27DB-BD31-4B8C-83A1-F6EECF244321}">
                <p14:modId xmlns:p14="http://schemas.microsoft.com/office/powerpoint/2010/main" val="4179282367"/>
              </p:ext>
            </p:extLst>
          </p:nvPr>
        </p:nvGraphicFramePr>
        <p:xfrm>
          <a:off x="465745" y="1864945"/>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6" name="Oval 5">
            <a:extLst>
              <a:ext uri="{FF2B5EF4-FFF2-40B4-BE49-F238E27FC236}">
                <a16:creationId xmlns:a16="http://schemas.microsoft.com/office/drawing/2014/main" id="{BAA57705-55F6-4D92-A655-9C8F356588BB}"/>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92E2C0D9-3B07-4A25-967D-06C8AD88FCD3}"/>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E8119C0-EB30-413F-8000-6094B2FBD2BC}"/>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Oval 8">
            <a:extLst>
              <a:ext uri="{FF2B5EF4-FFF2-40B4-BE49-F238E27FC236}">
                <a16:creationId xmlns:a16="http://schemas.microsoft.com/office/drawing/2014/main" id="{5C574853-CAF6-4025-879E-79BAC0A58C17}"/>
              </a:ext>
            </a:extLst>
          </p:cNvPr>
          <p:cNvSpPr/>
          <p:nvPr/>
        </p:nvSpPr>
        <p:spPr>
          <a:xfrm>
            <a:off x="2678000"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BA86CEF5-D1DE-48AC-8E26-A0C6DB8FD98C}"/>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2D14DADF-A824-497C-B277-D3439BC79523}"/>
              </a:ext>
            </a:extLst>
          </p:cNvPr>
          <p:cNvSpPr/>
          <p:nvPr/>
        </p:nvSpPr>
        <p:spPr>
          <a:xfrm>
            <a:off x="742133" y="432972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a:extLst>
              <a:ext uri="{FF2B5EF4-FFF2-40B4-BE49-F238E27FC236}">
                <a16:creationId xmlns:a16="http://schemas.microsoft.com/office/drawing/2014/main" id="{64433AE3-5AE9-42CB-AE94-F9EFB034832C}"/>
              </a:ext>
            </a:extLst>
          </p:cNvPr>
          <p:cNvSpPr/>
          <p:nvPr/>
        </p:nvSpPr>
        <p:spPr>
          <a:xfrm>
            <a:off x="1875541" y="432972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a:extLst>
              <a:ext uri="{FF2B5EF4-FFF2-40B4-BE49-F238E27FC236}">
                <a16:creationId xmlns:a16="http://schemas.microsoft.com/office/drawing/2014/main" id="{0D99612C-1492-48C3-A359-6F455B816B82}"/>
              </a:ext>
            </a:extLst>
          </p:cNvPr>
          <p:cNvSpPr/>
          <p:nvPr/>
        </p:nvSpPr>
        <p:spPr>
          <a:xfrm>
            <a:off x="1308837" y="432972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6268B8-9D22-4361-88B1-DEB94173BBA1}"/>
              </a:ext>
            </a:extLst>
          </p:cNvPr>
          <p:cNvSpPr/>
          <p:nvPr/>
        </p:nvSpPr>
        <p:spPr>
          <a:xfrm>
            <a:off x="3618874" y="2794297"/>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F256B28-E636-44AD-B667-3859585ACA70}"/>
              </a:ext>
            </a:extLst>
          </p:cNvPr>
          <p:cNvSpPr/>
          <p:nvPr/>
        </p:nvSpPr>
        <p:spPr>
          <a:xfrm>
            <a:off x="3476656" y="4879390"/>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20B587AE-BC3E-468B-84D0-538EAD8421D2}"/>
              </a:ext>
            </a:extLst>
          </p:cNvPr>
          <p:cNvSpPr/>
          <p:nvPr/>
        </p:nvSpPr>
        <p:spPr>
          <a:xfrm>
            <a:off x="5478598" y="4325322"/>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2D38BD78-8C73-4C00-B38D-206129E4AFA9}"/>
              </a:ext>
            </a:extLst>
          </p:cNvPr>
          <p:cNvSpPr/>
          <p:nvPr/>
        </p:nvSpPr>
        <p:spPr>
          <a:xfrm>
            <a:off x="4963059" y="4325322"/>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69423474-97BF-4C52-B446-6A59AC09EFD0}"/>
              </a:ext>
            </a:extLst>
          </p:cNvPr>
          <p:cNvSpPr/>
          <p:nvPr/>
        </p:nvSpPr>
        <p:spPr>
          <a:xfrm>
            <a:off x="4001417" y="4325322"/>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2085F4E3-52B2-4E45-BA74-6979279B28B0}"/>
              </a:ext>
            </a:extLst>
          </p:cNvPr>
          <p:cNvSpPr/>
          <p:nvPr/>
        </p:nvSpPr>
        <p:spPr>
          <a:xfrm>
            <a:off x="3476656" y="4325322"/>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A2E8BB8-B3CE-4B2B-A09C-BED25EC2F415}"/>
              </a:ext>
            </a:extLst>
          </p:cNvPr>
          <p:cNvSpPr/>
          <p:nvPr/>
        </p:nvSpPr>
        <p:spPr>
          <a:xfrm>
            <a:off x="4001417" y="4879390"/>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2A226644-6A54-4E43-A9C1-0A132D7DEB9E}"/>
              </a:ext>
            </a:extLst>
          </p:cNvPr>
          <p:cNvSpPr/>
          <p:nvPr/>
        </p:nvSpPr>
        <p:spPr>
          <a:xfrm>
            <a:off x="4482238" y="4325322"/>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765D1C54-3040-49A6-BDD9-B41E1274AD4C}"/>
              </a:ext>
            </a:extLst>
          </p:cNvPr>
          <p:cNvSpPr/>
          <p:nvPr/>
        </p:nvSpPr>
        <p:spPr>
          <a:xfrm>
            <a:off x="6389952"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Oval 32">
            <a:extLst>
              <a:ext uri="{FF2B5EF4-FFF2-40B4-BE49-F238E27FC236}">
                <a16:creationId xmlns:a16="http://schemas.microsoft.com/office/drawing/2014/main" id="{3578FBC6-15E7-4970-9CEC-EDDBC6AE9112}"/>
              </a:ext>
            </a:extLst>
          </p:cNvPr>
          <p:cNvSpPr/>
          <p:nvPr/>
        </p:nvSpPr>
        <p:spPr>
          <a:xfrm>
            <a:off x="7338817" y="3267765"/>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F8F33D50-9957-4000-AB42-8CA517C86750}"/>
              </a:ext>
            </a:extLst>
          </p:cNvPr>
          <p:cNvSpPr/>
          <p:nvPr/>
        </p:nvSpPr>
        <p:spPr>
          <a:xfrm>
            <a:off x="6873985" y="3310675"/>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D34785D0-E387-45B9-9792-9038CE11A6A0}"/>
              </a:ext>
            </a:extLst>
          </p:cNvPr>
          <p:cNvSpPr/>
          <p:nvPr/>
        </p:nvSpPr>
        <p:spPr>
          <a:xfrm>
            <a:off x="6373469" y="3310675"/>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E13A7392-AAEF-4226-BEC9-7E933B84E930}"/>
              </a:ext>
            </a:extLst>
          </p:cNvPr>
          <p:cNvSpPr/>
          <p:nvPr/>
        </p:nvSpPr>
        <p:spPr>
          <a:xfrm>
            <a:off x="6873985" y="28363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E34C24B-1A37-447A-BC04-B70080BE9501}"/>
              </a:ext>
            </a:extLst>
          </p:cNvPr>
          <p:cNvSpPr/>
          <p:nvPr/>
        </p:nvSpPr>
        <p:spPr>
          <a:xfrm>
            <a:off x="7309210"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36762AEE-E0C1-451D-928D-B66C7D73ACFD}"/>
              </a:ext>
            </a:extLst>
          </p:cNvPr>
          <p:cNvSpPr/>
          <p:nvPr/>
        </p:nvSpPr>
        <p:spPr>
          <a:xfrm>
            <a:off x="7765930"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BF340280-C42F-4D2B-9C01-F278199E70D7}"/>
              </a:ext>
            </a:extLst>
          </p:cNvPr>
          <p:cNvSpPr/>
          <p:nvPr/>
        </p:nvSpPr>
        <p:spPr>
          <a:xfrm>
            <a:off x="8270283" y="28401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212D0257-966A-457C-B862-324A8DCE4468}"/>
              </a:ext>
            </a:extLst>
          </p:cNvPr>
          <p:cNvSpPr/>
          <p:nvPr/>
        </p:nvSpPr>
        <p:spPr>
          <a:xfrm>
            <a:off x="6373469" y="432532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7758B72B-D01B-4A7F-AC2D-D5122E2DA78F}"/>
              </a:ext>
            </a:extLst>
          </p:cNvPr>
          <p:cNvSpPr/>
          <p:nvPr/>
        </p:nvSpPr>
        <p:spPr>
          <a:xfrm>
            <a:off x="9148741" y="2816710"/>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5CE70F2-80A6-4523-8CE9-AF7CE567D390}"/>
              </a:ext>
            </a:extLst>
          </p:cNvPr>
          <p:cNvSpPr/>
          <p:nvPr/>
        </p:nvSpPr>
        <p:spPr>
          <a:xfrm>
            <a:off x="9039103" y="429096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D60CC8E7-9294-4F45-A61D-DB13A1A5BF58}"/>
              </a:ext>
            </a:extLst>
          </p:cNvPr>
          <p:cNvSpPr/>
          <p:nvPr/>
        </p:nvSpPr>
        <p:spPr>
          <a:xfrm>
            <a:off x="9039103" y="4862210"/>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F5EC54CF-B1B3-4116-8797-A09F5C244715}"/>
              </a:ext>
            </a:extLst>
          </p:cNvPr>
          <p:cNvSpPr/>
          <p:nvPr/>
        </p:nvSpPr>
        <p:spPr>
          <a:xfrm>
            <a:off x="11098435" y="429096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78DFA597-716A-41B9-BE88-C008C209A459}"/>
              </a:ext>
            </a:extLst>
          </p:cNvPr>
          <p:cNvSpPr/>
          <p:nvPr/>
        </p:nvSpPr>
        <p:spPr>
          <a:xfrm>
            <a:off x="10582909" y="4273227"/>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06E372E0-1080-4D25-A2DA-21E280F0EA78}"/>
              </a:ext>
            </a:extLst>
          </p:cNvPr>
          <p:cNvSpPr/>
          <p:nvPr/>
        </p:nvSpPr>
        <p:spPr>
          <a:xfrm>
            <a:off x="10044685" y="4264007"/>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F17F590-AFD6-4070-87FD-55EB40ED162E}"/>
              </a:ext>
            </a:extLst>
          </p:cNvPr>
          <p:cNvSpPr/>
          <p:nvPr/>
        </p:nvSpPr>
        <p:spPr>
          <a:xfrm>
            <a:off x="9534855" y="4264007"/>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itle 1">
            <a:extLst>
              <a:ext uri="{FF2B5EF4-FFF2-40B4-BE49-F238E27FC236}">
                <a16:creationId xmlns:a16="http://schemas.microsoft.com/office/drawing/2014/main" id="{E7EBA97B-6D10-4154-8FCE-F2F96070A6B1}"/>
              </a:ext>
            </a:extLst>
          </p:cNvPr>
          <p:cNvSpPr txBox="1">
            <a:spLocks/>
          </p:cNvSpPr>
          <p:nvPr/>
        </p:nvSpPr>
        <p:spPr>
          <a:xfrm>
            <a:off x="402773" y="531741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600" cap="none" dirty="0">
                <a:solidFill>
                  <a:schemeClr val="tx1"/>
                </a:solidFill>
                <a:latin typeface="Comic Sans MS" panose="030F0702030302020204" pitchFamily="66" charset="0"/>
              </a:rPr>
              <a:t>Create a place value chart and use concrete materials or drawings to represent each number. </a:t>
            </a:r>
          </a:p>
        </p:txBody>
      </p:sp>
    </p:spTree>
    <p:extLst>
      <p:ext uri="{BB962C8B-B14F-4D97-AF65-F5344CB8AC3E}">
        <p14:creationId xmlns:p14="http://schemas.microsoft.com/office/powerpoint/2010/main" val="3506464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6F0-3402-48FE-BE3C-7911D81B34D8}"/>
              </a:ext>
            </a:extLst>
          </p:cNvPr>
          <p:cNvSpPr>
            <a:spLocks noGrp="1"/>
          </p:cNvSpPr>
          <p:nvPr>
            <p:ph type="title"/>
          </p:nvPr>
        </p:nvSpPr>
        <p:spPr>
          <a:xfrm>
            <a:off x="1109343" y="356185"/>
            <a:ext cx="9784080" cy="1508760"/>
          </a:xfrm>
        </p:spPr>
        <p:txBody>
          <a:bodyPr>
            <a:normAutofit/>
          </a:bodyPr>
          <a:lstStyle/>
          <a:p>
            <a:r>
              <a:rPr lang="en-GB" sz="4800" dirty="0">
                <a:latin typeface="Comic Sans MS" panose="030F0702030302020204" pitchFamily="66" charset="0"/>
              </a:rPr>
              <a:t>5175 + 3248 = </a:t>
            </a:r>
          </a:p>
        </p:txBody>
      </p:sp>
      <p:graphicFrame>
        <p:nvGraphicFramePr>
          <p:cNvPr id="4" name="Table 4">
            <a:extLst>
              <a:ext uri="{FF2B5EF4-FFF2-40B4-BE49-F238E27FC236}">
                <a16:creationId xmlns:a16="http://schemas.microsoft.com/office/drawing/2014/main" id="{21216E6C-ECA8-4B2B-B4FD-0C0E6FBB1487}"/>
              </a:ext>
            </a:extLst>
          </p:cNvPr>
          <p:cNvGraphicFramePr>
            <a:graphicFrameLocks noGrp="1"/>
          </p:cNvGraphicFramePr>
          <p:nvPr>
            <p:ph idx="1"/>
          </p:nvPr>
        </p:nvGraphicFramePr>
        <p:xfrm>
          <a:off x="465745" y="1864945"/>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6" name="Oval 5">
            <a:extLst>
              <a:ext uri="{FF2B5EF4-FFF2-40B4-BE49-F238E27FC236}">
                <a16:creationId xmlns:a16="http://schemas.microsoft.com/office/drawing/2014/main" id="{BAA57705-55F6-4D92-A655-9C8F356588BB}"/>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92E2C0D9-3B07-4A25-967D-06C8AD88FCD3}"/>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E8119C0-EB30-413F-8000-6094B2FBD2BC}"/>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BA86CEF5-D1DE-48AC-8E26-A0C6DB8FD98C}"/>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2D14DADF-A824-497C-B277-D3439BC79523}"/>
              </a:ext>
            </a:extLst>
          </p:cNvPr>
          <p:cNvSpPr/>
          <p:nvPr/>
        </p:nvSpPr>
        <p:spPr>
          <a:xfrm>
            <a:off x="741368" y="432532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6268B8-9D22-4361-88B1-DEB94173BBA1}"/>
              </a:ext>
            </a:extLst>
          </p:cNvPr>
          <p:cNvSpPr/>
          <p:nvPr/>
        </p:nvSpPr>
        <p:spPr>
          <a:xfrm>
            <a:off x="3516633" y="289059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69423474-97BF-4C52-B446-6A59AC09EFD0}"/>
              </a:ext>
            </a:extLst>
          </p:cNvPr>
          <p:cNvSpPr/>
          <p:nvPr/>
        </p:nvSpPr>
        <p:spPr>
          <a:xfrm>
            <a:off x="3522959" y="4232967"/>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A2E8BB8-B3CE-4B2B-A09C-BED25EC2F415}"/>
              </a:ext>
            </a:extLst>
          </p:cNvPr>
          <p:cNvSpPr/>
          <p:nvPr/>
        </p:nvSpPr>
        <p:spPr>
          <a:xfrm>
            <a:off x="4043505" y="423296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765D1C54-3040-49A6-BDD9-B41E1274AD4C}"/>
              </a:ext>
            </a:extLst>
          </p:cNvPr>
          <p:cNvSpPr/>
          <p:nvPr/>
        </p:nvSpPr>
        <p:spPr>
          <a:xfrm>
            <a:off x="6389952"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D34785D0-E387-45B9-9792-9038CE11A6A0}"/>
              </a:ext>
            </a:extLst>
          </p:cNvPr>
          <p:cNvSpPr/>
          <p:nvPr/>
        </p:nvSpPr>
        <p:spPr>
          <a:xfrm>
            <a:off x="6701281" y="4341497"/>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E34C24B-1A37-447A-BC04-B70080BE9501}"/>
              </a:ext>
            </a:extLst>
          </p:cNvPr>
          <p:cNvSpPr/>
          <p:nvPr/>
        </p:nvSpPr>
        <p:spPr>
          <a:xfrm>
            <a:off x="7178006" y="4313665"/>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212D0257-966A-457C-B862-324A8DCE4468}"/>
              </a:ext>
            </a:extLst>
          </p:cNvPr>
          <p:cNvSpPr/>
          <p:nvPr/>
        </p:nvSpPr>
        <p:spPr>
          <a:xfrm>
            <a:off x="6233113" y="43253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7758B72B-D01B-4A7F-AC2D-D5122E2DA78F}"/>
              </a:ext>
            </a:extLst>
          </p:cNvPr>
          <p:cNvSpPr/>
          <p:nvPr/>
        </p:nvSpPr>
        <p:spPr>
          <a:xfrm>
            <a:off x="9083460" y="279809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F5EC54CF-B1B3-4116-8797-A09F5C244715}"/>
              </a:ext>
            </a:extLst>
          </p:cNvPr>
          <p:cNvSpPr/>
          <p:nvPr/>
        </p:nvSpPr>
        <p:spPr>
          <a:xfrm>
            <a:off x="9622962" y="279074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78DFA597-716A-41B9-BE88-C008C209A459}"/>
              </a:ext>
            </a:extLst>
          </p:cNvPr>
          <p:cNvSpPr/>
          <p:nvPr/>
        </p:nvSpPr>
        <p:spPr>
          <a:xfrm>
            <a:off x="10144363" y="280418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C76E49BD-F1CA-470F-9CCA-B30C6557CA6C}"/>
              </a:ext>
            </a:extLst>
          </p:cNvPr>
          <p:cNvSpPr/>
          <p:nvPr/>
        </p:nvSpPr>
        <p:spPr>
          <a:xfrm>
            <a:off x="8959699" y="4194210"/>
            <a:ext cx="2514819" cy="1141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06E372E0-1080-4D25-A2DA-21E280F0EA78}"/>
              </a:ext>
            </a:extLst>
          </p:cNvPr>
          <p:cNvSpPr/>
          <p:nvPr/>
        </p:nvSpPr>
        <p:spPr>
          <a:xfrm>
            <a:off x="11108350" y="4899634"/>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F17F590-AFD6-4070-87FD-55EB40ED162E}"/>
              </a:ext>
            </a:extLst>
          </p:cNvPr>
          <p:cNvSpPr/>
          <p:nvPr/>
        </p:nvSpPr>
        <p:spPr>
          <a:xfrm>
            <a:off x="10576726" y="489857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0B8A0E49-8A91-43CA-8C30-9BFE47C93FEC}"/>
              </a:ext>
            </a:extLst>
          </p:cNvPr>
          <p:cNvSpPr/>
          <p:nvPr/>
        </p:nvSpPr>
        <p:spPr>
          <a:xfrm>
            <a:off x="9083460" y="440138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773614B2-0E4A-4F93-AC5A-32FDA55256AB}"/>
              </a:ext>
            </a:extLst>
          </p:cNvPr>
          <p:cNvSpPr/>
          <p:nvPr/>
        </p:nvSpPr>
        <p:spPr>
          <a:xfrm>
            <a:off x="9564281" y="440138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AC32FE7F-D691-4B95-BDED-370B93BD412C}"/>
              </a:ext>
            </a:extLst>
          </p:cNvPr>
          <p:cNvSpPr/>
          <p:nvPr/>
        </p:nvSpPr>
        <p:spPr>
          <a:xfrm>
            <a:off x="10062210" y="4443584"/>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2650F372-0B4F-4264-BBEA-6C34FA2DC063}"/>
              </a:ext>
            </a:extLst>
          </p:cNvPr>
          <p:cNvSpPr/>
          <p:nvPr/>
        </p:nvSpPr>
        <p:spPr>
          <a:xfrm>
            <a:off x="10561669" y="441266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F5F55C0B-54A4-4CB5-82F2-B699790BB9C8}"/>
              </a:ext>
            </a:extLst>
          </p:cNvPr>
          <p:cNvSpPr/>
          <p:nvPr/>
        </p:nvSpPr>
        <p:spPr>
          <a:xfrm>
            <a:off x="11041725" y="4412665"/>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5FEE52FE-B5A4-4B91-9E22-3EE97C6CBD95}"/>
              </a:ext>
            </a:extLst>
          </p:cNvPr>
          <p:cNvSpPr/>
          <p:nvPr/>
        </p:nvSpPr>
        <p:spPr>
          <a:xfrm>
            <a:off x="10095905" y="489857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B624C9FC-7C8B-4FB0-A185-C3613DD2778B}"/>
              </a:ext>
            </a:extLst>
          </p:cNvPr>
          <p:cNvSpPr/>
          <p:nvPr/>
        </p:nvSpPr>
        <p:spPr>
          <a:xfrm>
            <a:off x="9564281" y="489857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B4688870-0428-4511-81F1-2A7B874294F7}"/>
              </a:ext>
            </a:extLst>
          </p:cNvPr>
          <p:cNvSpPr/>
          <p:nvPr/>
        </p:nvSpPr>
        <p:spPr>
          <a:xfrm>
            <a:off x="9083460" y="487560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15A04158-1BDE-4405-A346-1A20810B42B1}"/>
              </a:ext>
            </a:extLst>
          </p:cNvPr>
          <p:cNvSpPr/>
          <p:nvPr/>
        </p:nvSpPr>
        <p:spPr>
          <a:xfrm>
            <a:off x="1222189" y="434636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868E2A6D-15D1-440C-9D9E-F4A794D423F5}"/>
              </a:ext>
            </a:extLst>
          </p:cNvPr>
          <p:cNvSpPr/>
          <p:nvPr/>
        </p:nvSpPr>
        <p:spPr>
          <a:xfrm>
            <a:off x="6846400" y="2804905"/>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409747A5-BA48-4AAB-A4CC-8510CC355420}"/>
              </a:ext>
            </a:extLst>
          </p:cNvPr>
          <p:cNvSpPr/>
          <p:nvPr/>
        </p:nvSpPr>
        <p:spPr>
          <a:xfrm>
            <a:off x="7302848"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980FCC29-C1D8-48E2-86AA-2BCBDE16979B}"/>
              </a:ext>
            </a:extLst>
          </p:cNvPr>
          <p:cNvSpPr/>
          <p:nvPr/>
        </p:nvSpPr>
        <p:spPr>
          <a:xfrm>
            <a:off x="7774983" y="279074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8C27B229-BAA8-4ACA-985B-49ACD918BDC3}"/>
              </a:ext>
            </a:extLst>
          </p:cNvPr>
          <p:cNvSpPr/>
          <p:nvPr/>
        </p:nvSpPr>
        <p:spPr>
          <a:xfrm>
            <a:off x="8255373"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50F2093A-0C04-4E43-B354-B6AECE0DC040}"/>
              </a:ext>
            </a:extLst>
          </p:cNvPr>
          <p:cNvSpPr/>
          <p:nvPr/>
        </p:nvSpPr>
        <p:spPr>
          <a:xfrm>
            <a:off x="6389952" y="3390233"/>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B2F181C6-D182-46D2-88A3-3E0AC5FCEC97}"/>
              </a:ext>
            </a:extLst>
          </p:cNvPr>
          <p:cNvSpPr/>
          <p:nvPr/>
        </p:nvSpPr>
        <p:spPr>
          <a:xfrm>
            <a:off x="6869338" y="3395003"/>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E3F7FC14-EA35-42D7-A74F-3A57E1B900C1}"/>
              </a:ext>
            </a:extLst>
          </p:cNvPr>
          <p:cNvSpPr/>
          <p:nvPr/>
        </p:nvSpPr>
        <p:spPr>
          <a:xfrm>
            <a:off x="7663955" y="4343305"/>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67E4EAEB-E315-48A3-8DAB-6C986E3596CB}"/>
              </a:ext>
            </a:extLst>
          </p:cNvPr>
          <p:cNvSpPr/>
          <p:nvPr/>
        </p:nvSpPr>
        <p:spPr>
          <a:xfrm>
            <a:off x="2708439" y="280490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89E3E899-DCBA-47D9-808D-4819B25F65B3}"/>
              </a:ext>
            </a:extLst>
          </p:cNvPr>
          <p:cNvSpPr/>
          <p:nvPr/>
        </p:nvSpPr>
        <p:spPr>
          <a:xfrm>
            <a:off x="1755729" y="432532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B381C334-56E6-4B67-A47D-34E4F98CA435}"/>
              </a:ext>
            </a:extLst>
          </p:cNvPr>
          <p:cNvSpPr/>
          <p:nvPr/>
        </p:nvSpPr>
        <p:spPr>
          <a:xfrm>
            <a:off x="609223" y="5557535"/>
            <a:ext cx="10824404" cy="954107"/>
          </a:xfrm>
          <a:prstGeom prst="rect">
            <a:avLst/>
          </a:prstGeom>
        </p:spPr>
        <p:txBody>
          <a:bodyPr wrap="square">
            <a:spAutoFit/>
          </a:bodyPr>
          <a:lstStyle/>
          <a:p>
            <a:pPr algn="just"/>
            <a:r>
              <a:rPr lang="en-GB" sz="2800" dirty="0">
                <a:latin typeface="Comic Sans MS" panose="030F0702030302020204" pitchFamily="66" charset="0"/>
              </a:rPr>
              <a:t>There are more than 10 ones in the ones column, we need to </a:t>
            </a:r>
            <a:r>
              <a:rPr lang="en-GB" sz="2800" b="1" dirty="0">
                <a:latin typeface="Comic Sans MS" panose="030F0702030302020204" pitchFamily="66" charset="0"/>
              </a:rPr>
              <a:t>rename</a:t>
            </a:r>
            <a:r>
              <a:rPr lang="en-GB" sz="2800" b="1" i="1" dirty="0">
                <a:latin typeface="Comic Sans MS" panose="030F0702030302020204" pitchFamily="66" charset="0"/>
              </a:rPr>
              <a:t> </a:t>
            </a:r>
            <a:r>
              <a:rPr lang="en-GB" sz="2800" dirty="0">
                <a:latin typeface="Comic Sans MS" panose="030F0702030302020204" pitchFamily="66" charset="0"/>
              </a:rPr>
              <a:t>these as 1 ten. Remember 10 ones = 1 ten. </a:t>
            </a:r>
          </a:p>
        </p:txBody>
      </p:sp>
      <p:cxnSp>
        <p:nvCxnSpPr>
          <p:cNvPr id="48" name="Straight Arrow Connector 47">
            <a:extLst>
              <a:ext uri="{FF2B5EF4-FFF2-40B4-BE49-F238E27FC236}">
                <a16:creationId xmlns:a16="http://schemas.microsoft.com/office/drawing/2014/main" id="{A8610224-0B06-469A-82AC-6D9468D28533}"/>
              </a:ext>
            </a:extLst>
          </p:cNvPr>
          <p:cNvCxnSpPr>
            <a:cxnSpLocks/>
          </p:cNvCxnSpPr>
          <p:nvPr/>
        </p:nvCxnSpPr>
        <p:spPr>
          <a:xfrm flipH="1" flipV="1">
            <a:off x="8679425" y="4621113"/>
            <a:ext cx="280275" cy="14378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3" name="Rectangle: Rounded Corners 62">
            <a:extLst>
              <a:ext uri="{FF2B5EF4-FFF2-40B4-BE49-F238E27FC236}">
                <a16:creationId xmlns:a16="http://schemas.microsoft.com/office/drawing/2014/main" id="{19C117DF-E73A-4CBA-9057-64B5B2036DEA}"/>
              </a:ext>
            </a:extLst>
          </p:cNvPr>
          <p:cNvSpPr/>
          <p:nvPr/>
        </p:nvSpPr>
        <p:spPr>
          <a:xfrm>
            <a:off x="8072048" y="4189449"/>
            <a:ext cx="613111" cy="59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77285E5A-9EF7-4FF5-81FE-778437E7AA2C}"/>
              </a:ext>
            </a:extLst>
          </p:cNvPr>
          <p:cNvSpPr/>
          <p:nvPr/>
        </p:nvSpPr>
        <p:spPr>
          <a:xfrm>
            <a:off x="8205576" y="4336489"/>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35478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6F0-3402-48FE-BE3C-7911D81B34D8}"/>
              </a:ext>
            </a:extLst>
          </p:cNvPr>
          <p:cNvSpPr>
            <a:spLocks noGrp="1"/>
          </p:cNvSpPr>
          <p:nvPr>
            <p:ph type="title"/>
          </p:nvPr>
        </p:nvSpPr>
        <p:spPr>
          <a:xfrm>
            <a:off x="1109343" y="356185"/>
            <a:ext cx="9784080" cy="1508760"/>
          </a:xfrm>
        </p:spPr>
        <p:txBody>
          <a:bodyPr>
            <a:normAutofit/>
          </a:bodyPr>
          <a:lstStyle/>
          <a:p>
            <a:r>
              <a:rPr lang="en-GB" sz="4800" dirty="0">
                <a:latin typeface="Comic Sans MS" panose="030F0702030302020204" pitchFamily="66" charset="0"/>
              </a:rPr>
              <a:t>5175 + 3248 = </a:t>
            </a:r>
          </a:p>
        </p:txBody>
      </p:sp>
      <p:graphicFrame>
        <p:nvGraphicFramePr>
          <p:cNvPr id="4" name="Table 4">
            <a:extLst>
              <a:ext uri="{FF2B5EF4-FFF2-40B4-BE49-F238E27FC236}">
                <a16:creationId xmlns:a16="http://schemas.microsoft.com/office/drawing/2014/main" id="{21216E6C-ECA8-4B2B-B4FD-0C0E6FBB1487}"/>
              </a:ext>
            </a:extLst>
          </p:cNvPr>
          <p:cNvGraphicFramePr>
            <a:graphicFrameLocks noGrp="1"/>
          </p:cNvGraphicFramePr>
          <p:nvPr>
            <p:ph idx="1"/>
          </p:nvPr>
        </p:nvGraphicFramePr>
        <p:xfrm>
          <a:off x="465745" y="1864945"/>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6" name="Oval 5">
            <a:extLst>
              <a:ext uri="{FF2B5EF4-FFF2-40B4-BE49-F238E27FC236}">
                <a16:creationId xmlns:a16="http://schemas.microsoft.com/office/drawing/2014/main" id="{BAA57705-55F6-4D92-A655-9C8F356588BB}"/>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92E2C0D9-3B07-4A25-967D-06C8AD88FCD3}"/>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E8119C0-EB30-413F-8000-6094B2FBD2BC}"/>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BA86CEF5-D1DE-48AC-8E26-A0C6DB8FD98C}"/>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2D14DADF-A824-497C-B277-D3439BC79523}"/>
              </a:ext>
            </a:extLst>
          </p:cNvPr>
          <p:cNvSpPr/>
          <p:nvPr/>
        </p:nvSpPr>
        <p:spPr>
          <a:xfrm>
            <a:off x="741368" y="432532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6268B8-9D22-4361-88B1-DEB94173BBA1}"/>
              </a:ext>
            </a:extLst>
          </p:cNvPr>
          <p:cNvSpPr/>
          <p:nvPr/>
        </p:nvSpPr>
        <p:spPr>
          <a:xfrm>
            <a:off x="3516633" y="289059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69423474-97BF-4C52-B446-6A59AC09EFD0}"/>
              </a:ext>
            </a:extLst>
          </p:cNvPr>
          <p:cNvSpPr/>
          <p:nvPr/>
        </p:nvSpPr>
        <p:spPr>
          <a:xfrm>
            <a:off x="3522959" y="4232967"/>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A2E8BB8-B3CE-4B2B-A09C-BED25EC2F415}"/>
              </a:ext>
            </a:extLst>
          </p:cNvPr>
          <p:cNvSpPr/>
          <p:nvPr/>
        </p:nvSpPr>
        <p:spPr>
          <a:xfrm>
            <a:off x="4043505" y="423296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765D1C54-3040-49A6-BDD9-B41E1274AD4C}"/>
              </a:ext>
            </a:extLst>
          </p:cNvPr>
          <p:cNvSpPr/>
          <p:nvPr/>
        </p:nvSpPr>
        <p:spPr>
          <a:xfrm>
            <a:off x="6389952"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D34785D0-E387-45B9-9792-9038CE11A6A0}"/>
              </a:ext>
            </a:extLst>
          </p:cNvPr>
          <p:cNvSpPr/>
          <p:nvPr/>
        </p:nvSpPr>
        <p:spPr>
          <a:xfrm>
            <a:off x="7790498" y="3352706"/>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E34C24B-1A37-447A-BC04-B70080BE9501}"/>
              </a:ext>
            </a:extLst>
          </p:cNvPr>
          <p:cNvSpPr/>
          <p:nvPr/>
        </p:nvSpPr>
        <p:spPr>
          <a:xfrm>
            <a:off x="8271600" y="338415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212D0257-966A-457C-B862-324A8DCE4468}"/>
              </a:ext>
            </a:extLst>
          </p:cNvPr>
          <p:cNvSpPr/>
          <p:nvPr/>
        </p:nvSpPr>
        <p:spPr>
          <a:xfrm>
            <a:off x="7332201" y="3387009"/>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7758B72B-D01B-4A7F-AC2D-D5122E2DA78F}"/>
              </a:ext>
            </a:extLst>
          </p:cNvPr>
          <p:cNvSpPr/>
          <p:nvPr/>
        </p:nvSpPr>
        <p:spPr>
          <a:xfrm>
            <a:off x="9083460" y="279809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F5EC54CF-B1B3-4116-8797-A09F5C244715}"/>
              </a:ext>
            </a:extLst>
          </p:cNvPr>
          <p:cNvSpPr/>
          <p:nvPr/>
        </p:nvSpPr>
        <p:spPr>
          <a:xfrm>
            <a:off x="9622962" y="279074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78DFA597-716A-41B9-BE88-C008C209A459}"/>
              </a:ext>
            </a:extLst>
          </p:cNvPr>
          <p:cNvSpPr/>
          <p:nvPr/>
        </p:nvSpPr>
        <p:spPr>
          <a:xfrm>
            <a:off x="10144363" y="280418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15A04158-1BDE-4405-A346-1A20810B42B1}"/>
              </a:ext>
            </a:extLst>
          </p:cNvPr>
          <p:cNvSpPr/>
          <p:nvPr/>
        </p:nvSpPr>
        <p:spPr>
          <a:xfrm>
            <a:off x="1222189" y="434636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868E2A6D-15D1-440C-9D9E-F4A794D423F5}"/>
              </a:ext>
            </a:extLst>
          </p:cNvPr>
          <p:cNvSpPr/>
          <p:nvPr/>
        </p:nvSpPr>
        <p:spPr>
          <a:xfrm>
            <a:off x="6846400" y="2804905"/>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409747A5-BA48-4AAB-A4CC-8510CC355420}"/>
              </a:ext>
            </a:extLst>
          </p:cNvPr>
          <p:cNvSpPr/>
          <p:nvPr/>
        </p:nvSpPr>
        <p:spPr>
          <a:xfrm>
            <a:off x="7302848"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980FCC29-C1D8-48E2-86AA-2BCBDE16979B}"/>
              </a:ext>
            </a:extLst>
          </p:cNvPr>
          <p:cNvSpPr/>
          <p:nvPr/>
        </p:nvSpPr>
        <p:spPr>
          <a:xfrm>
            <a:off x="7774983" y="279074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8C27B229-BAA8-4ACA-985B-49ACD918BDC3}"/>
              </a:ext>
            </a:extLst>
          </p:cNvPr>
          <p:cNvSpPr/>
          <p:nvPr/>
        </p:nvSpPr>
        <p:spPr>
          <a:xfrm>
            <a:off x="8255373"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50F2093A-0C04-4E43-B354-B6AECE0DC040}"/>
              </a:ext>
            </a:extLst>
          </p:cNvPr>
          <p:cNvSpPr/>
          <p:nvPr/>
        </p:nvSpPr>
        <p:spPr>
          <a:xfrm>
            <a:off x="6389952" y="3390233"/>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B2F181C6-D182-46D2-88A3-3E0AC5FCEC97}"/>
              </a:ext>
            </a:extLst>
          </p:cNvPr>
          <p:cNvSpPr/>
          <p:nvPr/>
        </p:nvSpPr>
        <p:spPr>
          <a:xfrm>
            <a:off x="6869338" y="3395003"/>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E3F7FC14-EA35-42D7-A74F-3A57E1B900C1}"/>
              </a:ext>
            </a:extLst>
          </p:cNvPr>
          <p:cNvSpPr/>
          <p:nvPr/>
        </p:nvSpPr>
        <p:spPr>
          <a:xfrm>
            <a:off x="6389952" y="43435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67E4EAEB-E315-48A3-8DAB-6C986E3596CB}"/>
              </a:ext>
            </a:extLst>
          </p:cNvPr>
          <p:cNvSpPr/>
          <p:nvPr/>
        </p:nvSpPr>
        <p:spPr>
          <a:xfrm>
            <a:off x="2708439" y="280490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89E3E899-DCBA-47D9-808D-4819B25F65B3}"/>
              </a:ext>
            </a:extLst>
          </p:cNvPr>
          <p:cNvSpPr/>
          <p:nvPr/>
        </p:nvSpPr>
        <p:spPr>
          <a:xfrm>
            <a:off x="1755729" y="432532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B381C334-56E6-4B67-A47D-34E4F98CA435}"/>
              </a:ext>
            </a:extLst>
          </p:cNvPr>
          <p:cNvSpPr/>
          <p:nvPr/>
        </p:nvSpPr>
        <p:spPr>
          <a:xfrm>
            <a:off x="609223" y="5557535"/>
            <a:ext cx="10824404" cy="1384995"/>
          </a:xfrm>
          <a:prstGeom prst="rect">
            <a:avLst/>
          </a:prstGeom>
        </p:spPr>
        <p:txBody>
          <a:bodyPr wrap="square">
            <a:spAutoFit/>
          </a:bodyPr>
          <a:lstStyle/>
          <a:p>
            <a:pPr algn="just"/>
            <a:r>
              <a:rPr lang="en-GB" sz="2800" dirty="0">
                <a:latin typeface="Comic Sans MS" panose="030F0702030302020204" pitchFamily="66" charset="0"/>
              </a:rPr>
              <a:t>This problem is a little trickier. We also need to </a:t>
            </a:r>
            <a:r>
              <a:rPr lang="en-GB" sz="2800" b="1" dirty="0">
                <a:latin typeface="Comic Sans MS" panose="030F0702030302020204" pitchFamily="66" charset="0"/>
              </a:rPr>
              <a:t>rename </a:t>
            </a:r>
            <a:r>
              <a:rPr lang="en-GB" sz="2800" dirty="0">
                <a:latin typeface="Comic Sans MS" panose="030F0702030302020204" pitchFamily="66" charset="0"/>
              </a:rPr>
              <a:t>the tens as there are more than 9 tens in the tens column. Remember 10 tens = 1 hundred. </a:t>
            </a:r>
          </a:p>
        </p:txBody>
      </p:sp>
      <p:sp>
        <p:nvSpPr>
          <p:cNvPr id="63" name="Rectangle: Rounded Corners 62">
            <a:extLst>
              <a:ext uri="{FF2B5EF4-FFF2-40B4-BE49-F238E27FC236}">
                <a16:creationId xmlns:a16="http://schemas.microsoft.com/office/drawing/2014/main" id="{19C117DF-E73A-4CBA-9057-64B5B2036DEA}"/>
              </a:ext>
            </a:extLst>
          </p:cNvPr>
          <p:cNvSpPr/>
          <p:nvPr/>
        </p:nvSpPr>
        <p:spPr>
          <a:xfrm>
            <a:off x="6809390" y="4191568"/>
            <a:ext cx="613111" cy="59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77285E5A-9EF7-4FF5-81FE-778437E7AA2C}"/>
              </a:ext>
            </a:extLst>
          </p:cNvPr>
          <p:cNvSpPr/>
          <p:nvPr/>
        </p:nvSpPr>
        <p:spPr>
          <a:xfrm>
            <a:off x="6950068" y="434924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58078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6F0-3402-48FE-BE3C-7911D81B34D8}"/>
              </a:ext>
            </a:extLst>
          </p:cNvPr>
          <p:cNvSpPr>
            <a:spLocks noGrp="1"/>
          </p:cNvSpPr>
          <p:nvPr>
            <p:ph type="title"/>
          </p:nvPr>
        </p:nvSpPr>
        <p:spPr>
          <a:xfrm>
            <a:off x="1109343" y="356185"/>
            <a:ext cx="9784080" cy="1508760"/>
          </a:xfrm>
        </p:spPr>
        <p:txBody>
          <a:bodyPr>
            <a:normAutofit/>
          </a:bodyPr>
          <a:lstStyle/>
          <a:p>
            <a:r>
              <a:rPr lang="en-GB" sz="4800" dirty="0">
                <a:latin typeface="Comic Sans MS" panose="030F0702030302020204" pitchFamily="66" charset="0"/>
              </a:rPr>
              <a:t>5175 + 3248 = </a:t>
            </a:r>
          </a:p>
        </p:txBody>
      </p:sp>
      <p:graphicFrame>
        <p:nvGraphicFramePr>
          <p:cNvPr id="4" name="Table 4">
            <a:extLst>
              <a:ext uri="{FF2B5EF4-FFF2-40B4-BE49-F238E27FC236}">
                <a16:creationId xmlns:a16="http://schemas.microsoft.com/office/drawing/2014/main" id="{21216E6C-ECA8-4B2B-B4FD-0C0E6FBB1487}"/>
              </a:ext>
            </a:extLst>
          </p:cNvPr>
          <p:cNvGraphicFramePr>
            <a:graphicFrameLocks noGrp="1"/>
          </p:cNvGraphicFramePr>
          <p:nvPr>
            <p:ph idx="1"/>
          </p:nvPr>
        </p:nvGraphicFramePr>
        <p:xfrm>
          <a:off x="465745" y="1864945"/>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6" name="Oval 5">
            <a:extLst>
              <a:ext uri="{FF2B5EF4-FFF2-40B4-BE49-F238E27FC236}">
                <a16:creationId xmlns:a16="http://schemas.microsoft.com/office/drawing/2014/main" id="{BAA57705-55F6-4D92-A655-9C8F356588BB}"/>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92E2C0D9-3B07-4A25-967D-06C8AD88FCD3}"/>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E8119C0-EB30-413F-8000-6094B2FBD2BC}"/>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BA86CEF5-D1DE-48AC-8E26-A0C6DB8FD98C}"/>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2D14DADF-A824-497C-B277-D3439BC79523}"/>
              </a:ext>
            </a:extLst>
          </p:cNvPr>
          <p:cNvSpPr/>
          <p:nvPr/>
        </p:nvSpPr>
        <p:spPr>
          <a:xfrm>
            <a:off x="741368" y="432532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6268B8-9D22-4361-88B1-DEB94173BBA1}"/>
              </a:ext>
            </a:extLst>
          </p:cNvPr>
          <p:cNvSpPr/>
          <p:nvPr/>
        </p:nvSpPr>
        <p:spPr>
          <a:xfrm>
            <a:off x="3516633" y="289059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69423474-97BF-4C52-B446-6A59AC09EFD0}"/>
              </a:ext>
            </a:extLst>
          </p:cNvPr>
          <p:cNvSpPr/>
          <p:nvPr/>
        </p:nvSpPr>
        <p:spPr>
          <a:xfrm>
            <a:off x="3522959" y="4232967"/>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A2E8BB8-B3CE-4B2B-A09C-BED25EC2F415}"/>
              </a:ext>
            </a:extLst>
          </p:cNvPr>
          <p:cNvSpPr/>
          <p:nvPr/>
        </p:nvSpPr>
        <p:spPr>
          <a:xfrm>
            <a:off x="4043505" y="423296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Rounded Corners 31">
            <a:extLst>
              <a:ext uri="{FF2B5EF4-FFF2-40B4-BE49-F238E27FC236}">
                <a16:creationId xmlns:a16="http://schemas.microsoft.com/office/drawing/2014/main" id="{3636FDE8-A9EB-44BD-B9AF-C8D67DF70EE8}"/>
              </a:ext>
            </a:extLst>
          </p:cNvPr>
          <p:cNvSpPr/>
          <p:nvPr/>
        </p:nvSpPr>
        <p:spPr>
          <a:xfrm>
            <a:off x="6270866" y="2667746"/>
            <a:ext cx="2395717" cy="1101807"/>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765D1C54-3040-49A6-BDD9-B41E1274AD4C}"/>
              </a:ext>
            </a:extLst>
          </p:cNvPr>
          <p:cNvSpPr/>
          <p:nvPr/>
        </p:nvSpPr>
        <p:spPr>
          <a:xfrm>
            <a:off x="6389952"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D34785D0-E387-45B9-9792-9038CE11A6A0}"/>
              </a:ext>
            </a:extLst>
          </p:cNvPr>
          <p:cNvSpPr/>
          <p:nvPr/>
        </p:nvSpPr>
        <p:spPr>
          <a:xfrm>
            <a:off x="7790498" y="3352706"/>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E34C24B-1A37-447A-BC04-B70080BE9501}"/>
              </a:ext>
            </a:extLst>
          </p:cNvPr>
          <p:cNvSpPr/>
          <p:nvPr/>
        </p:nvSpPr>
        <p:spPr>
          <a:xfrm>
            <a:off x="8271600" y="3384158"/>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212D0257-966A-457C-B862-324A8DCE4468}"/>
              </a:ext>
            </a:extLst>
          </p:cNvPr>
          <p:cNvSpPr/>
          <p:nvPr/>
        </p:nvSpPr>
        <p:spPr>
          <a:xfrm>
            <a:off x="7332201" y="3387009"/>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7758B72B-D01B-4A7F-AC2D-D5122E2DA78F}"/>
              </a:ext>
            </a:extLst>
          </p:cNvPr>
          <p:cNvSpPr/>
          <p:nvPr/>
        </p:nvSpPr>
        <p:spPr>
          <a:xfrm>
            <a:off x="9083460" y="279809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F5EC54CF-B1B3-4116-8797-A09F5C244715}"/>
              </a:ext>
            </a:extLst>
          </p:cNvPr>
          <p:cNvSpPr/>
          <p:nvPr/>
        </p:nvSpPr>
        <p:spPr>
          <a:xfrm>
            <a:off x="9622962" y="279074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78DFA597-716A-41B9-BE88-C008C209A459}"/>
              </a:ext>
            </a:extLst>
          </p:cNvPr>
          <p:cNvSpPr/>
          <p:nvPr/>
        </p:nvSpPr>
        <p:spPr>
          <a:xfrm>
            <a:off x="10144363" y="280418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15A04158-1BDE-4405-A346-1A20810B42B1}"/>
              </a:ext>
            </a:extLst>
          </p:cNvPr>
          <p:cNvSpPr/>
          <p:nvPr/>
        </p:nvSpPr>
        <p:spPr>
          <a:xfrm>
            <a:off x="1222189" y="434636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868E2A6D-15D1-440C-9D9E-F4A794D423F5}"/>
              </a:ext>
            </a:extLst>
          </p:cNvPr>
          <p:cNvSpPr/>
          <p:nvPr/>
        </p:nvSpPr>
        <p:spPr>
          <a:xfrm>
            <a:off x="6846400" y="2804905"/>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409747A5-BA48-4AAB-A4CC-8510CC355420}"/>
              </a:ext>
            </a:extLst>
          </p:cNvPr>
          <p:cNvSpPr/>
          <p:nvPr/>
        </p:nvSpPr>
        <p:spPr>
          <a:xfrm>
            <a:off x="7302848"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980FCC29-C1D8-48E2-86AA-2BCBDE16979B}"/>
              </a:ext>
            </a:extLst>
          </p:cNvPr>
          <p:cNvSpPr/>
          <p:nvPr/>
        </p:nvSpPr>
        <p:spPr>
          <a:xfrm>
            <a:off x="7774983" y="279074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8C27B229-BAA8-4ACA-985B-49ACD918BDC3}"/>
              </a:ext>
            </a:extLst>
          </p:cNvPr>
          <p:cNvSpPr/>
          <p:nvPr/>
        </p:nvSpPr>
        <p:spPr>
          <a:xfrm>
            <a:off x="8255373"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50F2093A-0C04-4E43-B354-B6AECE0DC040}"/>
              </a:ext>
            </a:extLst>
          </p:cNvPr>
          <p:cNvSpPr/>
          <p:nvPr/>
        </p:nvSpPr>
        <p:spPr>
          <a:xfrm>
            <a:off x="6389952" y="3390233"/>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B2F181C6-D182-46D2-88A3-3E0AC5FCEC97}"/>
              </a:ext>
            </a:extLst>
          </p:cNvPr>
          <p:cNvSpPr/>
          <p:nvPr/>
        </p:nvSpPr>
        <p:spPr>
          <a:xfrm>
            <a:off x="6869338" y="3395003"/>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E3F7FC14-EA35-42D7-A74F-3A57E1B900C1}"/>
              </a:ext>
            </a:extLst>
          </p:cNvPr>
          <p:cNvSpPr/>
          <p:nvPr/>
        </p:nvSpPr>
        <p:spPr>
          <a:xfrm>
            <a:off x="6389952" y="43435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67E4EAEB-E315-48A3-8DAB-6C986E3596CB}"/>
              </a:ext>
            </a:extLst>
          </p:cNvPr>
          <p:cNvSpPr/>
          <p:nvPr/>
        </p:nvSpPr>
        <p:spPr>
          <a:xfrm>
            <a:off x="2708439" y="280490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89E3E899-DCBA-47D9-808D-4819B25F65B3}"/>
              </a:ext>
            </a:extLst>
          </p:cNvPr>
          <p:cNvSpPr/>
          <p:nvPr/>
        </p:nvSpPr>
        <p:spPr>
          <a:xfrm>
            <a:off x="1755729" y="432532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B381C334-56E6-4B67-A47D-34E4F98CA435}"/>
              </a:ext>
            </a:extLst>
          </p:cNvPr>
          <p:cNvSpPr/>
          <p:nvPr/>
        </p:nvSpPr>
        <p:spPr>
          <a:xfrm>
            <a:off x="609223" y="5557535"/>
            <a:ext cx="10824404" cy="1384995"/>
          </a:xfrm>
          <a:prstGeom prst="rect">
            <a:avLst/>
          </a:prstGeom>
        </p:spPr>
        <p:txBody>
          <a:bodyPr wrap="square">
            <a:spAutoFit/>
          </a:bodyPr>
          <a:lstStyle/>
          <a:p>
            <a:pPr algn="just"/>
            <a:r>
              <a:rPr lang="en-GB" sz="2800" dirty="0">
                <a:latin typeface="Comic Sans MS" panose="030F0702030302020204" pitchFamily="66" charset="0"/>
              </a:rPr>
              <a:t>This problem is a little trickier. We also need to </a:t>
            </a:r>
            <a:r>
              <a:rPr lang="en-GB" sz="2800" b="1" dirty="0">
                <a:latin typeface="Comic Sans MS" panose="030F0702030302020204" pitchFamily="66" charset="0"/>
              </a:rPr>
              <a:t>rename </a:t>
            </a:r>
            <a:r>
              <a:rPr lang="en-GB" sz="2800" dirty="0">
                <a:latin typeface="Comic Sans MS" panose="030F0702030302020204" pitchFamily="66" charset="0"/>
              </a:rPr>
              <a:t>the tens as there are more than 9 tens in the tens column. Remember 10 tens = 1 hundred.</a:t>
            </a:r>
          </a:p>
        </p:txBody>
      </p:sp>
      <p:sp>
        <p:nvSpPr>
          <p:cNvPr id="63" name="Rectangle: Rounded Corners 62">
            <a:extLst>
              <a:ext uri="{FF2B5EF4-FFF2-40B4-BE49-F238E27FC236}">
                <a16:creationId xmlns:a16="http://schemas.microsoft.com/office/drawing/2014/main" id="{19C117DF-E73A-4CBA-9057-64B5B2036DEA}"/>
              </a:ext>
            </a:extLst>
          </p:cNvPr>
          <p:cNvSpPr/>
          <p:nvPr/>
        </p:nvSpPr>
        <p:spPr>
          <a:xfrm>
            <a:off x="6809390" y="4191568"/>
            <a:ext cx="613111" cy="59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77285E5A-9EF7-4FF5-81FE-778437E7AA2C}"/>
              </a:ext>
            </a:extLst>
          </p:cNvPr>
          <p:cNvSpPr/>
          <p:nvPr/>
        </p:nvSpPr>
        <p:spPr>
          <a:xfrm>
            <a:off x="6950068" y="434924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3" name="Straight Arrow Connector 32">
            <a:extLst>
              <a:ext uri="{FF2B5EF4-FFF2-40B4-BE49-F238E27FC236}">
                <a16:creationId xmlns:a16="http://schemas.microsoft.com/office/drawing/2014/main" id="{5693BBFF-D330-454D-81DC-ACCA10FBC860}"/>
              </a:ext>
            </a:extLst>
          </p:cNvPr>
          <p:cNvCxnSpPr>
            <a:cxnSpLocks/>
          </p:cNvCxnSpPr>
          <p:nvPr/>
        </p:nvCxnSpPr>
        <p:spPr>
          <a:xfrm flipH="1">
            <a:off x="5072381" y="3272151"/>
            <a:ext cx="1243254" cy="960815"/>
          </a:xfrm>
          <a:prstGeom prst="straightConnector1">
            <a:avLst/>
          </a:prstGeom>
          <a:ln w="762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43" name="Rectangle: Rounded Corners 42">
            <a:extLst>
              <a:ext uri="{FF2B5EF4-FFF2-40B4-BE49-F238E27FC236}">
                <a16:creationId xmlns:a16="http://schemas.microsoft.com/office/drawing/2014/main" id="{60C27237-2A13-4149-ABB2-8A512C4520A9}"/>
              </a:ext>
            </a:extLst>
          </p:cNvPr>
          <p:cNvSpPr/>
          <p:nvPr/>
        </p:nvSpPr>
        <p:spPr>
          <a:xfrm>
            <a:off x="4450683" y="4053669"/>
            <a:ext cx="591477" cy="590588"/>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4145FC6E-3512-4EDF-B278-0AFAD17B608F}"/>
              </a:ext>
            </a:extLst>
          </p:cNvPr>
          <p:cNvSpPr/>
          <p:nvPr/>
        </p:nvSpPr>
        <p:spPr>
          <a:xfrm>
            <a:off x="4588371" y="4213892"/>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44630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6F0-3402-48FE-BE3C-7911D81B34D8}"/>
              </a:ext>
            </a:extLst>
          </p:cNvPr>
          <p:cNvSpPr>
            <a:spLocks noGrp="1"/>
          </p:cNvSpPr>
          <p:nvPr>
            <p:ph type="title"/>
          </p:nvPr>
        </p:nvSpPr>
        <p:spPr>
          <a:xfrm>
            <a:off x="1109343" y="356185"/>
            <a:ext cx="9784080" cy="1508760"/>
          </a:xfrm>
        </p:spPr>
        <p:txBody>
          <a:bodyPr>
            <a:normAutofit/>
          </a:bodyPr>
          <a:lstStyle/>
          <a:p>
            <a:r>
              <a:rPr lang="en-GB" sz="4800" dirty="0">
                <a:latin typeface="Comic Sans MS" panose="030F0702030302020204" pitchFamily="66" charset="0"/>
              </a:rPr>
              <a:t>5175 + 3248 = 8423 </a:t>
            </a:r>
          </a:p>
        </p:txBody>
      </p:sp>
      <p:graphicFrame>
        <p:nvGraphicFramePr>
          <p:cNvPr id="4" name="Table 4">
            <a:extLst>
              <a:ext uri="{FF2B5EF4-FFF2-40B4-BE49-F238E27FC236}">
                <a16:creationId xmlns:a16="http://schemas.microsoft.com/office/drawing/2014/main" id="{21216E6C-ECA8-4B2B-B4FD-0C0E6FBB1487}"/>
              </a:ext>
            </a:extLst>
          </p:cNvPr>
          <p:cNvGraphicFramePr>
            <a:graphicFrameLocks noGrp="1"/>
          </p:cNvGraphicFramePr>
          <p:nvPr>
            <p:ph idx="1"/>
          </p:nvPr>
        </p:nvGraphicFramePr>
        <p:xfrm>
          <a:off x="465745" y="1864945"/>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6" name="Oval 5">
            <a:extLst>
              <a:ext uri="{FF2B5EF4-FFF2-40B4-BE49-F238E27FC236}">
                <a16:creationId xmlns:a16="http://schemas.microsoft.com/office/drawing/2014/main" id="{BAA57705-55F6-4D92-A655-9C8F356588BB}"/>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92E2C0D9-3B07-4A25-967D-06C8AD88FCD3}"/>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E8119C0-EB30-413F-8000-6094B2FBD2BC}"/>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BA86CEF5-D1DE-48AC-8E26-A0C6DB8FD98C}"/>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2D14DADF-A824-497C-B277-D3439BC79523}"/>
              </a:ext>
            </a:extLst>
          </p:cNvPr>
          <p:cNvSpPr/>
          <p:nvPr/>
        </p:nvSpPr>
        <p:spPr>
          <a:xfrm>
            <a:off x="741368" y="432532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6268B8-9D22-4361-88B1-DEB94173BBA1}"/>
              </a:ext>
            </a:extLst>
          </p:cNvPr>
          <p:cNvSpPr/>
          <p:nvPr/>
        </p:nvSpPr>
        <p:spPr>
          <a:xfrm>
            <a:off x="3516633" y="289059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69423474-97BF-4C52-B446-6A59AC09EFD0}"/>
              </a:ext>
            </a:extLst>
          </p:cNvPr>
          <p:cNvSpPr/>
          <p:nvPr/>
        </p:nvSpPr>
        <p:spPr>
          <a:xfrm>
            <a:off x="3522959" y="4232967"/>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A2E8BB8-B3CE-4B2B-A09C-BED25EC2F415}"/>
              </a:ext>
            </a:extLst>
          </p:cNvPr>
          <p:cNvSpPr/>
          <p:nvPr/>
        </p:nvSpPr>
        <p:spPr>
          <a:xfrm>
            <a:off x="4043505" y="423296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7758B72B-D01B-4A7F-AC2D-D5122E2DA78F}"/>
              </a:ext>
            </a:extLst>
          </p:cNvPr>
          <p:cNvSpPr/>
          <p:nvPr/>
        </p:nvSpPr>
        <p:spPr>
          <a:xfrm>
            <a:off x="9083460" y="279809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F5EC54CF-B1B3-4116-8797-A09F5C244715}"/>
              </a:ext>
            </a:extLst>
          </p:cNvPr>
          <p:cNvSpPr/>
          <p:nvPr/>
        </p:nvSpPr>
        <p:spPr>
          <a:xfrm>
            <a:off x="9622962" y="279074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78DFA597-716A-41B9-BE88-C008C209A459}"/>
              </a:ext>
            </a:extLst>
          </p:cNvPr>
          <p:cNvSpPr/>
          <p:nvPr/>
        </p:nvSpPr>
        <p:spPr>
          <a:xfrm>
            <a:off x="10144363" y="280418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15A04158-1BDE-4405-A346-1A20810B42B1}"/>
              </a:ext>
            </a:extLst>
          </p:cNvPr>
          <p:cNvSpPr/>
          <p:nvPr/>
        </p:nvSpPr>
        <p:spPr>
          <a:xfrm>
            <a:off x="1222189" y="434636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E3F7FC14-EA35-42D7-A74F-3A57E1B900C1}"/>
              </a:ext>
            </a:extLst>
          </p:cNvPr>
          <p:cNvSpPr/>
          <p:nvPr/>
        </p:nvSpPr>
        <p:spPr>
          <a:xfrm>
            <a:off x="6389952" y="43435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Oval 60">
            <a:extLst>
              <a:ext uri="{FF2B5EF4-FFF2-40B4-BE49-F238E27FC236}">
                <a16:creationId xmlns:a16="http://schemas.microsoft.com/office/drawing/2014/main" id="{67E4EAEB-E315-48A3-8DAB-6C986E3596CB}"/>
              </a:ext>
            </a:extLst>
          </p:cNvPr>
          <p:cNvSpPr/>
          <p:nvPr/>
        </p:nvSpPr>
        <p:spPr>
          <a:xfrm>
            <a:off x="2708439" y="280490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Oval 61">
            <a:extLst>
              <a:ext uri="{FF2B5EF4-FFF2-40B4-BE49-F238E27FC236}">
                <a16:creationId xmlns:a16="http://schemas.microsoft.com/office/drawing/2014/main" id="{89E3E899-DCBA-47D9-808D-4819B25F65B3}"/>
              </a:ext>
            </a:extLst>
          </p:cNvPr>
          <p:cNvSpPr/>
          <p:nvPr/>
        </p:nvSpPr>
        <p:spPr>
          <a:xfrm>
            <a:off x="1755729" y="4325321"/>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 name="Rectangle: Rounded Corners 62">
            <a:extLst>
              <a:ext uri="{FF2B5EF4-FFF2-40B4-BE49-F238E27FC236}">
                <a16:creationId xmlns:a16="http://schemas.microsoft.com/office/drawing/2014/main" id="{19C117DF-E73A-4CBA-9057-64B5B2036DEA}"/>
              </a:ext>
            </a:extLst>
          </p:cNvPr>
          <p:cNvSpPr/>
          <p:nvPr/>
        </p:nvSpPr>
        <p:spPr>
          <a:xfrm>
            <a:off x="6809390" y="4191568"/>
            <a:ext cx="613111" cy="59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77285E5A-9EF7-4FF5-81FE-778437E7AA2C}"/>
              </a:ext>
            </a:extLst>
          </p:cNvPr>
          <p:cNvSpPr/>
          <p:nvPr/>
        </p:nvSpPr>
        <p:spPr>
          <a:xfrm>
            <a:off x="6950068" y="434924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60C27237-2A13-4149-ABB2-8A512C4520A9}"/>
              </a:ext>
            </a:extLst>
          </p:cNvPr>
          <p:cNvSpPr/>
          <p:nvPr/>
        </p:nvSpPr>
        <p:spPr>
          <a:xfrm>
            <a:off x="4450683" y="4053669"/>
            <a:ext cx="591477" cy="590588"/>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4145FC6E-3512-4EDF-B278-0AFAD17B608F}"/>
              </a:ext>
            </a:extLst>
          </p:cNvPr>
          <p:cNvSpPr/>
          <p:nvPr/>
        </p:nvSpPr>
        <p:spPr>
          <a:xfrm>
            <a:off x="4588371" y="4213892"/>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itle 1">
            <a:extLst>
              <a:ext uri="{FF2B5EF4-FFF2-40B4-BE49-F238E27FC236}">
                <a16:creationId xmlns:a16="http://schemas.microsoft.com/office/drawing/2014/main" id="{AEA43A44-7FE5-44EE-A252-F2102F15EB0C}"/>
              </a:ext>
            </a:extLst>
          </p:cNvPr>
          <p:cNvSpPr txBox="1">
            <a:spLocks/>
          </p:cNvSpPr>
          <p:nvPr/>
        </p:nvSpPr>
        <p:spPr>
          <a:xfrm>
            <a:off x="529148" y="5329794"/>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Now we can add our numbers together. See the next slide for how this would look using the column addition method.</a:t>
            </a:r>
          </a:p>
        </p:txBody>
      </p:sp>
    </p:spTree>
    <p:extLst>
      <p:ext uri="{BB962C8B-B14F-4D97-AF65-F5344CB8AC3E}">
        <p14:creationId xmlns:p14="http://schemas.microsoft.com/office/powerpoint/2010/main" val="2911514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FEB653-7587-456E-BEC0-686205B85134}"/>
              </a:ext>
            </a:extLst>
          </p:cNvPr>
          <p:cNvSpPr txBox="1"/>
          <p:nvPr/>
        </p:nvSpPr>
        <p:spPr>
          <a:xfrm>
            <a:off x="3711526" y="181952"/>
            <a:ext cx="4046806" cy="1015663"/>
          </a:xfrm>
          <a:prstGeom prst="rect">
            <a:avLst/>
          </a:prstGeom>
          <a:noFill/>
        </p:spPr>
        <p:txBody>
          <a:bodyPr wrap="square" rtlCol="0">
            <a:spAutoFit/>
          </a:bodyPr>
          <a:lstStyle/>
          <a:p>
            <a:r>
              <a:rPr lang="en-GB" sz="6000" dirty="0">
                <a:solidFill>
                  <a:srgbClr val="FFFF00"/>
                </a:solidFill>
                <a:latin typeface="Comic Sans MS" panose="030F0702030302020204" pitchFamily="66" charset="0"/>
              </a:rPr>
              <a:t>Th H  T  O</a:t>
            </a:r>
            <a:endParaRPr lang="en-GB" sz="6000" dirty="0">
              <a:latin typeface="Comic Sans MS" panose="030F0702030302020204" pitchFamily="66" charset="0"/>
            </a:endParaRPr>
          </a:p>
        </p:txBody>
      </p:sp>
      <p:cxnSp>
        <p:nvCxnSpPr>
          <p:cNvPr id="4" name="Straight Connector 3">
            <a:extLst>
              <a:ext uri="{FF2B5EF4-FFF2-40B4-BE49-F238E27FC236}">
                <a16:creationId xmlns:a16="http://schemas.microsoft.com/office/drawing/2014/main" id="{433A2609-1FC8-40C9-9C0E-BABE19CB7097}"/>
              </a:ext>
            </a:extLst>
          </p:cNvPr>
          <p:cNvCxnSpPr>
            <a:cxnSpLocks/>
          </p:cNvCxnSpPr>
          <p:nvPr/>
        </p:nvCxnSpPr>
        <p:spPr>
          <a:xfrm>
            <a:off x="4261929" y="3461523"/>
            <a:ext cx="3263705"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629F2C5-76A9-4E2B-9419-3D4E42F29E52}"/>
              </a:ext>
            </a:extLst>
          </p:cNvPr>
          <p:cNvCxnSpPr>
            <a:cxnSpLocks/>
          </p:cNvCxnSpPr>
          <p:nvPr/>
        </p:nvCxnSpPr>
        <p:spPr>
          <a:xfrm>
            <a:off x="4261929" y="4432595"/>
            <a:ext cx="326370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Speech Bubble: Oval 8">
            <a:extLst>
              <a:ext uri="{FF2B5EF4-FFF2-40B4-BE49-F238E27FC236}">
                <a16:creationId xmlns:a16="http://schemas.microsoft.com/office/drawing/2014/main" id="{453A172D-065B-4E5A-9DA3-59F5E163ED5C}"/>
              </a:ext>
            </a:extLst>
          </p:cNvPr>
          <p:cNvSpPr/>
          <p:nvPr/>
        </p:nvSpPr>
        <p:spPr>
          <a:xfrm>
            <a:off x="7525634" y="0"/>
            <a:ext cx="4579035" cy="3896741"/>
          </a:xfrm>
          <a:prstGeom prst="wedgeEllipseCallout">
            <a:avLst>
              <a:gd name="adj1" fmla="val -53222"/>
              <a:gd name="adj2" fmla="val 32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a:extLst>
              <a:ext uri="{FF2B5EF4-FFF2-40B4-BE49-F238E27FC236}">
                <a16:creationId xmlns:a16="http://schemas.microsoft.com/office/drawing/2014/main" id="{88E478F9-3AC6-49A6-8209-7C22F072EDC5}"/>
              </a:ext>
            </a:extLst>
          </p:cNvPr>
          <p:cNvSpPr txBox="1">
            <a:spLocks/>
          </p:cNvSpPr>
          <p:nvPr/>
        </p:nvSpPr>
        <p:spPr>
          <a:xfrm>
            <a:off x="7966160" y="566679"/>
            <a:ext cx="4046805" cy="2862321"/>
          </a:xfrm>
          <a:prstGeom prst="rect">
            <a:avLst/>
          </a:prstGeom>
        </p:spPr>
        <p:txBody>
          <a:bodyPr vert="horz" lIns="91440" tIns="45720" rIns="91440" bIns="45720" rtlCol="0" anchor="ctr">
            <a:normAutofit fontScale="925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10000"/>
              </a:lnSpc>
            </a:pPr>
            <a:r>
              <a:rPr lang="en-GB" sz="2400" cap="none" dirty="0">
                <a:solidFill>
                  <a:schemeClr val="bg1"/>
                </a:solidFill>
                <a:latin typeface="Comic Sans MS" panose="030F0702030302020204" pitchFamily="66" charset="0"/>
              </a:rPr>
              <a:t>1. </a:t>
            </a:r>
            <a:r>
              <a:rPr lang="en-GB" sz="2400" cap="none" dirty="0">
                <a:solidFill>
                  <a:srgbClr val="0070C0"/>
                </a:solidFill>
                <a:latin typeface="Comic Sans MS" panose="030F0702030302020204" pitchFamily="66" charset="0"/>
              </a:rPr>
              <a:t>5 ones + 8 ones = 13 ones. </a:t>
            </a:r>
          </a:p>
          <a:p>
            <a:pPr>
              <a:lnSpc>
                <a:spcPct val="110000"/>
              </a:lnSpc>
            </a:pPr>
            <a:r>
              <a:rPr lang="en-GB" sz="2400" cap="none" dirty="0">
                <a:solidFill>
                  <a:schemeClr val="bg1"/>
                </a:solidFill>
                <a:latin typeface="Comic Sans MS" panose="030F0702030302020204" pitchFamily="66" charset="0"/>
              </a:rPr>
              <a:t>As there are more than 10 ones we need to </a:t>
            </a:r>
            <a:r>
              <a:rPr lang="en-GB" sz="2400" b="1" cap="none" dirty="0">
                <a:solidFill>
                  <a:schemeClr val="bg1"/>
                </a:solidFill>
                <a:latin typeface="Comic Sans MS" panose="030F0702030302020204" pitchFamily="66" charset="0"/>
              </a:rPr>
              <a:t>rename</a:t>
            </a:r>
            <a:r>
              <a:rPr lang="en-GB" sz="2400" cap="none" dirty="0">
                <a:solidFill>
                  <a:schemeClr val="bg1"/>
                </a:solidFill>
                <a:latin typeface="Comic Sans MS" panose="030F0702030302020204" pitchFamily="66" charset="0"/>
              </a:rPr>
              <a:t>. </a:t>
            </a:r>
          </a:p>
          <a:p>
            <a:pPr>
              <a:lnSpc>
                <a:spcPct val="110000"/>
              </a:lnSpc>
            </a:pPr>
            <a:r>
              <a:rPr lang="en-GB" sz="2400" cap="none" dirty="0">
                <a:solidFill>
                  <a:srgbClr val="0070C0"/>
                </a:solidFill>
                <a:latin typeface="Comic Sans MS" panose="030F0702030302020204" pitchFamily="66" charset="0"/>
              </a:rPr>
              <a:t>13 ones = 1 ten and 3 ones. </a:t>
            </a:r>
          </a:p>
          <a:p>
            <a:pPr>
              <a:lnSpc>
                <a:spcPct val="110000"/>
              </a:lnSpc>
            </a:pPr>
            <a:r>
              <a:rPr lang="en-GB" sz="2400" cap="none" dirty="0">
                <a:solidFill>
                  <a:schemeClr val="bg1"/>
                </a:solidFill>
                <a:latin typeface="Comic Sans MS" panose="030F0702030302020204" pitchFamily="66" charset="0"/>
              </a:rPr>
              <a:t>We write the 3 ones in the ones column and write the 1 ten in the tens column.</a:t>
            </a:r>
          </a:p>
        </p:txBody>
      </p:sp>
      <p:sp>
        <p:nvSpPr>
          <p:cNvPr id="3" name="TextBox 2">
            <a:extLst>
              <a:ext uri="{FF2B5EF4-FFF2-40B4-BE49-F238E27FC236}">
                <a16:creationId xmlns:a16="http://schemas.microsoft.com/office/drawing/2014/main" id="{418F4758-1BB6-4795-920C-896709DEE06D}"/>
              </a:ext>
            </a:extLst>
          </p:cNvPr>
          <p:cNvSpPr txBox="1"/>
          <p:nvPr/>
        </p:nvSpPr>
        <p:spPr>
          <a:xfrm>
            <a:off x="3509308" y="1608088"/>
            <a:ext cx="4768948" cy="2862322"/>
          </a:xfrm>
          <a:prstGeom prst="rect">
            <a:avLst/>
          </a:prstGeom>
          <a:noFill/>
        </p:spPr>
        <p:txBody>
          <a:bodyPr wrap="square" rtlCol="0">
            <a:spAutoFit/>
          </a:bodyPr>
          <a:lstStyle/>
          <a:p>
            <a:r>
              <a:rPr lang="en-GB" sz="6000" dirty="0">
                <a:latin typeface="Comic Sans MS" panose="030F0702030302020204" pitchFamily="66" charset="0"/>
              </a:rPr>
              <a:t>   5  1  7  5   + 3  2  4  8</a:t>
            </a:r>
          </a:p>
          <a:p>
            <a:r>
              <a:rPr lang="en-GB" sz="6000" dirty="0">
                <a:latin typeface="Comic Sans MS" panose="030F0702030302020204" pitchFamily="66" charset="0"/>
              </a:rPr>
              <a:t>   8  4  2  3</a:t>
            </a:r>
          </a:p>
        </p:txBody>
      </p:sp>
      <p:sp>
        <p:nvSpPr>
          <p:cNvPr id="5" name="TextBox 4">
            <a:extLst>
              <a:ext uri="{FF2B5EF4-FFF2-40B4-BE49-F238E27FC236}">
                <a16:creationId xmlns:a16="http://schemas.microsoft.com/office/drawing/2014/main" id="{AB3017C4-72ED-40EF-BEB5-61BEFFA10D9F}"/>
              </a:ext>
            </a:extLst>
          </p:cNvPr>
          <p:cNvSpPr txBox="1"/>
          <p:nvPr/>
        </p:nvSpPr>
        <p:spPr>
          <a:xfrm>
            <a:off x="5114158" y="907392"/>
            <a:ext cx="562708" cy="1015663"/>
          </a:xfrm>
          <a:prstGeom prst="rect">
            <a:avLst/>
          </a:prstGeom>
          <a:noFill/>
        </p:spPr>
        <p:txBody>
          <a:bodyPr wrap="square" rtlCol="0">
            <a:spAutoFit/>
          </a:bodyPr>
          <a:lstStyle/>
          <a:p>
            <a:r>
              <a:rPr lang="en-GB" sz="6000" dirty="0">
                <a:solidFill>
                  <a:srgbClr val="FF0000"/>
                </a:solidFill>
                <a:latin typeface="Comic Sans MS" panose="030F0702030302020204" pitchFamily="66" charset="0"/>
              </a:rPr>
              <a:t>1</a:t>
            </a:r>
          </a:p>
        </p:txBody>
      </p:sp>
      <p:sp>
        <p:nvSpPr>
          <p:cNvPr id="11" name="Speech Bubble: Oval 10">
            <a:extLst>
              <a:ext uri="{FF2B5EF4-FFF2-40B4-BE49-F238E27FC236}">
                <a16:creationId xmlns:a16="http://schemas.microsoft.com/office/drawing/2014/main" id="{9CCC9FFF-4706-48C6-85A8-A85CA07FCA80}"/>
              </a:ext>
            </a:extLst>
          </p:cNvPr>
          <p:cNvSpPr/>
          <p:nvPr/>
        </p:nvSpPr>
        <p:spPr>
          <a:xfrm flipH="1">
            <a:off x="177528" y="482450"/>
            <a:ext cx="3118341" cy="2598374"/>
          </a:xfrm>
          <a:prstGeom prst="wedgeEllipseCallout">
            <a:avLst>
              <a:gd name="adj1" fmla="val -108860"/>
              <a:gd name="adj2" fmla="val -13655"/>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itle 1">
            <a:extLst>
              <a:ext uri="{FF2B5EF4-FFF2-40B4-BE49-F238E27FC236}">
                <a16:creationId xmlns:a16="http://schemas.microsoft.com/office/drawing/2014/main" id="{86E44B3B-5C84-4A6F-9803-723DB809FEA8}"/>
              </a:ext>
            </a:extLst>
          </p:cNvPr>
          <p:cNvSpPr txBox="1">
            <a:spLocks/>
          </p:cNvSpPr>
          <p:nvPr/>
        </p:nvSpPr>
        <p:spPr>
          <a:xfrm>
            <a:off x="385356" y="318622"/>
            <a:ext cx="3118342" cy="2862321"/>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10000"/>
              </a:lnSpc>
            </a:pPr>
            <a:r>
              <a:rPr lang="en-GB" sz="2400" cap="none" dirty="0">
                <a:solidFill>
                  <a:schemeClr val="accent6"/>
                </a:solidFill>
                <a:latin typeface="Comic Sans MS" panose="030F0702030302020204" pitchFamily="66" charset="0"/>
              </a:rPr>
              <a:t>Remember to add the extra ten and extra hundred.</a:t>
            </a:r>
          </a:p>
        </p:txBody>
      </p:sp>
      <p:sp>
        <p:nvSpPr>
          <p:cNvPr id="14" name="TextBox 13">
            <a:extLst>
              <a:ext uri="{FF2B5EF4-FFF2-40B4-BE49-F238E27FC236}">
                <a16:creationId xmlns:a16="http://schemas.microsoft.com/office/drawing/2014/main" id="{9AB39132-55B4-4630-82CF-CE5E0C24B3ED}"/>
              </a:ext>
            </a:extLst>
          </p:cNvPr>
          <p:cNvSpPr txBox="1"/>
          <p:nvPr/>
        </p:nvSpPr>
        <p:spPr>
          <a:xfrm>
            <a:off x="6038572" y="871735"/>
            <a:ext cx="562708" cy="1015663"/>
          </a:xfrm>
          <a:prstGeom prst="rect">
            <a:avLst/>
          </a:prstGeom>
          <a:noFill/>
        </p:spPr>
        <p:txBody>
          <a:bodyPr wrap="square" rtlCol="0">
            <a:spAutoFit/>
          </a:bodyPr>
          <a:lstStyle/>
          <a:p>
            <a:r>
              <a:rPr lang="en-GB" sz="6000" dirty="0">
                <a:solidFill>
                  <a:srgbClr val="FF0000"/>
                </a:solidFill>
                <a:latin typeface="Comic Sans MS" panose="030F0702030302020204" pitchFamily="66" charset="0"/>
              </a:rPr>
              <a:t>1</a:t>
            </a:r>
          </a:p>
        </p:txBody>
      </p:sp>
      <p:sp>
        <p:nvSpPr>
          <p:cNvPr id="6" name="Speech Bubble: Rectangle with Corners Rounded 5">
            <a:extLst>
              <a:ext uri="{FF2B5EF4-FFF2-40B4-BE49-F238E27FC236}">
                <a16:creationId xmlns:a16="http://schemas.microsoft.com/office/drawing/2014/main" id="{5A2C08A7-EF78-4D1D-A558-742BECFBD6CF}"/>
              </a:ext>
            </a:extLst>
          </p:cNvPr>
          <p:cNvSpPr/>
          <p:nvPr/>
        </p:nvSpPr>
        <p:spPr>
          <a:xfrm>
            <a:off x="4261929" y="4572000"/>
            <a:ext cx="7842740" cy="2104048"/>
          </a:xfrm>
          <a:prstGeom prst="wedgeRoundRectCallout">
            <a:avLst>
              <a:gd name="adj1" fmla="val -23524"/>
              <a:gd name="adj2" fmla="val -63197"/>
              <a:gd name="adj3" fmla="val 16667"/>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itle 1">
            <a:extLst>
              <a:ext uri="{FF2B5EF4-FFF2-40B4-BE49-F238E27FC236}">
                <a16:creationId xmlns:a16="http://schemas.microsoft.com/office/drawing/2014/main" id="{52FF40C1-E29D-4766-BB6E-0C8AD0FE2AAA}"/>
              </a:ext>
            </a:extLst>
          </p:cNvPr>
          <p:cNvSpPr txBox="1">
            <a:spLocks/>
          </p:cNvSpPr>
          <p:nvPr/>
        </p:nvSpPr>
        <p:spPr>
          <a:xfrm>
            <a:off x="4357468" y="4142857"/>
            <a:ext cx="7877908" cy="308408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10000"/>
              </a:lnSpc>
            </a:pPr>
            <a:r>
              <a:rPr lang="en-GB" sz="2400" cap="none" dirty="0">
                <a:solidFill>
                  <a:schemeClr val="accent1"/>
                </a:solidFill>
                <a:latin typeface="Comic Sans MS" panose="030F0702030302020204" pitchFamily="66" charset="0"/>
              </a:rPr>
              <a:t>2. </a:t>
            </a:r>
            <a:r>
              <a:rPr lang="en-GB" sz="2400" cap="none" dirty="0">
                <a:solidFill>
                  <a:schemeClr val="tx2"/>
                </a:solidFill>
                <a:latin typeface="Comic Sans MS" panose="030F0702030302020204" pitchFamily="66" charset="0"/>
              </a:rPr>
              <a:t>1 ten + 7 tens + 4 tens = 12 tens.</a:t>
            </a:r>
          </a:p>
          <a:p>
            <a:pPr>
              <a:lnSpc>
                <a:spcPct val="110000"/>
              </a:lnSpc>
            </a:pPr>
            <a:r>
              <a:rPr lang="en-GB" sz="2400" cap="none" dirty="0">
                <a:solidFill>
                  <a:schemeClr val="accent1"/>
                </a:solidFill>
                <a:latin typeface="Comic Sans MS" panose="030F0702030302020204" pitchFamily="66" charset="0"/>
              </a:rPr>
              <a:t>As there are more than 10 tens we need to </a:t>
            </a:r>
            <a:r>
              <a:rPr lang="en-GB" sz="2400" b="1" cap="none" dirty="0">
                <a:solidFill>
                  <a:schemeClr val="accent1"/>
                </a:solidFill>
                <a:latin typeface="Comic Sans MS" panose="030F0702030302020204" pitchFamily="66" charset="0"/>
              </a:rPr>
              <a:t>rename</a:t>
            </a:r>
            <a:r>
              <a:rPr lang="en-GB" sz="2400" cap="none" dirty="0">
                <a:solidFill>
                  <a:schemeClr val="accent1"/>
                </a:solidFill>
                <a:latin typeface="Comic Sans MS" panose="030F0702030302020204" pitchFamily="66" charset="0"/>
              </a:rPr>
              <a:t>. </a:t>
            </a:r>
          </a:p>
          <a:p>
            <a:pPr>
              <a:lnSpc>
                <a:spcPct val="110000"/>
              </a:lnSpc>
            </a:pPr>
            <a:r>
              <a:rPr lang="en-GB" sz="2400" cap="none" dirty="0">
                <a:solidFill>
                  <a:schemeClr val="tx2"/>
                </a:solidFill>
                <a:latin typeface="Comic Sans MS" panose="030F0702030302020204" pitchFamily="66" charset="0"/>
              </a:rPr>
              <a:t>12 tens = 1 hundred and 2 tens. </a:t>
            </a:r>
          </a:p>
          <a:p>
            <a:pPr>
              <a:lnSpc>
                <a:spcPct val="110000"/>
              </a:lnSpc>
            </a:pPr>
            <a:r>
              <a:rPr lang="en-GB" sz="2400" cap="none" dirty="0">
                <a:solidFill>
                  <a:schemeClr val="accent1"/>
                </a:solidFill>
                <a:latin typeface="Comic Sans MS" panose="030F0702030302020204" pitchFamily="66" charset="0"/>
              </a:rPr>
              <a:t>We write the 2 tens in the tens column and write the 1 hundred in the hundreds column.</a:t>
            </a:r>
          </a:p>
        </p:txBody>
      </p:sp>
      <p:sp>
        <p:nvSpPr>
          <p:cNvPr id="17" name="Speech Bubble: Oval 16">
            <a:extLst>
              <a:ext uri="{FF2B5EF4-FFF2-40B4-BE49-F238E27FC236}">
                <a16:creationId xmlns:a16="http://schemas.microsoft.com/office/drawing/2014/main" id="{F967242B-3DA8-4947-8A3A-2047F934586F}"/>
              </a:ext>
            </a:extLst>
          </p:cNvPr>
          <p:cNvSpPr/>
          <p:nvPr/>
        </p:nvSpPr>
        <p:spPr>
          <a:xfrm flipH="1">
            <a:off x="87329" y="4142856"/>
            <a:ext cx="2951292" cy="2241067"/>
          </a:xfrm>
          <a:prstGeom prst="wedgeEllipseCallout">
            <a:avLst>
              <a:gd name="adj1" fmla="val -73221"/>
              <a:gd name="adj2" fmla="val -54802"/>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itle 1">
            <a:extLst>
              <a:ext uri="{FF2B5EF4-FFF2-40B4-BE49-F238E27FC236}">
                <a16:creationId xmlns:a16="http://schemas.microsoft.com/office/drawing/2014/main" id="{6730387D-041E-49C9-82CF-4F14C5E71707}"/>
              </a:ext>
            </a:extLst>
          </p:cNvPr>
          <p:cNvSpPr txBox="1">
            <a:spLocks/>
          </p:cNvSpPr>
          <p:nvPr/>
        </p:nvSpPr>
        <p:spPr>
          <a:xfrm>
            <a:off x="385357" y="4572000"/>
            <a:ext cx="3118341" cy="1281415"/>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10000"/>
              </a:lnSpc>
            </a:pPr>
            <a:r>
              <a:rPr lang="en-GB" sz="2400" cap="none" dirty="0">
                <a:solidFill>
                  <a:schemeClr val="tx1"/>
                </a:solidFill>
                <a:latin typeface="Comic Sans MS" panose="030F0702030302020204" pitchFamily="66" charset="0"/>
              </a:rPr>
              <a:t>3. Then add the hundreds and thousands.</a:t>
            </a:r>
          </a:p>
        </p:txBody>
      </p:sp>
    </p:spTree>
    <p:extLst>
      <p:ext uri="{BB962C8B-B14F-4D97-AF65-F5344CB8AC3E}">
        <p14:creationId xmlns:p14="http://schemas.microsoft.com/office/powerpoint/2010/main" val="808143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86B6F-28C6-469E-8B44-732114EAC3C3}"/>
              </a:ext>
            </a:extLst>
          </p:cNvPr>
          <p:cNvSpPr>
            <a:spLocks noGrp="1"/>
          </p:cNvSpPr>
          <p:nvPr>
            <p:ph type="title"/>
          </p:nvPr>
        </p:nvSpPr>
        <p:spPr/>
        <p:txBody>
          <a:bodyPr/>
          <a:lstStyle/>
          <a:p>
            <a:r>
              <a:rPr lang="en-GB" cap="none" dirty="0">
                <a:latin typeface="Comic Sans MS" panose="030F0702030302020204" pitchFamily="66" charset="0"/>
              </a:rPr>
              <a:t>Watch the video below for a further reminder.</a:t>
            </a:r>
          </a:p>
        </p:txBody>
      </p:sp>
      <p:pic>
        <p:nvPicPr>
          <p:cNvPr id="6" name="Content Placeholder 5">
            <a:hlinkClick r:id="rId2"/>
            <a:extLst>
              <a:ext uri="{FF2B5EF4-FFF2-40B4-BE49-F238E27FC236}">
                <a16:creationId xmlns:a16="http://schemas.microsoft.com/office/drawing/2014/main" id="{FB78499A-B2E4-4F6C-BB15-68231C0D428A}"/>
              </a:ext>
            </a:extLst>
          </p:cNvPr>
          <p:cNvPicPr>
            <a:picLocks noGrp="1" noChangeAspect="1"/>
          </p:cNvPicPr>
          <p:nvPr>
            <p:ph idx="1"/>
          </p:nvPr>
        </p:nvPicPr>
        <p:blipFill>
          <a:blip r:embed="rId3"/>
          <a:stretch>
            <a:fillRect/>
          </a:stretch>
        </p:blipFill>
        <p:spPr>
          <a:xfrm>
            <a:off x="2658793" y="2002802"/>
            <a:ext cx="6572069" cy="4571022"/>
          </a:xfrm>
          <a:prstGeom prst="rect">
            <a:avLst/>
          </a:prstGeom>
        </p:spPr>
      </p:pic>
    </p:spTree>
    <p:extLst>
      <p:ext uri="{BB962C8B-B14F-4D97-AF65-F5344CB8AC3E}">
        <p14:creationId xmlns:p14="http://schemas.microsoft.com/office/powerpoint/2010/main" val="4056756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DA5E6-5323-4A17-BD3A-6F9B15D8D380}"/>
              </a:ext>
            </a:extLst>
          </p:cNvPr>
          <p:cNvSpPr txBox="1">
            <a:spLocks/>
          </p:cNvSpPr>
          <p:nvPr/>
        </p:nvSpPr>
        <p:spPr>
          <a:xfrm>
            <a:off x="1202919" y="284176"/>
            <a:ext cx="9784080" cy="1508760"/>
          </a:xfrm>
          <a:prstGeom prst="rect">
            <a:avLst/>
          </a:prstGeom>
        </p:spPr>
        <p:txBody>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r>
              <a:rPr lang="en-GB" sz="3600" cap="none" dirty="0">
                <a:solidFill>
                  <a:schemeClr val="tx2"/>
                </a:solidFill>
                <a:latin typeface="Comic Sans MS" panose="030F0702030302020204" pitchFamily="66" charset="0"/>
              </a:rPr>
              <a:t>Remember to use concrete materials and a place value chart, especially for problems when you need to rename as these can be tricky! </a:t>
            </a:r>
          </a:p>
          <a:p>
            <a:endParaRPr lang="en-GB" sz="3600" cap="none" dirty="0">
              <a:solidFill>
                <a:schemeClr val="tx2"/>
              </a:solidFill>
              <a:latin typeface="Comic Sans MS" panose="030F0702030302020204" pitchFamily="66" charset="0"/>
            </a:endParaRPr>
          </a:p>
          <a:p>
            <a:r>
              <a:rPr lang="en-GB" sz="3600" cap="none" dirty="0">
                <a:solidFill>
                  <a:schemeClr val="accent1"/>
                </a:solidFill>
                <a:latin typeface="Comic Sans MS" panose="030F0702030302020204" pitchFamily="66" charset="0"/>
              </a:rPr>
              <a:t>Although you do not have Numicon or Dienes at home, you may have counters. Or you can use anything in your house! You could use Lego, pasta, board game pieces, jigsaw pieces, crayons or you could draw. </a:t>
            </a:r>
          </a:p>
          <a:p>
            <a:endParaRPr lang="en-GB" sz="3600" cap="none" dirty="0">
              <a:solidFill>
                <a:schemeClr val="tx2"/>
              </a:solidFill>
              <a:latin typeface="Comic Sans MS" panose="030F0702030302020204" pitchFamily="66" charset="0"/>
            </a:endParaRPr>
          </a:p>
          <a:p>
            <a:r>
              <a:rPr lang="en-GB" sz="3600" cap="none" dirty="0">
                <a:solidFill>
                  <a:schemeClr val="tx2"/>
                </a:solidFill>
                <a:latin typeface="Comic Sans MS" panose="030F0702030302020204" pitchFamily="66" charset="0"/>
              </a:rPr>
              <a:t>You can also simply draw a place value chart on paper.</a:t>
            </a:r>
          </a:p>
          <a:p>
            <a:endParaRPr lang="en-GB" sz="3600" cap="none" dirty="0">
              <a:solidFill>
                <a:schemeClr val="tx2"/>
              </a:solidFill>
              <a:latin typeface="Comic Sans MS" panose="030F0702030302020204" pitchFamily="66" charset="0"/>
            </a:endParaRPr>
          </a:p>
          <a:p>
            <a:endParaRPr lang="en-GB" sz="3600" cap="none" dirty="0">
              <a:solidFill>
                <a:schemeClr val="tx2"/>
              </a:solidFill>
              <a:latin typeface="Comic Sans MS" panose="030F0702030302020204" pitchFamily="66" charset="0"/>
            </a:endParaRPr>
          </a:p>
        </p:txBody>
      </p:sp>
    </p:spTree>
    <p:extLst>
      <p:ext uri="{BB962C8B-B14F-4D97-AF65-F5344CB8AC3E}">
        <p14:creationId xmlns:p14="http://schemas.microsoft.com/office/powerpoint/2010/main" val="3214986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FEB653-7587-456E-BEC0-686205B85134}"/>
              </a:ext>
            </a:extLst>
          </p:cNvPr>
          <p:cNvSpPr txBox="1"/>
          <p:nvPr/>
        </p:nvSpPr>
        <p:spPr>
          <a:xfrm>
            <a:off x="3573193" y="225264"/>
            <a:ext cx="9509760" cy="3785652"/>
          </a:xfrm>
          <a:prstGeom prst="rect">
            <a:avLst/>
          </a:prstGeom>
          <a:noFill/>
        </p:spPr>
        <p:txBody>
          <a:bodyPr wrap="square" rtlCol="0">
            <a:spAutoFit/>
          </a:bodyPr>
          <a:lstStyle/>
          <a:p>
            <a:r>
              <a:rPr lang="en-GB" sz="6000" dirty="0">
                <a:solidFill>
                  <a:srgbClr val="FFFF00"/>
                </a:solidFill>
                <a:latin typeface="Comic Sans MS" panose="030F0702030302020204" pitchFamily="66" charset="0"/>
              </a:rPr>
              <a:t> Th H T O</a:t>
            </a:r>
            <a:br>
              <a:rPr lang="en-GB" sz="6000" dirty="0">
                <a:latin typeface="Comic Sans MS" panose="030F0702030302020204" pitchFamily="66" charset="0"/>
              </a:rPr>
            </a:br>
            <a:r>
              <a:rPr lang="en-GB" sz="6000" dirty="0">
                <a:latin typeface="Comic Sans MS" panose="030F0702030302020204" pitchFamily="66" charset="0"/>
              </a:rPr>
              <a:t>  5  1  8  1</a:t>
            </a:r>
            <a:br>
              <a:rPr lang="en-GB" sz="6000" dirty="0">
                <a:latin typeface="Comic Sans MS" panose="030F0702030302020204" pitchFamily="66" charset="0"/>
              </a:rPr>
            </a:br>
            <a:r>
              <a:rPr lang="en-GB" sz="6000" dirty="0">
                <a:latin typeface="Comic Sans MS" panose="030F0702030302020204" pitchFamily="66" charset="0"/>
              </a:rPr>
              <a:t>+ 3 7  1  6</a:t>
            </a:r>
          </a:p>
          <a:p>
            <a:r>
              <a:rPr lang="en-GB" sz="6000" dirty="0">
                <a:latin typeface="Comic Sans MS" panose="030F0702030302020204" pitchFamily="66" charset="0"/>
              </a:rPr>
              <a:t>  8  8  9  7</a:t>
            </a:r>
          </a:p>
        </p:txBody>
      </p:sp>
      <p:cxnSp>
        <p:nvCxnSpPr>
          <p:cNvPr id="4" name="Straight Connector 3">
            <a:extLst>
              <a:ext uri="{FF2B5EF4-FFF2-40B4-BE49-F238E27FC236}">
                <a16:creationId xmlns:a16="http://schemas.microsoft.com/office/drawing/2014/main" id="{433A2609-1FC8-40C9-9C0E-BABE19CB7097}"/>
              </a:ext>
            </a:extLst>
          </p:cNvPr>
          <p:cNvCxnSpPr>
            <a:cxnSpLocks/>
          </p:cNvCxnSpPr>
          <p:nvPr/>
        </p:nvCxnSpPr>
        <p:spPr>
          <a:xfrm>
            <a:off x="4065562" y="2996418"/>
            <a:ext cx="3263705"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629F2C5-76A9-4E2B-9419-3D4E42F29E52}"/>
              </a:ext>
            </a:extLst>
          </p:cNvPr>
          <p:cNvCxnSpPr>
            <a:cxnSpLocks/>
          </p:cNvCxnSpPr>
          <p:nvPr/>
        </p:nvCxnSpPr>
        <p:spPr>
          <a:xfrm>
            <a:off x="4065562" y="3995946"/>
            <a:ext cx="326370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Speech Bubble: Oval 8">
            <a:extLst>
              <a:ext uri="{FF2B5EF4-FFF2-40B4-BE49-F238E27FC236}">
                <a16:creationId xmlns:a16="http://schemas.microsoft.com/office/drawing/2014/main" id="{453A172D-065B-4E5A-9DA3-59F5E163ED5C}"/>
              </a:ext>
            </a:extLst>
          </p:cNvPr>
          <p:cNvSpPr/>
          <p:nvPr/>
        </p:nvSpPr>
        <p:spPr>
          <a:xfrm>
            <a:off x="7821636" y="183061"/>
            <a:ext cx="4046806" cy="2785403"/>
          </a:xfrm>
          <a:prstGeom prst="wedgeEllipseCallout">
            <a:avLst>
              <a:gd name="adj1" fmla="val -61505"/>
              <a:gd name="adj2" fmla="val -63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a:extLst>
              <a:ext uri="{FF2B5EF4-FFF2-40B4-BE49-F238E27FC236}">
                <a16:creationId xmlns:a16="http://schemas.microsoft.com/office/drawing/2014/main" id="{88E478F9-3AC6-49A6-8209-7C22F072EDC5}"/>
              </a:ext>
            </a:extLst>
          </p:cNvPr>
          <p:cNvSpPr txBox="1">
            <a:spLocks/>
          </p:cNvSpPr>
          <p:nvPr/>
        </p:nvSpPr>
        <p:spPr>
          <a:xfrm>
            <a:off x="8551928" y="575107"/>
            <a:ext cx="2951982" cy="2085716"/>
          </a:xfrm>
          <a:prstGeom prst="rect">
            <a:avLst/>
          </a:prstGeom>
        </p:spPr>
        <p:txBody>
          <a:bodyPr vert="horz" lIns="91440" tIns="45720" rIns="91440" bIns="45720" rtlCol="0" anchor="ctr">
            <a:normAutofit lnSpcReduction="100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nSpc>
                <a:spcPct val="100000"/>
              </a:lnSpc>
            </a:pPr>
            <a:r>
              <a:rPr lang="en-GB" sz="2400" cap="none" dirty="0">
                <a:solidFill>
                  <a:schemeClr val="bg1"/>
                </a:solidFill>
                <a:latin typeface="Comic Sans MS" panose="030F0702030302020204" pitchFamily="66" charset="0"/>
              </a:rPr>
              <a:t>Remember, when we are adding, it doesn’t matter which number is on the top and bottom. </a:t>
            </a:r>
          </a:p>
        </p:txBody>
      </p:sp>
      <p:sp>
        <p:nvSpPr>
          <p:cNvPr id="10" name="Title 1">
            <a:extLst>
              <a:ext uri="{FF2B5EF4-FFF2-40B4-BE49-F238E27FC236}">
                <a16:creationId xmlns:a16="http://schemas.microsoft.com/office/drawing/2014/main" id="{43FA16D2-16E9-4E54-9A19-4EC64BAD01CB}"/>
              </a:ext>
            </a:extLst>
          </p:cNvPr>
          <p:cNvSpPr txBox="1">
            <a:spLocks/>
          </p:cNvSpPr>
          <p:nvPr/>
        </p:nvSpPr>
        <p:spPr>
          <a:xfrm>
            <a:off x="434259" y="4677596"/>
            <a:ext cx="11323482" cy="2104473"/>
          </a:xfrm>
          <a:prstGeom prst="rect">
            <a:avLst/>
          </a:prstGeom>
        </p:spPr>
        <p:txBody>
          <a:bodyPr vert="horz" lIns="91440" tIns="45720" rIns="91440" bIns="45720" rtlCol="0" anchor="ctr">
            <a:normAutofit fontScale="92500"/>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600" cap="none" dirty="0">
                <a:solidFill>
                  <a:schemeClr val="tx2"/>
                </a:solidFill>
                <a:latin typeface="Comic Sans MS" panose="030F0702030302020204" pitchFamily="66" charset="0"/>
              </a:rPr>
              <a:t>Set out the problem as a column addition. Start by adding the ones. Then add the tens. Add the hundreds. Then add the thousands. You could do this mentally or use your concrete materials and place value chart.</a:t>
            </a:r>
          </a:p>
        </p:txBody>
      </p:sp>
    </p:spTree>
    <p:extLst>
      <p:ext uri="{BB962C8B-B14F-4D97-AF65-F5344CB8AC3E}">
        <p14:creationId xmlns:p14="http://schemas.microsoft.com/office/powerpoint/2010/main" val="2710929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86B6F-28C6-469E-8B44-732114EAC3C3}"/>
              </a:ext>
            </a:extLst>
          </p:cNvPr>
          <p:cNvSpPr>
            <a:spLocks noGrp="1"/>
          </p:cNvSpPr>
          <p:nvPr>
            <p:ph type="title"/>
          </p:nvPr>
        </p:nvSpPr>
        <p:spPr/>
        <p:txBody>
          <a:bodyPr/>
          <a:lstStyle/>
          <a:p>
            <a:r>
              <a:rPr lang="en-GB" cap="none" dirty="0">
                <a:latin typeface="Comic Sans MS" panose="030F0702030302020204" pitchFamily="66" charset="0"/>
              </a:rPr>
              <a:t>Watch the video below for a further reminder.</a:t>
            </a:r>
          </a:p>
        </p:txBody>
      </p:sp>
      <p:pic>
        <p:nvPicPr>
          <p:cNvPr id="4" name="Content Placeholder 3">
            <a:hlinkClick r:id="rId2"/>
            <a:extLst>
              <a:ext uri="{FF2B5EF4-FFF2-40B4-BE49-F238E27FC236}">
                <a16:creationId xmlns:a16="http://schemas.microsoft.com/office/drawing/2014/main" id="{46C1347C-83B0-483B-873A-8BDA8089548E}"/>
              </a:ext>
            </a:extLst>
          </p:cNvPr>
          <p:cNvPicPr>
            <a:picLocks noGrp="1" noChangeAspect="1"/>
          </p:cNvPicPr>
          <p:nvPr>
            <p:ph idx="1"/>
          </p:nvPr>
        </p:nvPicPr>
        <p:blipFill>
          <a:blip r:embed="rId3"/>
          <a:stretch>
            <a:fillRect/>
          </a:stretch>
        </p:blipFill>
        <p:spPr>
          <a:xfrm>
            <a:off x="3049072" y="2011363"/>
            <a:ext cx="6091773" cy="4206875"/>
          </a:xfrm>
          <a:prstGeom prst="rect">
            <a:avLst/>
          </a:prstGeom>
        </p:spPr>
      </p:pic>
    </p:spTree>
    <p:extLst>
      <p:ext uri="{BB962C8B-B14F-4D97-AF65-F5344CB8AC3E}">
        <p14:creationId xmlns:p14="http://schemas.microsoft.com/office/powerpoint/2010/main" val="3584879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92B4A-C749-42BE-926F-DE5CB7269DB9}"/>
              </a:ext>
            </a:extLst>
          </p:cNvPr>
          <p:cNvSpPr>
            <a:spLocks noGrp="1"/>
          </p:cNvSpPr>
          <p:nvPr>
            <p:ph type="title"/>
          </p:nvPr>
        </p:nvSpPr>
        <p:spPr/>
        <p:txBody>
          <a:bodyPr/>
          <a:lstStyle/>
          <a:p>
            <a:r>
              <a:rPr lang="en-GB" dirty="0"/>
              <a:t>Adding with renaming </a:t>
            </a:r>
          </a:p>
        </p:txBody>
      </p:sp>
      <p:sp>
        <p:nvSpPr>
          <p:cNvPr id="3" name="Content Placeholder 2">
            <a:extLst>
              <a:ext uri="{FF2B5EF4-FFF2-40B4-BE49-F238E27FC236}">
                <a16:creationId xmlns:a16="http://schemas.microsoft.com/office/drawing/2014/main" id="{0285640C-C6CB-4508-A5D0-EFE2CF47C388}"/>
              </a:ext>
            </a:extLst>
          </p:cNvPr>
          <p:cNvSpPr>
            <a:spLocks noGrp="1"/>
          </p:cNvSpPr>
          <p:nvPr>
            <p:ph idx="1"/>
          </p:nvPr>
        </p:nvSpPr>
        <p:spPr>
          <a:xfrm>
            <a:off x="1202919" y="2011680"/>
            <a:ext cx="9784080" cy="4562144"/>
          </a:xfrm>
        </p:spPr>
        <p:txBody>
          <a:bodyPr>
            <a:normAutofit fontScale="85000" lnSpcReduction="10000"/>
          </a:bodyPr>
          <a:lstStyle/>
          <a:p>
            <a:pPr marL="0" indent="0">
              <a:buNone/>
            </a:pPr>
            <a:r>
              <a:rPr lang="en-GB" sz="2800" dirty="0">
                <a:solidFill>
                  <a:srgbClr val="FFFF00"/>
                </a:solidFill>
                <a:latin typeface="Comic Sans MS" panose="030F0702030302020204" pitchFamily="66" charset="0"/>
              </a:rPr>
              <a:t>Remember the base 10 rule: </a:t>
            </a:r>
          </a:p>
          <a:p>
            <a:pPr marL="0" indent="0">
              <a:buNone/>
            </a:pPr>
            <a:r>
              <a:rPr lang="en-GB" sz="2800" dirty="0">
                <a:solidFill>
                  <a:srgbClr val="FFFF00"/>
                </a:solidFill>
                <a:latin typeface="Comic Sans MS" panose="030F0702030302020204" pitchFamily="66" charset="0"/>
              </a:rPr>
              <a:t>10 ones = 1 ten </a:t>
            </a:r>
          </a:p>
          <a:p>
            <a:pPr marL="0" indent="0">
              <a:buNone/>
            </a:pPr>
            <a:r>
              <a:rPr lang="en-GB" sz="2800" dirty="0">
                <a:solidFill>
                  <a:srgbClr val="FFFF00"/>
                </a:solidFill>
                <a:latin typeface="Comic Sans MS" panose="030F0702030302020204" pitchFamily="66" charset="0"/>
              </a:rPr>
              <a:t>10 tens = 1 hundred</a:t>
            </a:r>
          </a:p>
          <a:p>
            <a:pPr marL="0" indent="0">
              <a:buNone/>
            </a:pPr>
            <a:r>
              <a:rPr lang="en-GB" sz="2800" dirty="0">
                <a:solidFill>
                  <a:srgbClr val="FFFF00"/>
                </a:solidFill>
                <a:latin typeface="Comic Sans MS" panose="030F0702030302020204" pitchFamily="66" charset="0"/>
              </a:rPr>
              <a:t>10 hundreds = 1 thousand </a:t>
            </a:r>
          </a:p>
          <a:p>
            <a:pPr marL="0" indent="0">
              <a:buNone/>
            </a:pPr>
            <a:endParaRPr lang="en-GB" sz="2800" dirty="0">
              <a:latin typeface="Comic Sans MS" panose="030F0702030302020204" pitchFamily="66" charset="0"/>
            </a:endParaRPr>
          </a:p>
          <a:p>
            <a:pPr marL="0" indent="0">
              <a:buNone/>
            </a:pPr>
            <a:r>
              <a:rPr lang="en-GB" sz="2800" dirty="0">
                <a:latin typeface="Comic Sans MS" panose="030F0702030302020204" pitchFamily="66" charset="0"/>
              </a:rPr>
              <a:t>We cannot have more than 9 ones in the ones column. If we have 10 ones, we have to change these into 1 ten. </a:t>
            </a:r>
          </a:p>
          <a:p>
            <a:pPr marL="0" indent="0">
              <a:buNone/>
            </a:pPr>
            <a:r>
              <a:rPr lang="en-GB" sz="2800" dirty="0">
                <a:latin typeface="Comic Sans MS" panose="030F0702030302020204" pitchFamily="66" charset="0"/>
              </a:rPr>
              <a:t>We cannot have more than 9 tens in the tens column. If we have 10 tens, we have to change these into 1 hundred. </a:t>
            </a:r>
          </a:p>
          <a:p>
            <a:pPr marL="0" indent="0">
              <a:buNone/>
            </a:pPr>
            <a:r>
              <a:rPr lang="en-GB" sz="2800" dirty="0">
                <a:latin typeface="Comic Sans MS" panose="030F0702030302020204" pitchFamily="66" charset="0"/>
              </a:rPr>
              <a:t>We cannot have more than 9 hundreds in the hundreds column. If we have 10 hundreds, we have to change these into 1 thousand. </a:t>
            </a:r>
          </a:p>
        </p:txBody>
      </p:sp>
    </p:spTree>
    <p:extLst>
      <p:ext uri="{BB962C8B-B14F-4D97-AF65-F5344CB8AC3E}">
        <p14:creationId xmlns:p14="http://schemas.microsoft.com/office/powerpoint/2010/main" val="2958636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6F0-3402-48FE-BE3C-7911D81B34D8}"/>
              </a:ext>
            </a:extLst>
          </p:cNvPr>
          <p:cNvSpPr>
            <a:spLocks noGrp="1"/>
          </p:cNvSpPr>
          <p:nvPr>
            <p:ph type="title"/>
          </p:nvPr>
        </p:nvSpPr>
        <p:spPr>
          <a:xfrm>
            <a:off x="1109343" y="356185"/>
            <a:ext cx="9784080" cy="1508760"/>
          </a:xfrm>
        </p:spPr>
        <p:txBody>
          <a:bodyPr>
            <a:normAutofit/>
          </a:bodyPr>
          <a:lstStyle/>
          <a:p>
            <a:r>
              <a:rPr lang="en-GB" sz="4800" dirty="0">
                <a:latin typeface="Comic Sans MS" panose="030F0702030302020204" pitchFamily="66" charset="0"/>
              </a:rPr>
              <a:t>4357 + 1625 = </a:t>
            </a:r>
          </a:p>
        </p:txBody>
      </p:sp>
      <p:graphicFrame>
        <p:nvGraphicFramePr>
          <p:cNvPr id="4" name="Table 4">
            <a:extLst>
              <a:ext uri="{FF2B5EF4-FFF2-40B4-BE49-F238E27FC236}">
                <a16:creationId xmlns:a16="http://schemas.microsoft.com/office/drawing/2014/main" id="{21216E6C-ECA8-4B2B-B4FD-0C0E6FBB1487}"/>
              </a:ext>
            </a:extLst>
          </p:cNvPr>
          <p:cNvGraphicFramePr>
            <a:graphicFrameLocks noGrp="1"/>
          </p:cNvGraphicFramePr>
          <p:nvPr>
            <p:ph idx="1"/>
          </p:nvPr>
        </p:nvGraphicFramePr>
        <p:xfrm>
          <a:off x="465745" y="1864945"/>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6" name="Oval 5">
            <a:extLst>
              <a:ext uri="{FF2B5EF4-FFF2-40B4-BE49-F238E27FC236}">
                <a16:creationId xmlns:a16="http://schemas.microsoft.com/office/drawing/2014/main" id="{BAA57705-55F6-4D92-A655-9C8F356588BB}"/>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92E2C0D9-3B07-4A25-967D-06C8AD88FCD3}"/>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E8119C0-EB30-413F-8000-6094B2FBD2BC}"/>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BA86CEF5-D1DE-48AC-8E26-A0C6DB8FD98C}"/>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2D14DADF-A824-497C-B277-D3439BC79523}"/>
              </a:ext>
            </a:extLst>
          </p:cNvPr>
          <p:cNvSpPr/>
          <p:nvPr/>
        </p:nvSpPr>
        <p:spPr>
          <a:xfrm>
            <a:off x="742133" y="432972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6268B8-9D22-4361-88B1-DEB94173BBA1}"/>
              </a:ext>
            </a:extLst>
          </p:cNvPr>
          <p:cNvSpPr/>
          <p:nvPr/>
        </p:nvSpPr>
        <p:spPr>
          <a:xfrm>
            <a:off x="3503988" y="2794970"/>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F256B28-E636-44AD-B667-3859585ACA70}"/>
              </a:ext>
            </a:extLst>
          </p:cNvPr>
          <p:cNvSpPr/>
          <p:nvPr/>
        </p:nvSpPr>
        <p:spPr>
          <a:xfrm>
            <a:off x="4516617" y="4232965"/>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69423474-97BF-4C52-B446-6A59AC09EFD0}"/>
              </a:ext>
            </a:extLst>
          </p:cNvPr>
          <p:cNvSpPr/>
          <p:nvPr/>
        </p:nvSpPr>
        <p:spPr>
          <a:xfrm>
            <a:off x="3522959" y="4232967"/>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2085F4E3-52B2-4E45-BA74-6979279B28B0}"/>
              </a:ext>
            </a:extLst>
          </p:cNvPr>
          <p:cNvSpPr/>
          <p:nvPr/>
        </p:nvSpPr>
        <p:spPr>
          <a:xfrm>
            <a:off x="4010217" y="2816709"/>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A2E8BB8-B3CE-4B2B-A09C-BED25EC2F415}"/>
              </a:ext>
            </a:extLst>
          </p:cNvPr>
          <p:cNvSpPr/>
          <p:nvPr/>
        </p:nvSpPr>
        <p:spPr>
          <a:xfrm>
            <a:off x="4043505" y="423296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2A226644-6A54-4E43-A9C1-0A132D7DEB9E}"/>
              </a:ext>
            </a:extLst>
          </p:cNvPr>
          <p:cNvSpPr/>
          <p:nvPr/>
        </p:nvSpPr>
        <p:spPr>
          <a:xfrm>
            <a:off x="4498653" y="2779935"/>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765D1C54-3040-49A6-BDD9-B41E1274AD4C}"/>
              </a:ext>
            </a:extLst>
          </p:cNvPr>
          <p:cNvSpPr/>
          <p:nvPr/>
        </p:nvSpPr>
        <p:spPr>
          <a:xfrm>
            <a:off x="6389952"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D34785D0-E387-45B9-9792-9038CE11A6A0}"/>
              </a:ext>
            </a:extLst>
          </p:cNvPr>
          <p:cNvSpPr/>
          <p:nvPr/>
        </p:nvSpPr>
        <p:spPr>
          <a:xfrm>
            <a:off x="6869338" y="43253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E13A7392-AAEF-4226-BEC9-7E933B84E930}"/>
              </a:ext>
            </a:extLst>
          </p:cNvPr>
          <p:cNvSpPr/>
          <p:nvPr/>
        </p:nvSpPr>
        <p:spPr>
          <a:xfrm>
            <a:off x="6873985" y="28363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E34C24B-1A37-447A-BC04-B70080BE9501}"/>
              </a:ext>
            </a:extLst>
          </p:cNvPr>
          <p:cNvSpPr/>
          <p:nvPr/>
        </p:nvSpPr>
        <p:spPr>
          <a:xfrm>
            <a:off x="7309210"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36762AEE-E0C1-451D-928D-B66C7D73ACFD}"/>
              </a:ext>
            </a:extLst>
          </p:cNvPr>
          <p:cNvSpPr/>
          <p:nvPr/>
        </p:nvSpPr>
        <p:spPr>
          <a:xfrm>
            <a:off x="7765930"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BF340280-C42F-4D2B-9C01-F278199E70D7}"/>
              </a:ext>
            </a:extLst>
          </p:cNvPr>
          <p:cNvSpPr/>
          <p:nvPr/>
        </p:nvSpPr>
        <p:spPr>
          <a:xfrm>
            <a:off x="8270283" y="28401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212D0257-966A-457C-B862-324A8DCE4468}"/>
              </a:ext>
            </a:extLst>
          </p:cNvPr>
          <p:cNvSpPr/>
          <p:nvPr/>
        </p:nvSpPr>
        <p:spPr>
          <a:xfrm>
            <a:off x="6373469" y="432532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7758B72B-D01B-4A7F-AC2D-D5122E2DA78F}"/>
              </a:ext>
            </a:extLst>
          </p:cNvPr>
          <p:cNvSpPr/>
          <p:nvPr/>
        </p:nvSpPr>
        <p:spPr>
          <a:xfrm>
            <a:off x="9083460" y="279809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5CE70F2-80A6-4523-8CE9-AF7CE567D390}"/>
              </a:ext>
            </a:extLst>
          </p:cNvPr>
          <p:cNvSpPr/>
          <p:nvPr/>
        </p:nvSpPr>
        <p:spPr>
          <a:xfrm>
            <a:off x="9083460" y="336684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D60CC8E7-9294-4F45-A61D-DB13A1A5BF58}"/>
              </a:ext>
            </a:extLst>
          </p:cNvPr>
          <p:cNvSpPr/>
          <p:nvPr/>
        </p:nvSpPr>
        <p:spPr>
          <a:xfrm>
            <a:off x="9595487" y="3373705"/>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F5EC54CF-B1B3-4116-8797-A09F5C244715}"/>
              </a:ext>
            </a:extLst>
          </p:cNvPr>
          <p:cNvSpPr/>
          <p:nvPr/>
        </p:nvSpPr>
        <p:spPr>
          <a:xfrm>
            <a:off x="9622962" y="279074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78DFA597-716A-41B9-BE88-C008C209A459}"/>
              </a:ext>
            </a:extLst>
          </p:cNvPr>
          <p:cNvSpPr/>
          <p:nvPr/>
        </p:nvSpPr>
        <p:spPr>
          <a:xfrm>
            <a:off x="10144363" y="280418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06E372E0-1080-4D25-A2DA-21E280F0EA78}"/>
              </a:ext>
            </a:extLst>
          </p:cNvPr>
          <p:cNvSpPr/>
          <p:nvPr/>
        </p:nvSpPr>
        <p:spPr>
          <a:xfrm>
            <a:off x="10600811" y="279074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F17F590-AFD6-4070-87FD-55EB40ED162E}"/>
              </a:ext>
            </a:extLst>
          </p:cNvPr>
          <p:cNvSpPr/>
          <p:nvPr/>
        </p:nvSpPr>
        <p:spPr>
          <a:xfrm>
            <a:off x="11101873" y="279074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itle 1">
            <a:extLst>
              <a:ext uri="{FF2B5EF4-FFF2-40B4-BE49-F238E27FC236}">
                <a16:creationId xmlns:a16="http://schemas.microsoft.com/office/drawing/2014/main" id="{E7EBA97B-6D10-4154-8FCE-F2F96070A6B1}"/>
              </a:ext>
            </a:extLst>
          </p:cNvPr>
          <p:cNvSpPr txBox="1">
            <a:spLocks/>
          </p:cNvSpPr>
          <p:nvPr/>
        </p:nvSpPr>
        <p:spPr>
          <a:xfrm>
            <a:off x="402773" y="531741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600" cap="none" dirty="0">
                <a:solidFill>
                  <a:schemeClr val="tx1"/>
                </a:solidFill>
                <a:latin typeface="Comic Sans MS" panose="030F0702030302020204" pitchFamily="66" charset="0"/>
              </a:rPr>
              <a:t>Create a place value chart and use concrete materials or drawings to represent each number. </a:t>
            </a:r>
          </a:p>
        </p:txBody>
      </p:sp>
      <p:sp>
        <p:nvSpPr>
          <p:cNvPr id="49" name="Oval 48">
            <a:extLst>
              <a:ext uri="{FF2B5EF4-FFF2-40B4-BE49-F238E27FC236}">
                <a16:creationId xmlns:a16="http://schemas.microsoft.com/office/drawing/2014/main" id="{0B8A0E49-8A91-43CA-8C30-9BFE47C93FEC}"/>
              </a:ext>
            </a:extLst>
          </p:cNvPr>
          <p:cNvSpPr/>
          <p:nvPr/>
        </p:nvSpPr>
        <p:spPr>
          <a:xfrm>
            <a:off x="9083460" y="440138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773614B2-0E4A-4F93-AC5A-32FDA55256AB}"/>
              </a:ext>
            </a:extLst>
          </p:cNvPr>
          <p:cNvSpPr/>
          <p:nvPr/>
        </p:nvSpPr>
        <p:spPr>
          <a:xfrm>
            <a:off x="9564281" y="440138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AC32FE7F-D691-4B95-BDED-370B93BD412C}"/>
              </a:ext>
            </a:extLst>
          </p:cNvPr>
          <p:cNvSpPr/>
          <p:nvPr/>
        </p:nvSpPr>
        <p:spPr>
          <a:xfrm>
            <a:off x="10062210" y="440138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2650F372-0B4F-4264-BBEA-6C34FA2DC063}"/>
              </a:ext>
            </a:extLst>
          </p:cNvPr>
          <p:cNvSpPr/>
          <p:nvPr/>
        </p:nvSpPr>
        <p:spPr>
          <a:xfrm>
            <a:off x="10561669" y="441266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F5F55C0B-54A4-4CB5-82F2-B699790BB9C8}"/>
              </a:ext>
            </a:extLst>
          </p:cNvPr>
          <p:cNvSpPr/>
          <p:nvPr/>
        </p:nvSpPr>
        <p:spPr>
          <a:xfrm>
            <a:off x="11041725" y="4412665"/>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5DB57B9E-3583-4600-A9B2-5EA87B4B95E2}"/>
              </a:ext>
            </a:extLst>
          </p:cNvPr>
          <p:cNvSpPr/>
          <p:nvPr/>
        </p:nvSpPr>
        <p:spPr>
          <a:xfrm>
            <a:off x="4981987" y="4262291"/>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BED8F01F-4EBB-4476-8C2C-89F2D31CB801}"/>
              </a:ext>
            </a:extLst>
          </p:cNvPr>
          <p:cNvSpPr/>
          <p:nvPr/>
        </p:nvSpPr>
        <p:spPr>
          <a:xfrm>
            <a:off x="5486778" y="4232964"/>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D8E75CC4-B72B-4104-B127-0DA887DD7C69}"/>
              </a:ext>
            </a:extLst>
          </p:cNvPr>
          <p:cNvSpPr/>
          <p:nvPr/>
        </p:nvSpPr>
        <p:spPr>
          <a:xfrm>
            <a:off x="3522959" y="4727991"/>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94217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6F0-3402-48FE-BE3C-7911D81B34D8}"/>
              </a:ext>
            </a:extLst>
          </p:cNvPr>
          <p:cNvSpPr>
            <a:spLocks noGrp="1"/>
          </p:cNvSpPr>
          <p:nvPr>
            <p:ph type="title"/>
          </p:nvPr>
        </p:nvSpPr>
        <p:spPr>
          <a:xfrm>
            <a:off x="1109343" y="356185"/>
            <a:ext cx="9784080" cy="1508760"/>
          </a:xfrm>
        </p:spPr>
        <p:txBody>
          <a:bodyPr>
            <a:normAutofit/>
          </a:bodyPr>
          <a:lstStyle/>
          <a:p>
            <a:r>
              <a:rPr lang="en-GB" sz="4800" dirty="0">
                <a:latin typeface="Comic Sans MS" panose="030F0702030302020204" pitchFamily="66" charset="0"/>
              </a:rPr>
              <a:t>4357 + 1625 = </a:t>
            </a:r>
          </a:p>
        </p:txBody>
      </p:sp>
      <p:graphicFrame>
        <p:nvGraphicFramePr>
          <p:cNvPr id="4" name="Table 4">
            <a:extLst>
              <a:ext uri="{FF2B5EF4-FFF2-40B4-BE49-F238E27FC236}">
                <a16:creationId xmlns:a16="http://schemas.microsoft.com/office/drawing/2014/main" id="{21216E6C-ECA8-4B2B-B4FD-0C0E6FBB1487}"/>
              </a:ext>
            </a:extLst>
          </p:cNvPr>
          <p:cNvGraphicFramePr>
            <a:graphicFrameLocks noGrp="1"/>
          </p:cNvGraphicFramePr>
          <p:nvPr>
            <p:ph idx="1"/>
          </p:nvPr>
        </p:nvGraphicFramePr>
        <p:xfrm>
          <a:off x="465745" y="1864945"/>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6" name="Oval 5">
            <a:extLst>
              <a:ext uri="{FF2B5EF4-FFF2-40B4-BE49-F238E27FC236}">
                <a16:creationId xmlns:a16="http://schemas.microsoft.com/office/drawing/2014/main" id="{BAA57705-55F6-4D92-A655-9C8F356588BB}"/>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92E2C0D9-3B07-4A25-967D-06C8AD88FCD3}"/>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E8119C0-EB30-413F-8000-6094B2FBD2BC}"/>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BA86CEF5-D1DE-48AC-8E26-A0C6DB8FD98C}"/>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2D14DADF-A824-497C-B277-D3439BC79523}"/>
              </a:ext>
            </a:extLst>
          </p:cNvPr>
          <p:cNvSpPr/>
          <p:nvPr/>
        </p:nvSpPr>
        <p:spPr>
          <a:xfrm>
            <a:off x="742133" y="432972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6268B8-9D22-4361-88B1-DEB94173BBA1}"/>
              </a:ext>
            </a:extLst>
          </p:cNvPr>
          <p:cNvSpPr/>
          <p:nvPr/>
        </p:nvSpPr>
        <p:spPr>
          <a:xfrm>
            <a:off x="3503988" y="2794970"/>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F256B28-E636-44AD-B667-3859585ACA70}"/>
              </a:ext>
            </a:extLst>
          </p:cNvPr>
          <p:cNvSpPr/>
          <p:nvPr/>
        </p:nvSpPr>
        <p:spPr>
          <a:xfrm>
            <a:off x="4516617" y="4232965"/>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20B587AE-BC3E-468B-84D0-538EAD8421D2}"/>
              </a:ext>
            </a:extLst>
          </p:cNvPr>
          <p:cNvSpPr/>
          <p:nvPr/>
        </p:nvSpPr>
        <p:spPr>
          <a:xfrm>
            <a:off x="5506876" y="4262292"/>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2D38BD78-8C73-4C00-B38D-206129E4AFA9}"/>
              </a:ext>
            </a:extLst>
          </p:cNvPr>
          <p:cNvSpPr/>
          <p:nvPr/>
        </p:nvSpPr>
        <p:spPr>
          <a:xfrm>
            <a:off x="4984689" y="4232964"/>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69423474-97BF-4C52-B446-6A59AC09EFD0}"/>
              </a:ext>
            </a:extLst>
          </p:cNvPr>
          <p:cNvSpPr/>
          <p:nvPr/>
        </p:nvSpPr>
        <p:spPr>
          <a:xfrm>
            <a:off x="3522959" y="4232967"/>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2085F4E3-52B2-4E45-BA74-6979279B28B0}"/>
              </a:ext>
            </a:extLst>
          </p:cNvPr>
          <p:cNvSpPr/>
          <p:nvPr/>
        </p:nvSpPr>
        <p:spPr>
          <a:xfrm>
            <a:off x="4010217" y="2816709"/>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A2E8BB8-B3CE-4B2B-A09C-BED25EC2F415}"/>
              </a:ext>
            </a:extLst>
          </p:cNvPr>
          <p:cNvSpPr/>
          <p:nvPr/>
        </p:nvSpPr>
        <p:spPr>
          <a:xfrm>
            <a:off x="4043505" y="423296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2A226644-6A54-4E43-A9C1-0A132D7DEB9E}"/>
              </a:ext>
            </a:extLst>
          </p:cNvPr>
          <p:cNvSpPr/>
          <p:nvPr/>
        </p:nvSpPr>
        <p:spPr>
          <a:xfrm>
            <a:off x="4498653" y="2779935"/>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765D1C54-3040-49A6-BDD9-B41E1274AD4C}"/>
              </a:ext>
            </a:extLst>
          </p:cNvPr>
          <p:cNvSpPr/>
          <p:nvPr/>
        </p:nvSpPr>
        <p:spPr>
          <a:xfrm>
            <a:off x="6389952"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D34785D0-E387-45B9-9792-9038CE11A6A0}"/>
              </a:ext>
            </a:extLst>
          </p:cNvPr>
          <p:cNvSpPr/>
          <p:nvPr/>
        </p:nvSpPr>
        <p:spPr>
          <a:xfrm>
            <a:off x="6869338" y="43253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E13A7392-AAEF-4226-BEC9-7E933B84E930}"/>
              </a:ext>
            </a:extLst>
          </p:cNvPr>
          <p:cNvSpPr/>
          <p:nvPr/>
        </p:nvSpPr>
        <p:spPr>
          <a:xfrm>
            <a:off x="6873985" y="28363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E34C24B-1A37-447A-BC04-B70080BE9501}"/>
              </a:ext>
            </a:extLst>
          </p:cNvPr>
          <p:cNvSpPr/>
          <p:nvPr/>
        </p:nvSpPr>
        <p:spPr>
          <a:xfrm>
            <a:off x="7309210"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36762AEE-E0C1-451D-928D-B66C7D73ACFD}"/>
              </a:ext>
            </a:extLst>
          </p:cNvPr>
          <p:cNvSpPr/>
          <p:nvPr/>
        </p:nvSpPr>
        <p:spPr>
          <a:xfrm>
            <a:off x="7765930"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BF340280-C42F-4D2B-9C01-F278199E70D7}"/>
              </a:ext>
            </a:extLst>
          </p:cNvPr>
          <p:cNvSpPr/>
          <p:nvPr/>
        </p:nvSpPr>
        <p:spPr>
          <a:xfrm>
            <a:off x="8270283" y="28401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212D0257-966A-457C-B862-324A8DCE4468}"/>
              </a:ext>
            </a:extLst>
          </p:cNvPr>
          <p:cNvSpPr/>
          <p:nvPr/>
        </p:nvSpPr>
        <p:spPr>
          <a:xfrm>
            <a:off x="6373469" y="432532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Oval 40">
            <a:extLst>
              <a:ext uri="{FF2B5EF4-FFF2-40B4-BE49-F238E27FC236}">
                <a16:creationId xmlns:a16="http://schemas.microsoft.com/office/drawing/2014/main" id="{7758B72B-D01B-4A7F-AC2D-D5122E2DA78F}"/>
              </a:ext>
            </a:extLst>
          </p:cNvPr>
          <p:cNvSpPr/>
          <p:nvPr/>
        </p:nvSpPr>
        <p:spPr>
          <a:xfrm>
            <a:off x="9083460" y="279809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5CE70F2-80A6-4523-8CE9-AF7CE567D390}"/>
              </a:ext>
            </a:extLst>
          </p:cNvPr>
          <p:cNvSpPr/>
          <p:nvPr/>
        </p:nvSpPr>
        <p:spPr>
          <a:xfrm>
            <a:off x="9083460" y="336684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Oval 42">
            <a:extLst>
              <a:ext uri="{FF2B5EF4-FFF2-40B4-BE49-F238E27FC236}">
                <a16:creationId xmlns:a16="http://schemas.microsoft.com/office/drawing/2014/main" id="{D60CC8E7-9294-4F45-A61D-DB13A1A5BF58}"/>
              </a:ext>
            </a:extLst>
          </p:cNvPr>
          <p:cNvSpPr/>
          <p:nvPr/>
        </p:nvSpPr>
        <p:spPr>
          <a:xfrm>
            <a:off x="9595487" y="3373705"/>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F5EC54CF-B1B3-4116-8797-A09F5C244715}"/>
              </a:ext>
            </a:extLst>
          </p:cNvPr>
          <p:cNvSpPr/>
          <p:nvPr/>
        </p:nvSpPr>
        <p:spPr>
          <a:xfrm>
            <a:off x="9622962" y="279074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Oval 44">
            <a:extLst>
              <a:ext uri="{FF2B5EF4-FFF2-40B4-BE49-F238E27FC236}">
                <a16:creationId xmlns:a16="http://schemas.microsoft.com/office/drawing/2014/main" id="{78DFA597-716A-41B9-BE88-C008C209A459}"/>
              </a:ext>
            </a:extLst>
          </p:cNvPr>
          <p:cNvSpPr/>
          <p:nvPr/>
        </p:nvSpPr>
        <p:spPr>
          <a:xfrm>
            <a:off x="10144363" y="280418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Oval 45">
            <a:extLst>
              <a:ext uri="{FF2B5EF4-FFF2-40B4-BE49-F238E27FC236}">
                <a16:creationId xmlns:a16="http://schemas.microsoft.com/office/drawing/2014/main" id="{06E372E0-1080-4D25-A2DA-21E280F0EA78}"/>
              </a:ext>
            </a:extLst>
          </p:cNvPr>
          <p:cNvSpPr/>
          <p:nvPr/>
        </p:nvSpPr>
        <p:spPr>
          <a:xfrm>
            <a:off x="10600811" y="279074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Oval 46">
            <a:extLst>
              <a:ext uri="{FF2B5EF4-FFF2-40B4-BE49-F238E27FC236}">
                <a16:creationId xmlns:a16="http://schemas.microsoft.com/office/drawing/2014/main" id="{2F17F590-AFD6-4070-87FD-55EB40ED162E}"/>
              </a:ext>
            </a:extLst>
          </p:cNvPr>
          <p:cNvSpPr/>
          <p:nvPr/>
        </p:nvSpPr>
        <p:spPr>
          <a:xfrm>
            <a:off x="11101873" y="279074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itle 1">
            <a:extLst>
              <a:ext uri="{FF2B5EF4-FFF2-40B4-BE49-F238E27FC236}">
                <a16:creationId xmlns:a16="http://schemas.microsoft.com/office/drawing/2014/main" id="{E7EBA97B-6D10-4154-8FCE-F2F96070A6B1}"/>
              </a:ext>
            </a:extLst>
          </p:cNvPr>
          <p:cNvSpPr txBox="1">
            <a:spLocks/>
          </p:cNvSpPr>
          <p:nvPr/>
        </p:nvSpPr>
        <p:spPr>
          <a:xfrm>
            <a:off x="402773" y="531741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There are more than 10 ones in the ones column, we need to </a:t>
            </a:r>
            <a:r>
              <a:rPr lang="en-GB" sz="3200" b="1" i="1" cap="none" dirty="0">
                <a:solidFill>
                  <a:schemeClr val="tx1"/>
                </a:solidFill>
                <a:latin typeface="Comic Sans MS" panose="030F0702030302020204" pitchFamily="66" charset="0"/>
              </a:rPr>
              <a:t>rename </a:t>
            </a:r>
            <a:r>
              <a:rPr lang="en-GB" sz="3200" cap="none" dirty="0">
                <a:solidFill>
                  <a:schemeClr val="tx1"/>
                </a:solidFill>
                <a:latin typeface="Comic Sans MS" panose="030F0702030302020204" pitchFamily="66" charset="0"/>
              </a:rPr>
              <a:t>these as 1 ten. Remember 10 ones = 1 ten. </a:t>
            </a:r>
          </a:p>
        </p:txBody>
      </p:sp>
      <p:sp>
        <p:nvSpPr>
          <p:cNvPr id="49" name="Oval 48">
            <a:extLst>
              <a:ext uri="{FF2B5EF4-FFF2-40B4-BE49-F238E27FC236}">
                <a16:creationId xmlns:a16="http://schemas.microsoft.com/office/drawing/2014/main" id="{0B8A0E49-8A91-43CA-8C30-9BFE47C93FEC}"/>
              </a:ext>
            </a:extLst>
          </p:cNvPr>
          <p:cNvSpPr/>
          <p:nvPr/>
        </p:nvSpPr>
        <p:spPr>
          <a:xfrm>
            <a:off x="9083460" y="440138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773614B2-0E4A-4F93-AC5A-32FDA55256AB}"/>
              </a:ext>
            </a:extLst>
          </p:cNvPr>
          <p:cNvSpPr/>
          <p:nvPr/>
        </p:nvSpPr>
        <p:spPr>
          <a:xfrm>
            <a:off x="9564281" y="440138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AC32FE7F-D691-4B95-BDED-370B93BD412C}"/>
              </a:ext>
            </a:extLst>
          </p:cNvPr>
          <p:cNvSpPr/>
          <p:nvPr/>
        </p:nvSpPr>
        <p:spPr>
          <a:xfrm>
            <a:off x="11100463" y="3359494"/>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2650F372-0B4F-4264-BBEA-6C34FA2DC063}"/>
              </a:ext>
            </a:extLst>
          </p:cNvPr>
          <p:cNvSpPr/>
          <p:nvPr/>
        </p:nvSpPr>
        <p:spPr>
          <a:xfrm>
            <a:off x="10599308" y="338300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F5F55C0B-54A4-4CB5-82F2-B699790BB9C8}"/>
              </a:ext>
            </a:extLst>
          </p:cNvPr>
          <p:cNvSpPr/>
          <p:nvPr/>
        </p:nvSpPr>
        <p:spPr>
          <a:xfrm>
            <a:off x="10135713" y="3373704"/>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80A87A04-5AAD-4C9C-9969-7557E70E1565}"/>
              </a:ext>
            </a:extLst>
          </p:cNvPr>
          <p:cNvSpPr/>
          <p:nvPr/>
        </p:nvSpPr>
        <p:spPr>
          <a:xfrm>
            <a:off x="10144363" y="3377620"/>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AE3DE0A3-67EB-41B7-8846-9B38D094CFAB}"/>
              </a:ext>
            </a:extLst>
          </p:cNvPr>
          <p:cNvSpPr/>
          <p:nvPr/>
        </p:nvSpPr>
        <p:spPr>
          <a:xfrm>
            <a:off x="3522081" y="4709027"/>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43282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6F0-3402-48FE-BE3C-7911D81B34D8}"/>
              </a:ext>
            </a:extLst>
          </p:cNvPr>
          <p:cNvSpPr>
            <a:spLocks noGrp="1"/>
          </p:cNvSpPr>
          <p:nvPr>
            <p:ph type="title"/>
          </p:nvPr>
        </p:nvSpPr>
        <p:spPr>
          <a:xfrm>
            <a:off x="1109343" y="356185"/>
            <a:ext cx="9784080" cy="1508760"/>
          </a:xfrm>
        </p:spPr>
        <p:txBody>
          <a:bodyPr>
            <a:normAutofit/>
          </a:bodyPr>
          <a:lstStyle/>
          <a:p>
            <a:r>
              <a:rPr lang="en-GB" sz="4800" dirty="0">
                <a:latin typeface="Comic Sans MS" panose="030F0702030302020204" pitchFamily="66" charset="0"/>
              </a:rPr>
              <a:t>4357 + 1625 = </a:t>
            </a:r>
          </a:p>
        </p:txBody>
      </p:sp>
      <p:sp>
        <p:nvSpPr>
          <p:cNvPr id="6" name="Oval 5">
            <a:extLst>
              <a:ext uri="{FF2B5EF4-FFF2-40B4-BE49-F238E27FC236}">
                <a16:creationId xmlns:a16="http://schemas.microsoft.com/office/drawing/2014/main" id="{BAA57705-55F6-4D92-A655-9C8F356588BB}"/>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4">
            <a:extLst>
              <a:ext uri="{FF2B5EF4-FFF2-40B4-BE49-F238E27FC236}">
                <a16:creationId xmlns:a16="http://schemas.microsoft.com/office/drawing/2014/main" id="{21216E6C-ECA8-4B2B-B4FD-0C0E6FBB1487}"/>
              </a:ext>
            </a:extLst>
          </p:cNvPr>
          <p:cNvGraphicFramePr>
            <a:graphicFrameLocks noGrp="1"/>
          </p:cNvGraphicFramePr>
          <p:nvPr>
            <p:ph idx="1"/>
            <p:extLst>
              <p:ext uri="{D42A27DB-BD31-4B8C-83A1-F6EECF244321}">
                <p14:modId xmlns:p14="http://schemas.microsoft.com/office/powerpoint/2010/main" val="2309640424"/>
              </p:ext>
            </p:extLst>
          </p:nvPr>
        </p:nvGraphicFramePr>
        <p:xfrm>
          <a:off x="465745" y="1864945"/>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7" name="Oval 6">
            <a:extLst>
              <a:ext uri="{FF2B5EF4-FFF2-40B4-BE49-F238E27FC236}">
                <a16:creationId xmlns:a16="http://schemas.microsoft.com/office/drawing/2014/main" id="{92E2C0D9-3B07-4A25-967D-06C8AD88FCD3}"/>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E8119C0-EB30-413F-8000-6094B2FBD2BC}"/>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BA86CEF5-D1DE-48AC-8E26-A0C6DB8FD98C}"/>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2D14DADF-A824-497C-B277-D3439BC79523}"/>
              </a:ext>
            </a:extLst>
          </p:cNvPr>
          <p:cNvSpPr/>
          <p:nvPr/>
        </p:nvSpPr>
        <p:spPr>
          <a:xfrm>
            <a:off x="742133" y="4329722"/>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6268B8-9D22-4361-88B1-DEB94173BBA1}"/>
              </a:ext>
            </a:extLst>
          </p:cNvPr>
          <p:cNvSpPr/>
          <p:nvPr/>
        </p:nvSpPr>
        <p:spPr>
          <a:xfrm>
            <a:off x="3503988" y="2794970"/>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F256B28-E636-44AD-B667-3859585ACA70}"/>
              </a:ext>
            </a:extLst>
          </p:cNvPr>
          <p:cNvSpPr/>
          <p:nvPr/>
        </p:nvSpPr>
        <p:spPr>
          <a:xfrm>
            <a:off x="4516617" y="4232965"/>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20B587AE-BC3E-468B-84D0-538EAD8421D2}"/>
              </a:ext>
            </a:extLst>
          </p:cNvPr>
          <p:cNvSpPr/>
          <p:nvPr/>
        </p:nvSpPr>
        <p:spPr>
          <a:xfrm>
            <a:off x="5537017" y="4262292"/>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2D38BD78-8C73-4C00-B38D-206129E4AFA9}"/>
              </a:ext>
            </a:extLst>
          </p:cNvPr>
          <p:cNvSpPr/>
          <p:nvPr/>
        </p:nvSpPr>
        <p:spPr>
          <a:xfrm>
            <a:off x="5037163" y="4251008"/>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69423474-97BF-4C52-B446-6A59AC09EFD0}"/>
              </a:ext>
            </a:extLst>
          </p:cNvPr>
          <p:cNvSpPr/>
          <p:nvPr/>
        </p:nvSpPr>
        <p:spPr>
          <a:xfrm>
            <a:off x="3522959" y="4232967"/>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2085F4E3-52B2-4E45-BA74-6979279B28B0}"/>
              </a:ext>
            </a:extLst>
          </p:cNvPr>
          <p:cNvSpPr/>
          <p:nvPr/>
        </p:nvSpPr>
        <p:spPr>
          <a:xfrm>
            <a:off x="4010217" y="2816709"/>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A2E8BB8-B3CE-4B2B-A09C-BED25EC2F415}"/>
              </a:ext>
            </a:extLst>
          </p:cNvPr>
          <p:cNvSpPr/>
          <p:nvPr/>
        </p:nvSpPr>
        <p:spPr>
          <a:xfrm>
            <a:off x="4043505" y="423296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2A226644-6A54-4E43-A9C1-0A132D7DEB9E}"/>
              </a:ext>
            </a:extLst>
          </p:cNvPr>
          <p:cNvSpPr/>
          <p:nvPr/>
        </p:nvSpPr>
        <p:spPr>
          <a:xfrm>
            <a:off x="4498653" y="2779935"/>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765D1C54-3040-49A6-BDD9-B41E1274AD4C}"/>
              </a:ext>
            </a:extLst>
          </p:cNvPr>
          <p:cNvSpPr/>
          <p:nvPr/>
        </p:nvSpPr>
        <p:spPr>
          <a:xfrm>
            <a:off x="6389952"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D34785D0-E387-45B9-9792-9038CE11A6A0}"/>
              </a:ext>
            </a:extLst>
          </p:cNvPr>
          <p:cNvSpPr/>
          <p:nvPr/>
        </p:nvSpPr>
        <p:spPr>
          <a:xfrm>
            <a:off x="6869338" y="43253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E13A7392-AAEF-4226-BEC9-7E933B84E930}"/>
              </a:ext>
            </a:extLst>
          </p:cNvPr>
          <p:cNvSpPr/>
          <p:nvPr/>
        </p:nvSpPr>
        <p:spPr>
          <a:xfrm>
            <a:off x="6873985" y="28363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E34C24B-1A37-447A-BC04-B70080BE9501}"/>
              </a:ext>
            </a:extLst>
          </p:cNvPr>
          <p:cNvSpPr/>
          <p:nvPr/>
        </p:nvSpPr>
        <p:spPr>
          <a:xfrm>
            <a:off x="7309210"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36762AEE-E0C1-451D-928D-B66C7D73ACFD}"/>
              </a:ext>
            </a:extLst>
          </p:cNvPr>
          <p:cNvSpPr/>
          <p:nvPr/>
        </p:nvSpPr>
        <p:spPr>
          <a:xfrm>
            <a:off x="7765930"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BF340280-C42F-4D2B-9C01-F278199E70D7}"/>
              </a:ext>
            </a:extLst>
          </p:cNvPr>
          <p:cNvSpPr/>
          <p:nvPr/>
        </p:nvSpPr>
        <p:spPr>
          <a:xfrm>
            <a:off x="8270283" y="28401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212D0257-966A-457C-B862-324A8DCE4468}"/>
              </a:ext>
            </a:extLst>
          </p:cNvPr>
          <p:cNvSpPr/>
          <p:nvPr/>
        </p:nvSpPr>
        <p:spPr>
          <a:xfrm>
            <a:off x="6373469" y="432532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itle 1">
            <a:extLst>
              <a:ext uri="{FF2B5EF4-FFF2-40B4-BE49-F238E27FC236}">
                <a16:creationId xmlns:a16="http://schemas.microsoft.com/office/drawing/2014/main" id="{E7EBA97B-6D10-4154-8FCE-F2F96070A6B1}"/>
              </a:ext>
            </a:extLst>
          </p:cNvPr>
          <p:cNvSpPr txBox="1">
            <a:spLocks/>
          </p:cNvSpPr>
          <p:nvPr/>
        </p:nvSpPr>
        <p:spPr>
          <a:xfrm>
            <a:off x="402773" y="531741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There are more than 10 ones in the ones column, we need to </a:t>
            </a:r>
            <a:r>
              <a:rPr lang="en-GB" sz="3200" b="1" cap="none" dirty="0">
                <a:solidFill>
                  <a:schemeClr val="tx1"/>
                </a:solidFill>
                <a:latin typeface="Comic Sans MS" panose="030F0702030302020204" pitchFamily="66" charset="0"/>
              </a:rPr>
              <a:t>rename</a:t>
            </a:r>
            <a:r>
              <a:rPr lang="en-GB" sz="3200" b="1" i="1" cap="none" dirty="0">
                <a:solidFill>
                  <a:schemeClr val="tx1"/>
                </a:solidFill>
                <a:latin typeface="Comic Sans MS" panose="030F0702030302020204" pitchFamily="66" charset="0"/>
              </a:rPr>
              <a:t> </a:t>
            </a:r>
            <a:r>
              <a:rPr lang="en-GB" sz="3200" cap="none" dirty="0">
                <a:solidFill>
                  <a:schemeClr val="tx1"/>
                </a:solidFill>
                <a:latin typeface="Comic Sans MS" panose="030F0702030302020204" pitchFamily="66" charset="0"/>
              </a:rPr>
              <a:t>these as 1 ten. Remember 10 ones = 1 ten. </a:t>
            </a:r>
          </a:p>
        </p:txBody>
      </p:sp>
      <p:sp>
        <p:nvSpPr>
          <p:cNvPr id="49" name="Oval 48">
            <a:extLst>
              <a:ext uri="{FF2B5EF4-FFF2-40B4-BE49-F238E27FC236}">
                <a16:creationId xmlns:a16="http://schemas.microsoft.com/office/drawing/2014/main" id="{0B8A0E49-8A91-43CA-8C30-9BFE47C93FEC}"/>
              </a:ext>
            </a:extLst>
          </p:cNvPr>
          <p:cNvSpPr/>
          <p:nvPr/>
        </p:nvSpPr>
        <p:spPr>
          <a:xfrm>
            <a:off x="9083460" y="440138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Rounded Corners 2">
            <a:extLst>
              <a:ext uri="{FF2B5EF4-FFF2-40B4-BE49-F238E27FC236}">
                <a16:creationId xmlns:a16="http://schemas.microsoft.com/office/drawing/2014/main" id="{7564416C-528F-4571-AAA9-91A651970CDC}"/>
              </a:ext>
            </a:extLst>
          </p:cNvPr>
          <p:cNvSpPr/>
          <p:nvPr/>
        </p:nvSpPr>
        <p:spPr>
          <a:xfrm>
            <a:off x="8986572" y="2649005"/>
            <a:ext cx="2514819" cy="1141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Oval 41">
            <a:extLst>
              <a:ext uri="{FF2B5EF4-FFF2-40B4-BE49-F238E27FC236}">
                <a16:creationId xmlns:a16="http://schemas.microsoft.com/office/drawing/2014/main" id="{95CE70F2-80A6-4523-8CE9-AF7CE567D390}"/>
              </a:ext>
            </a:extLst>
          </p:cNvPr>
          <p:cNvSpPr/>
          <p:nvPr/>
        </p:nvSpPr>
        <p:spPr>
          <a:xfrm>
            <a:off x="9083460" y="336684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Oval 43">
            <a:extLst>
              <a:ext uri="{FF2B5EF4-FFF2-40B4-BE49-F238E27FC236}">
                <a16:creationId xmlns:a16="http://schemas.microsoft.com/office/drawing/2014/main" id="{F5EC54CF-B1B3-4116-8797-A09F5C244715}"/>
              </a:ext>
            </a:extLst>
          </p:cNvPr>
          <p:cNvSpPr/>
          <p:nvPr/>
        </p:nvSpPr>
        <p:spPr>
          <a:xfrm>
            <a:off x="9622962" y="279074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773614B2-0E4A-4F93-AC5A-32FDA55256AB}"/>
              </a:ext>
            </a:extLst>
          </p:cNvPr>
          <p:cNvSpPr/>
          <p:nvPr/>
        </p:nvSpPr>
        <p:spPr>
          <a:xfrm>
            <a:off x="9564281" y="440138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F5F55C0B-54A4-4CB5-82F2-B699790BB9C8}"/>
              </a:ext>
            </a:extLst>
          </p:cNvPr>
          <p:cNvSpPr/>
          <p:nvPr/>
        </p:nvSpPr>
        <p:spPr>
          <a:xfrm>
            <a:off x="10135713" y="3373704"/>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Oval 50">
            <a:extLst>
              <a:ext uri="{FF2B5EF4-FFF2-40B4-BE49-F238E27FC236}">
                <a16:creationId xmlns:a16="http://schemas.microsoft.com/office/drawing/2014/main" id="{AC32FE7F-D691-4B95-BDED-370B93BD412C}"/>
              </a:ext>
            </a:extLst>
          </p:cNvPr>
          <p:cNvSpPr/>
          <p:nvPr/>
        </p:nvSpPr>
        <p:spPr>
          <a:xfrm>
            <a:off x="11100463" y="3359494"/>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 name="Oval 54">
            <a:extLst>
              <a:ext uri="{FF2B5EF4-FFF2-40B4-BE49-F238E27FC236}">
                <a16:creationId xmlns:a16="http://schemas.microsoft.com/office/drawing/2014/main" id="{BFE452AD-9814-4B8D-8A79-B0F1BB5ACEB8}"/>
              </a:ext>
            </a:extLst>
          </p:cNvPr>
          <p:cNvSpPr/>
          <p:nvPr/>
        </p:nvSpPr>
        <p:spPr>
          <a:xfrm>
            <a:off x="9083460" y="279809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Oval 51">
            <a:extLst>
              <a:ext uri="{FF2B5EF4-FFF2-40B4-BE49-F238E27FC236}">
                <a16:creationId xmlns:a16="http://schemas.microsoft.com/office/drawing/2014/main" id="{2650F372-0B4F-4264-BBEA-6C34FA2DC063}"/>
              </a:ext>
            </a:extLst>
          </p:cNvPr>
          <p:cNvSpPr/>
          <p:nvPr/>
        </p:nvSpPr>
        <p:spPr>
          <a:xfrm>
            <a:off x="10599308" y="338300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Oval 53">
            <a:extLst>
              <a:ext uri="{FF2B5EF4-FFF2-40B4-BE49-F238E27FC236}">
                <a16:creationId xmlns:a16="http://schemas.microsoft.com/office/drawing/2014/main" id="{80A87A04-5AAD-4C9C-9969-7557E70E1565}"/>
              </a:ext>
            </a:extLst>
          </p:cNvPr>
          <p:cNvSpPr/>
          <p:nvPr/>
        </p:nvSpPr>
        <p:spPr>
          <a:xfrm>
            <a:off x="10144363" y="3377620"/>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Oval 56">
            <a:extLst>
              <a:ext uri="{FF2B5EF4-FFF2-40B4-BE49-F238E27FC236}">
                <a16:creationId xmlns:a16="http://schemas.microsoft.com/office/drawing/2014/main" id="{9029EA62-AB86-4775-A27A-695D680EA24E}"/>
              </a:ext>
            </a:extLst>
          </p:cNvPr>
          <p:cNvSpPr/>
          <p:nvPr/>
        </p:nvSpPr>
        <p:spPr>
          <a:xfrm>
            <a:off x="10144363" y="2804186"/>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Oval 57">
            <a:extLst>
              <a:ext uri="{FF2B5EF4-FFF2-40B4-BE49-F238E27FC236}">
                <a16:creationId xmlns:a16="http://schemas.microsoft.com/office/drawing/2014/main" id="{67229B5A-9B09-4982-9767-FE546F671124}"/>
              </a:ext>
            </a:extLst>
          </p:cNvPr>
          <p:cNvSpPr/>
          <p:nvPr/>
        </p:nvSpPr>
        <p:spPr>
          <a:xfrm>
            <a:off x="10600811" y="279074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6" name="Oval 55">
            <a:extLst>
              <a:ext uri="{FF2B5EF4-FFF2-40B4-BE49-F238E27FC236}">
                <a16:creationId xmlns:a16="http://schemas.microsoft.com/office/drawing/2014/main" id="{5539995B-B8ED-47A4-A5B5-F1F8D35AB3A4}"/>
              </a:ext>
            </a:extLst>
          </p:cNvPr>
          <p:cNvSpPr/>
          <p:nvPr/>
        </p:nvSpPr>
        <p:spPr>
          <a:xfrm>
            <a:off x="9595487" y="3373705"/>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Oval 58">
            <a:extLst>
              <a:ext uri="{FF2B5EF4-FFF2-40B4-BE49-F238E27FC236}">
                <a16:creationId xmlns:a16="http://schemas.microsoft.com/office/drawing/2014/main" id="{F3665F23-3DAC-4FCB-B037-A3679B654EBB}"/>
              </a:ext>
            </a:extLst>
          </p:cNvPr>
          <p:cNvSpPr/>
          <p:nvPr/>
        </p:nvSpPr>
        <p:spPr>
          <a:xfrm>
            <a:off x="11101873" y="2790741"/>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Arrow Connector 8">
            <a:extLst>
              <a:ext uri="{FF2B5EF4-FFF2-40B4-BE49-F238E27FC236}">
                <a16:creationId xmlns:a16="http://schemas.microsoft.com/office/drawing/2014/main" id="{FCBF9727-E52F-4E3B-AFD6-71A9633A75D7}"/>
              </a:ext>
            </a:extLst>
          </p:cNvPr>
          <p:cNvCxnSpPr>
            <a:cxnSpLocks/>
          </p:cNvCxnSpPr>
          <p:nvPr/>
        </p:nvCxnSpPr>
        <p:spPr>
          <a:xfrm flipH="1">
            <a:off x="7836526" y="3674451"/>
            <a:ext cx="1168011" cy="65087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5" name="Rectangle: Rounded Corners 64">
            <a:extLst>
              <a:ext uri="{FF2B5EF4-FFF2-40B4-BE49-F238E27FC236}">
                <a16:creationId xmlns:a16="http://schemas.microsoft.com/office/drawing/2014/main" id="{2DE19592-0CE5-47B3-A74A-D6143F7AA298}"/>
              </a:ext>
            </a:extLst>
          </p:cNvPr>
          <p:cNvSpPr/>
          <p:nvPr/>
        </p:nvSpPr>
        <p:spPr>
          <a:xfrm>
            <a:off x="7242123" y="4180399"/>
            <a:ext cx="613111" cy="59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8D6AE4DF-04D5-4D08-8FDB-51C64E70A1FC}"/>
              </a:ext>
            </a:extLst>
          </p:cNvPr>
          <p:cNvSpPr/>
          <p:nvPr/>
        </p:nvSpPr>
        <p:spPr>
          <a:xfrm>
            <a:off x="7389186" y="432532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Oval 65">
            <a:extLst>
              <a:ext uri="{FF2B5EF4-FFF2-40B4-BE49-F238E27FC236}">
                <a16:creationId xmlns:a16="http://schemas.microsoft.com/office/drawing/2014/main" id="{CA20FF95-2E27-4394-B9AB-54331D89FFDE}"/>
              </a:ext>
            </a:extLst>
          </p:cNvPr>
          <p:cNvSpPr/>
          <p:nvPr/>
        </p:nvSpPr>
        <p:spPr>
          <a:xfrm>
            <a:off x="3522959" y="4812409"/>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Oval 59">
            <a:extLst>
              <a:ext uri="{FF2B5EF4-FFF2-40B4-BE49-F238E27FC236}">
                <a16:creationId xmlns:a16="http://schemas.microsoft.com/office/drawing/2014/main" id="{FC56AE57-ACFF-4523-B3DA-8A4A01FDB9B8}"/>
              </a:ext>
            </a:extLst>
          </p:cNvPr>
          <p:cNvSpPr/>
          <p:nvPr/>
        </p:nvSpPr>
        <p:spPr>
          <a:xfrm>
            <a:off x="656326" y="2794970"/>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16755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B6F0-3402-48FE-BE3C-7911D81B34D8}"/>
              </a:ext>
            </a:extLst>
          </p:cNvPr>
          <p:cNvSpPr>
            <a:spLocks noGrp="1"/>
          </p:cNvSpPr>
          <p:nvPr>
            <p:ph type="title"/>
          </p:nvPr>
        </p:nvSpPr>
        <p:spPr>
          <a:xfrm>
            <a:off x="1109343" y="356185"/>
            <a:ext cx="9784080" cy="1508760"/>
          </a:xfrm>
        </p:spPr>
        <p:txBody>
          <a:bodyPr>
            <a:normAutofit/>
          </a:bodyPr>
          <a:lstStyle/>
          <a:p>
            <a:r>
              <a:rPr lang="en-GB" sz="4800" dirty="0">
                <a:latin typeface="Comic Sans MS" panose="030F0702030302020204" pitchFamily="66" charset="0"/>
              </a:rPr>
              <a:t>4357 + 1625 = 5982</a:t>
            </a:r>
          </a:p>
        </p:txBody>
      </p:sp>
      <p:sp>
        <p:nvSpPr>
          <p:cNvPr id="6" name="Oval 5">
            <a:extLst>
              <a:ext uri="{FF2B5EF4-FFF2-40B4-BE49-F238E27FC236}">
                <a16:creationId xmlns:a16="http://schemas.microsoft.com/office/drawing/2014/main" id="{BAA57705-55F6-4D92-A655-9C8F356588BB}"/>
              </a:ext>
            </a:extLst>
          </p:cNvPr>
          <p:cNvSpPr/>
          <p:nvPr/>
        </p:nvSpPr>
        <p:spPr>
          <a:xfrm>
            <a:off x="729624"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4">
            <a:extLst>
              <a:ext uri="{FF2B5EF4-FFF2-40B4-BE49-F238E27FC236}">
                <a16:creationId xmlns:a16="http://schemas.microsoft.com/office/drawing/2014/main" id="{21216E6C-ECA8-4B2B-B4FD-0C0E6FBB1487}"/>
              </a:ext>
            </a:extLst>
          </p:cNvPr>
          <p:cNvGraphicFramePr>
            <a:graphicFrameLocks noGrp="1"/>
          </p:cNvGraphicFramePr>
          <p:nvPr>
            <p:ph idx="1"/>
          </p:nvPr>
        </p:nvGraphicFramePr>
        <p:xfrm>
          <a:off x="465745" y="1864945"/>
          <a:ext cx="11071276" cy="3522981"/>
        </p:xfrm>
        <a:graphic>
          <a:graphicData uri="http://schemas.openxmlformats.org/drawingml/2006/table">
            <a:tbl>
              <a:tblPr firstRow="1" bandRow="1">
                <a:tableStyleId>{5C22544A-7EE6-4342-B048-85BDC9FD1C3A}</a:tableStyleId>
              </a:tblPr>
              <a:tblGrid>
                <a:gridCol w="2767819">
                  <a:extLst>
                    <a:ext uri="{9D8B030D-6E8A-4147-A177-3AD203B41FA5}">
                      <a16:colId xmlns:a16="http://schemas.microsoft.com/office/drawing/2014/main" val="2614252782"/>
                    </a:ext>
                  </a:extLst>
                </a:gridCol>
                <a:gridCol w="2767819">
                  <a:extLst>
                    <a:ext uri="{9D8B030D-6E8A-4147-A177-3AD203B41FA5}">
                      <a16:colId xmlns:a16="http://schemas.microsoft.com/office/drawing/2014/main" val="2469104542"/>
                    </a:ext>
                  </a:extLst>
                </a:gridCol>
                <a:gridCol w="2767819">
                  <a:extLst>
                    <a:ext uri="{9D8B030D-6E8A-4147-A177-3AD203B41FA5}">
                      <a16:colId xmlns:a16="http://schemas.microsoft.com/office/drawing/2014/main" val="2719923735"/>
                    </a:ext>
                  </a:extLst>
                </a:gridCol>
                <a:gridCol w="2767819">
                  <a:extLst>
                    <a:ext uri="{9D8B030D-6E8A-4147-A177-3AD203B41FA5}">
                      <a16:colId xmlns:a16="http://schemas.microsoft.com/office/drawing/2014/main" val="122785258"/>
                    </a:ext>
                  </a:extLst>
                </a:gridCol>
              </a:tblGrid>
              <a:tr h="721546">
                <a:tc>
                  <a:txBody>
                    <a:bodyPr/>
                    <a:lstStyle/>
                    <a:p>
                      <a:pPr algn="ctr"/>
                      <a:r>
                        <a:rPr lang="en-GB" sz="2400" dirty="0"/>
                        <a:t>Thousands</a:t>
                      </a:r>
                    </a:p>
                  </a:txBody>
                  <a:tcPr/>
                </a:tc>
                <a:tc>
                  <a:txBody>
                    <a:bodyPr/>
                    <a:lstStyle/>
                    <a:p>
                      <a:pPr algn="ctr"/>
                      <a:r>
                        <a:rPr lang="en-GB" sz="2400" dirty="0"/>
                        <a:t>Hundreds</a:t>
                      </a:r>
                    </a:p>
                  </a:txBody>
                  <a:tcPr/>
                </a:tc>
                <a:tc>
                  <a:txBody>
                    <a:bodyPr/>
                    <a:lstStyle/>
                    <a:p>
                      <a:pPr algn="ctr"/>
                      <a:r>
                        <a:rPr lang="en-GB" sz="2400" dirty="0"/>
                        <a:t>Tens</a:t>
                      </a:r>
                    </a:p>
                  </a:txBody>
                  <a:tcPr/>
                </a:tc>
                <a:tc>
                  <a:txBody>
                    <a:bodyPr/>
                    <a:lstStyle/>
                    <a:p>
                      <a:pPr algn="ctr"/>
                      <a:r>
                        <a:rPr lang="en-GB" sz="2400" dirty="0"/>
                        <a:t>Ones</a:t>
                      </a:r>
                    </a:p>
                  </a:txBody>
                  <a:tcPr/>
                </a:tc>
                <a:extLst>
                  <a:ext uri="{0D108BD9-81ED-4DB2-BD59-A6C34878D82A}">
                    <a16:rowId xmlns:a16="http://schemas.microsoft.com/office/drawing/2014/main" val="4237254614"/>
                  </a:ext>
                </a:extLst>
              </a:tr>
              <a:tr h="2801435">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tc>
                  <a:txBody>
                    <a:bodyPr/>
                    <a:lstStyle/>
                    <a:p>
                      <a:pPr algn="ctr"/>
                      <a:endParaRPr lang="en-GB" sz="2400" dirty="0"/>
                    </a:p>
                  </a:txBody>
                  <a:tcPr/>
                </a:tc>
                <a:extLst>
                  <a:ext uri="{0D108BD9-81ED-4DB2-BD59-A6C34878D82A}">
                    <a16:rowId xmlns:a16="http://schemas.microsoft.com/office/drawing/2014/main" val="1754643162"/>
                  </a:ext>
                </a:extLst>
              </a:tr>
            </a:tbl>
          </a:graphicData>
        </a:graphic>
      </p:graphicFrame>
      <p:sp>
        <p:nvSpPr>
          <p:cNvPr id="7" name="Oval 6">
            <a:extLst>
              <a:ext uri="{FF2B5EF4-FFF2-40B4-BE49-F238E27FC236}">
                <a16:creationId xmlns:a16="http://schemas.microsoft.com/office/drawing/2014/main" id="{92E2C0D9-3B07-4A25-967D-06C8AD88FCD3}"/>
              </a:ext>
            </a:extLst>
          </p:cNvPr>
          <p:cNvSpPr/>
          <p:nvPr/>
        </p:nvSpPr>
        <p:spPr>
          <a:xfrm>
            <a:off x="1737126" y="279341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Oval 7">
            <a:extLst>
              <a:ext uri="{FF2B5EF4-FFF2-40B4-BE49-F238E27FC236}">
                <a16:creationId xmlns:a16="http://schemas.microsoft.com/office/drawing/2014/main" id="{8E8119C0-EB30-413F-8000-6094B2FBD2BC}"/>
              </a:ext>
            </a:extLst>
          </p:cNvPr>
          <p:cNvSpPr/>
          <p:nvPr/>
        </p:nvSpPr>
        <p:spPr>
          <a:xfrm>
            <a:off x="2207563" y="2779936"/>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Oval 9">
            <a:extLst>
              <a:ext uri="{FF2B5EF4-FFF2-40B4-BE49-F238E27FC236}">
                <a16:creationId xmlns:a16="http://schemas.microsoft.com/office/drawing/2014/main" id="{BA86CEF5-D1DE-48AC-8E26-A0C6DB8FD98C}"/>
              </a:ext>
            </a:extLst>
          </p:cNvPr>
          <p:cNvSpPr/>
          <p:nvPr/>
        </p:nvSpPr>
        <p:spPr>
          <a:xfrm>
            <a:off x="1239496" y="2798093"/>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Oval 10">
            <a:extLst>
              <a:ext uri="{FF2B5EF4-FFF2-40B4-BE49-F238E27FC236}">
                <a16:creationId xmlns:a16="http://schemas.microsoft.com/office/drawing/2014/main" id="{2D14DADF-A824-497C-B277-D3439BC79523}"/>
              </a:ext>
            </a:extLst>
          </p:cNvPr>
          <p:cNvSpPr/>
          <p:nvPr/>
        </p:nvSpPr>
        <p:spPr>
          <a:xfrm>
            <a:off x="742133" y="4371925"/>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B06268B8-9D22-4361-88B1-DEB94173BBA1}"/>
              </a:ext>
            </a:extLst>
          </p:cNvPr>
          <p:cNvSpPr/>
          <p:nvPr/>
        </p:nvSpPr>
        <p:spPr>
          <a:xfrm>
            <a:off x="3503988" y="2794970"/>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8F256B28-E636-44AD-B667-3859585ACA70}"/>
              </a:ext>
            </a:extLst>
          </p:cNvPr>
          <p:cNvSpPr/>
          <p:nvPr/>
        </p:nvSpPr>
        <p:spPr>
          <a:xfrm>
            <a:off x="4516617" y="4232965"/>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a:extLst>
              <a:ext uri="{FF2B5EF4-FFF2-40B4-BE49-F238E27FC236}">
                <a16:creationId xmlns:a16="http://schemas.microsoft.com/office/drawing/2014/main" id="{20B587AE-BC3E-468B-84D0-538EAD8421D2}"/>
              </a:ext>
            </a:extLst>
          </p:cNvPr>
          <p:cNvSpPr/>
          <p:nvPr/>
        </p:nvSpPr>
        <p:spPr>
          <a:xfrm>
            <a:off x="5009756" y="4249640"/>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Oval 23">
            <a:extLst>
              <a:ext uri="{FF2B5EF4-FFF2-40B4-BE49-F238E27FC236}">
                <a16:creationId xmlns:a16="http://schemas.microsoft.com/office/drawing/2014/main" id="{2D38BD78-8C73-4C00-B38D-206129E4AFA9}"/>
              </a:ext>
            </a:extLst>
          </p:cNvPr>
          <p:cNvSpPr/>
          <p:nvPr/>
        </p:nvSpPr>
        <p:spPr>
          <a:xfrm>
            <a:off x="5486778" y="4227052"/>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Oval 24">
            <a:extLst>
              <a:ext uri="{FF2B5EF4-FFF2-40B4-BE49-F238E27FC236}">
                <a16:creationId xmlns:a16="http://schemas.microsoft.com/office/drawing/2014/main" id="{69423474-97BF-4C52-B446-6A59AC09EFD0}"/>
              </a:ext>
            </a:extLst>
          </p:cNvPr>
          <p:cNvSpPr/>
          <p:nvPr/>
        </p:nvSpPr>
        <p:spPr>
          <a:xfrm>
            <a:off x="3522959" y="4232967"/>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Oval 25">
            <a:extLst>
              <a:ext uri="{FF2B5EF4-FFF2-40B4-BE49-F238E27FC236}">
                <a16:creationId xmlns:a16="http://schemas.microsoft.com/office/drawing/2014/main" id="{2085F4E3-52B2-4E45-BA74-6979279B28B0}"/>
              </a:ext>
            </a:extLst>
          </p:cNvPr>
          <p:cNvSpPr/>
          <p:nvPr/>
        </p:nvSpPr>
        <p:spPr>
          <a:xfrm>
            <a:off x="4010217" y="2816709"/>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Oval 26">
            <a:extLst>
              <a:ext uri="{FF2B5EF4-FFF2-40B4-BE49-F238E27FC236}">
                <a16:creationId xmlns:a16="http://schemas.microsoft.com/office/drawing/2014/main" id="{7A2E8BB8-B3CE-4B2B-A09C-BED25EC2F415}"/>
              </a:ext>
            </a:extLst>
          </p:cNvPr>
          <p:cNvSpPr/>
          <p:nvPr/>
        </p:nvSpPr>
        <p:spPr>
          <a:xfrm>
            <a:off x="4043505" y="4232966"/>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2A226644-6A54-4E43-A9C1-0A132D7DEB9E}"/>
              </a:ext>
            </a:extLst>
          </p:cNvPr>
          <p:cNvSpPr/>
          <p:nvPr/>
        </p:nvSpPr>
        <p:spPr>
          <a:xfrm>
            <a:off x="4498653" y="2779935"/>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Oval 28">
            <a:extLst>
              <a:ext uri="{FF2B5EF4-FFF2-40B4-BE49-F238E27FC236}">
                <a16:creationId xmlns:a16="http://schemas.microsoft.com/office/drawing/2014/main" id="{765D1C54-3040-49A6-BDD9-B41E1274AD4C}"/>
              </a:ext>
            </a:extLst>
          </p:cNvPr>
          <p:cNvSpPr/>
          <p:nvPr/>
        </p:nvSpPr>
        <p:spPr>
          <a:xfrm>
            <a:off x="6389952"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Oval 34">
            <a:extLst>
              <a:ext uri="{FF2B5EF4-FFF2-40B4-BE49-F238E27FC236}">
                <a16:creationId xmlns:a16="http://schemas.microsoft.com/office/drawing/2014/main" id="{D34785D0-E387-45B9-9792-9038CE11A6A0}"/>
              </a:ext>
            </a:extLst>
          </p:cNvPr>
          <p:cNvSpPr/>
          <p:nvPr/>
        </p:nvSpPr>
        <p:spPr>
          <a:xfrm>
            <a:off x="6869338" y="4325321"/>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Oval 35">
            <a:extLst>
              <a:ext uri="{FF2B5EF4-FFF2-40B4-BE49-F238E27FC236}">
                <a16:creationId xmlns:a16="http://schemas.microsoft.com/office/drawing/2014/main" id="{E13A7392-AAEF-4226-BEC9-7E933B84E930}"/>
              </a:ext>
            </a:extLst>
          </p:cNvPr>
          <p:cNvSpPr/>
          <p:nvPr/>
        </p:nvSpPr>
        <p:spPr>
          <a:xfrm>
            <a:off x="6873985" y="28363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Oval 36">
            <a:extLst>
              <a:ext uri="{FF2B5EF4-FFF2-40B4-BE49-F238E27FC236}">
                <a16:creationId xmlns:a16="http://schemas.microsoft.com/office/drawing/2014/main" id="{5E34C24B-1A37-447A-BC04-B70080BE9501}"/>
              </a:ext>
            </a:extLst>
          </p:cNvPr>
          <p:cNvSpPr/>
          <p:nvPr/>
        </p:nvSpPr>
        <p:spPr>
          <a:xfrm>
            <a:off x="7309210"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Oval 37">
            <a:extLst>
              <a:ext uri="{FF2B5EF4-FFF2-40B4-BE49-F238E27FC236}">
                <a16:creationId xmlns:a16="http://schemas.microsoft.com/office/drawing/2014/main" id="{36762AEE-E0C1-451D-928D-B66C7D73ACFD}"/>
              </a:ext>
            </a:extLst>
          </p:cNvPr>
          <p:cNvSpPr/>
          <p:nvPr/>
        </p:nvSpPr>
        <p:spPr>
          <a:xfrm>
            <a:off x="7765930" y="281671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Oval 38">
            <a:extLst>
              <a:ext uri="{FF2B5EF4-FFF2-40B4-BE49-F238E27FC236}">
                <a16:creationId xmlns:a16="http://schemas.microsoft.com/office/drawing/2014/main" id="{BF340280-C42F-4D2B-9C01-F278199E70D7}"/>
              </a:ext>
            </a:extLst>
          </p:cNvPr>
          <p:cNvSpPr/>
          <p:nvPr/>
        </p:nvSpPr>
        <p:spPr>
          <a:xfrm>
            <a:off x="8270283" y="284013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212D0257-966A-457C-B862-324A8DCE4468}"/>
              </a:ext>
            </a:extLst>
          </p:cNvPr>
          <p:cNvSpPr/>
          <p:nvPr/>
        </p:nvSpPr>
        <p:spPr>
          <a:xfrm>
            <a:off x="6373469" y="4325322"/>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Oval 48">
            <a:extLst>
              <a:ext uri="{FF2B5EF4-FFF2-40B4-BE49-F238E27FC236}">
                <a16:creationId xmlns:a16="http://schemas.microsoft.com/office/drawing/2014/main" id="{0B8A0E49-8A91-43CA-8C30-9BFE47C93FEC}"/>
              </a:ext>
            </a:extLst>
          </p:cNvPr>
          <p:cNvSpPr/>
          <p:nvPr/>
        </p:nvSpPr>
        <p:spPr>
          <a:xfrm>
            <a:off x="9083460" y="4401383"/>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Oval 49">
            <a:extLst>
              <a:ext uri="{FF2B5EF4-FFF2-40B4-BE49-F238E27FC236}">
                <a16:creationId xmlns:a16="http://schemas.microsoft.com/office/drawing/2014/main" id="{773614B2-0E4A-4F93-AC5A-32FDA55256AB}"/>
              </a:ext>
            </a:extLst>
          </p:cNvPr>
          <p:cNvSpPr/>
          <p:nvPr/>
        </p:nvSpPr>
        <p:spPr>
          <a:xfrm>
            <a:off x="9564281" y="4401382"/>
            <a:ext cx="331754" cy="300747"/>
          </a:xfrm>
          <a:prstGeom prst="ellipse">
            <a:avLst/>
          </a:prstGeom>
          <a:solidFill>
            <a:schemeClr val="accent4"/>
          </a:solidFill>
          <a:ln w="6350">
            <a:solidFill>
              <a:schemeClr val="accent4"/>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Rectangle: Rounded Corners 64">
            <a:extLst>
              <a:ext uri="{FF2B5EF4-FFF2-40B4-BE49-F238E27FC236}">
                <a16:creationId xmlns:a16="http://schemas.microsoft.com/office/drawing/2014/main" id="{2DE19592-0CE5-47B3-A74A-D6143F7AA298}"/>
              </a:ext>
            </a:extLst>
          </p:cNvPr>
          <p:cNvSpPr/>
          <p:nvPr/>
        </p:nvSpPr>
        <p:spPr>
          <a:xfrm>
            <a:off x="7242123" y="4180399"/>
            <a:ext cx="613111" cy="5905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Oval 63">
            <a:extLst>
              <a:ext uri="{FF2B5EF4-FFF2-40B4-BE49-F238E27FC236}">
                <a16:creationId xmlns:a16="http://schemas.microsoft.com/office/drawing/2014/main" id="{8D6AE4DF-04D5-4D08-8FDB-51C64E70A1FC}"/>
              </a:ext>
            </a:extLst>
          </p:cNvPr>
          <p:cNvSpPr/>
          <p:nvPr/>
        </p:nvSpPr>
        <p:spPr>
          <a:xfrm>
            <a:off x="7389186" y="4325320"/>
            <a:ext cx="331754" cy="300747"/>
          </a:xfrm>
          <a:prstGeom prst="ellipse">
            <a:avLst/>
          </a:prstGeom>
          <a:solidFill>
            <a:schemeClr val="bg2"/>
          </a:solidFill>
          <a:ln w="6350">
            <a:solidFill>
              <a:schemeClr val="bg2"/>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itle 1">
            <a:extLst>
              <a:ext uri="{FF2B5EF4-FFF2-40B4-BE49-F238E27FC236}">
                <a16:creationId xmlns:a16="http://schemas.microsoft.com/office/drawing/2014/main" id="{ABAF8C3A-03A1-432F-849D-1236DA28FC35}"/>
              </a:ext>
            </a:extLst>
          </p:cNvPr>
          <p:cNvSpPr txBox="1">
            <a:spLocks/>
          </p:cNvSpPr>
          <p:nvPr/>
        </p:nvSpPr>
        <p:spPr>
          <a:xfrm>
            <a:off x="402773" y="5317419"/>
            <a:ext cx="11323482" cy="1508760"/>
          </a:xfrm>
          <a:prstGeom prst="rect">
            <a:avLst/>
          </a:prstGeom>
        </p:spPr>
        <p:txBody>
          <a:bodyPr vert="horz" lIns="91440" tIns="45720" rIns="91440" bIns="45720" rtlCol="0" anchor="ctr">
            <a:normAutofit/>
          </a:bodyPr>
          <a:lst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a:lstStyle>
          <a:p>
            <a:pPr algn="just"/>
            <a:r>
              <a:rPr lang="en-GB" sz="3200" cap="none" dirty="0">
                <a:solidFill>
                  <a:schemeClr val="tx1"/>
                </a:solidFill>
                <a:latin typeface="Comic Sans MS" panose="030F0702030302020204" pitchFamily="66" charset="0"/>
              </a:rPr>
              <a:t>Now we can add our numbers together. See the next slide for how this would look using the column addition method.</a:t>
            </a:r>
          </a:p>
        </p:txBody>
      </p:sp>
      <p:sp>
        <p:nvSpPr>
          <p:cNvPr id="63" name="Oval 62">
            <a:extLst>
              <a:ext uri="{FF2B5EF4-FFF2-40B4-BE49-F238E27FC236}">
                <a16:creationId xmlns:a16="http://schemas.microsoft.com/office/drawing/2014/main" id="{D8BDABA7-959C-4B86-B5EE-A52BA1CD41E9}"/>
              </a:ext>
            </a:extLst>
          </p:cNvPr>
          <p:cNvSpPr/>
          <p:nvPr/>
        </p:nvSpPr>
        <p:spPr>
          <a:xfrm>
            <a:off x="3524597" y="4823720"/>
            <a:ext cx="331754" cy="300747"/>
          </a:xfrm>
          <a:prstGeom prst="ellipse">
            <a:avLst/>
          </a:prstGeom>
          <a:solidFill>
            <a:schemeClr val="accent6"/>
          </a:solidFill>
          <a:ln w="6350">
            <a:solidFill>
              <a:schemeClr val="accent6"/>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Oval 29">
            <a:extLst>
              <a:ext uri="{FF2B5EF4-FFF2-40B4-BE49-F238E27FC236}">
                <a16:creationId xmlns:a16="http://schemas.microsoft.com/office/drawing/2014/main" id="{7F325CCE-6204-4D61-98CA-C33595EF74C8}"/>
              </a:ext>
            </a:extLst>
          </p:cNvPr>
          <p:cNvSpPr/>
          <p:nvPr/>
        </p:nvSpPr>
        <p:spPr>
          <a:xfrm>
            <a:off x="654979" y="2779934"/>
            <a:ext cx="331754" cy="300747"/>
          </a:xfrm>
          <a:prstGeom prst="ellipse">
            <a:avLst/>
          </a:prstGeom>
          <a:solidFill>
            <a:schemeClr val="accent1"/>
          </a:solidFill>
          <a:ln w="6350">
            <a:solidFill>
              <a:schemeClr val="accent1"/>
            </a:solidFill>
          </a:ln>
          <a:effectLst/>
          <a:scene3d>
            <a:camera prst="orthographicFront"/>
            <a:lightRig rig="sof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899584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374</TotalTime>
  <Words>1207</Words>
  <Application>Microsoft Office PowerPoint</Application>
  <PresentationFormat>Widescreen</PresentationFormat>
  <Paragraphs>148</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Comic Sans MS</vt:lpstr>
      <vt:lpstr>Corbel</vt:lpstr>
      <vt:lpstr>Wingdings</vt:lpstr>
      <vt:lpstr>Banded</vt:lpstr>
      <vt:lpstr>Adding 4 digit numbers </vt:lpstr>
      <vt:lpstr>5181 + 3716 = </vt:lpstr>
      <vt:lpstr>PowerPoint Presentation</vt:lpstr>
      <vt:lpstr>Watch the video below for a further reminder.</vt:lpstr>
      <vt:lpstr>Adding with renaming </vt:lpstr>
      <vt:lpstr>4357 + 1625 = </vt:lpstr>
      <vt:lpstr>4357 + 1625 = </vt:lpstr>
      <vt:lpstr>4357 + 1625 = </vt:lpstr>
      <vt:lpstr>4357 + 1625 = 5982</vt:lpstr>
      <vt:lpstr>PowerPoint Presentation</vt:lpstr>
      <vt:lpstr>Let’s try another one…</vt:lpstr>
      <vt:lpstr>4016 + 2439 = </vt:lpstr>
      <vt:lpstr>4016 + 2439 = </vt:lpstr>
      <vt:lpstr>4016 + 2439 = </vt:lpstr>
      <vt:lpstr>4016 + 2439 = 6455  </vt:lpstr>
      <vt:lpstr>PowerPoint Presentation</vt:lpstr>
      <vt:lpstr>Let’s try one more…</vt:lpstr>
      <vt:lpstr>5175 + 3248 = </vt:lpstr>
      <vt:lpstr>5175 + 3248 = </vt:lpstr>
      <vt:lpstr>5175 + 3248 = </vt:lpstr>
      <vt:lpstr>5175 + 3248 = </vt:lpstr>
      <vt:lpstr>5175 + 3248 = </vt:lpstr>
      <vt:lpstr>5175 + 3248 = 8423 </vt:lpstr>
      <vt:lpstr>PowerPoint Presentation</vt:lpstr>
      <vt:lpstr>Watch the video below for a further reminder.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4 digit numbers </dc:title>
  <dc:creator>kmcinally829</dc:creator>
  <cp:lastModifiedBy>kmcinally829</cp:lastModifiedBy>
  <cp:revision>23</cp:revision>
  <dcterms:created xsi:type="dcterms:W3CDTF">2020-06-03T10:15:10Z</dcterms:created>
  <dcterms:modified xsi:type="dcterms:W3CDTF">2020-06-03T16:33:19Z</dcterms:modified>
</cp:coreProperties>
</file>